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esya" initials="O" lastIdx="1" clrIdx="0">
    <p:extLst>
      <p:ext uri="{19B8F6BF-5375-455C-9EA6-DF929625EA0E}">
        <p15:presenceInfo xmlns:p15="http://schemas.microsoft.com/office/powerpoint/2012/main" userId="Olesy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 snapToGrid="0">
      <p:cViewPr varScale="1">
        <p:scale>
          <a:sx n="81" d="100"/>
          <a:sy n="81" d="100"/>
        </p:scale>
        <p:origin x="72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6E36C-A1EF-435E-9D02-F705ED44CF1B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97AEE-543E-4484-9C09-2E31086BA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68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97AEE-543E-4484-9C09-2E31086BA46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564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37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920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5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01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18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95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D73D8-8FD8-4B43-957F-225E79733D3E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222BE-FBC0-4004-A9BF-4035FEEEA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40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E7E67190-8EFB-4FDE-BA3C-6F8FFE42A3B1}"/>
              </a:ext>
            </a:extLst>
          </p:cNvPr>
          <p:cNvSpPr/>
          <p:nvPr/>
        </p:nvSpPr>
        <p:spPr>
          <a:xfrm>
            <a:off x="-817936" y="-1213165"/>
            <a:ext cx="3881800" cy="9812600"/>
          </a:xfrm>
          <a:custGeom>
            <a:avLst/>
            <a:gdLst>
              <a:gd name="connsiteX0" fmla="*/ 1547822 w 3881800"/>
              <a:gd name="connsiteY0" fmla="*/ 7386271 h 9812600"/>
              <a:gd name="connsiteX1" fmla="*/ 2285679 w 3881800"/>
              <a:gd name="connsiteY1" fmla="*/ 8599436 h 9812600"/>
              <a:gd name="connsiteX2" fmla="*/ 1547822 w 3881800"/>
              <a:gd name="connsiteY2" fmla="*/ 9812600 h 9812600"/>
              <a:gd name="connsiteX3" fmla="*/ 809964 w 3881800"/>
              <a:gd name="connsiteY3" fmla="*/ 8599436 h 9812600"/>
              <a:gd name="connsiteX4" fmla="*/ 3143943 w 3881800"/>
              <a:gd name="connsiteY4" fmla="*/ 7368390 h 9812600"/>
              <a:gd name="connsiteX5" fmla="*/ 3881800 w 3881800"/>
              <a:gd name="connsiteY5" fmla="*/ 8581555 h 9812600"/>
              <a:gd name="connsiteX6" fmla="*/ 3143943 w 3881800"/>
              <a:gd name="connsiteY6" fmla="*/ 9794719 h 9812600"/>
              <a:gd name="connsiteX7" fmla="*/ 2406085 w 3881800"/>
              <a:gd name="connsiteY7" fmla="*/ 8581555 h 9812600"/>
              <a:gd name="connsiteX8" fmla="*/ 2342439 w 3881800"/>
              <a:gd name="connsiteY8" fmla="*/ 6137346 h 9812600"/>
              <a:gd name="connsiteX9" fmla="*/ 3080296 w 3881800"/>
              <a:gd name="connsiteY9" fmla="*/ 7350511 h 9812600"/>
              <a:gd name="connsiteX10" fmla="*/ 2342439 w 3881800"/>
              <a:gd name="connsiteY10" fmla="*/ 8563675 h 9812600"/>
              <a:gd name="connsiteX11" fmla="*/ 1604581 w 3881800"/>
              <a:gd name="connsiteY11" fmla="*/ 7350511 h 9812600"/>
              <a:gd name="connsiteX12" fmla="*/ 739892 w 3881800"/>
              <a:gd name="connsiteY12" fmla="*/ 6135548 h 9812600"/>
              <a:gd name="connsiteX13" fmla="*/ 1477749 w 3881800"/>
              <a:gd name="connsiteY13" fmla="*/ 7348713 h 9812600"/>
              <a:gd name="connsiteX14" fmla="*/ 739892 w 3881800"/>
              <a:gd name="connsiteY14" fmla="*/ 8561877 h 9812600"/>
              <a:gd name="connsiteX15" fmla="*/ 2034 w 3881800"/>
              <a:gd name="connsiteY15" fmla="*/ 7348713 h 9812600"/>
              <a:gd name="connsiteX16" fmla="*/ 1556402 w 3881800"/>
              <a:gd name="connsiteY16" fmla="*/ 4906302 h 9812600"/>
              <a:gd name="connsiteX17" fmla="*/ 2294259 w 3881800"/>
              <a:gd name="connsiteY17" fmla="*/ 6119467 h 9812600"/>
              <a:gd name="connsiteX18" fmla="*/ 1556402 w 3881800"/>
              <a:gd name="connsiteY18" fmla="*/ 7332631 h 9812600"/>
              <a:gd name="connsiteX19" fmla="*/ 818544 w 3881800"/>
              <a:gd name="connsiteY19" fmla="*/ 6119467 h 9812600"/>
              <a:gd name="connsiteX20" fmla="*/ 3143943 w 3881800"/>
              <a:gd name="connsiteY20" fmla="*/ 4888419 h 9812600"/>
              <a:gd name="connsiteX21" fmla="*/ 3881800 w 3881800"/>
              <a:gd name="connsiteY21" fmla="*/ 6101584 h 9812600"/>
              <a:gd name="connsiteX22" fmla="*/ 3143943 w 3881800"/>
              <a:gd name="connsiteY22" fmla="*/ 7314748 h 9812600"/>
              <a:gd name="connsiteX23" fmla="*/ 2406085 w 3881800"/>
              <a:gd name="connsiteY23" fmla="*/ 6101584 h 9812600"/>
              <a:gd name="connsiteX24" fmla="*/ 2345883 w 3881800"/>
              <a:gd name="connsiteY24" fmla="*/ 3675257 h 9812600"/>
              <a:gd name="connsiteX25" fmla="*/ 3083740 w 3881800"/>
              <a:gd name="connsiteY25" fmla="*/ 4888422 h 9812600"/>
              <a:gd name="connsiteX26" fmla="*/ 2345883 w 3881800"/>
              <a:gd name="connsiteY26" fmla="*/ 6101585 h 9812600"/>
              <a:gd name="connsiteX27" fmla="*/ 1608026 w 3881800"/>
              <a:gd name="connsiteY27" fmla="*/ 4888422 h 9812600"/>
              <a:gd name="connsiteX28" fmla="*/ 737858 w 3881800"/>
              <a:gd name="connsiteY28" fmla="*/ 3674354 h 9812600"/>
              <a:gd name="connsiteX29" fmla="*/ 1475715 w 3881800"/>
              <a:gd name="connsiteY29" fmla="*/ 4887519 h 9812600"/>
              <a:gd name="connsiteX30" fmla="*/ 737858 w 3881800"/>
              <a:gd name="connsiteY30" fmla="*/ 6100683 h 9812600"/>
              <a:gd name="connsiteX31" fmla="*/ 0 w 3881800"/>
              <a:gd name="connsiteY31" fmla="*/ 4887519 h 9812600"/>
              <a:gd name="connsiteX32" fmla="*/ 1547824 w 3881800"/>
              <a:gd name="connsiteY32" fmla="*/ 2444211 h 9812600"/>
              <a:gd name="connsiteX33" fmla="*/ 2285680 w 3881800"/>
              <a:gd name="connsiteY33" fmla="*/ 3657377 h 9812600"/>
              <a:gd name="connsiteX34" fmla="*/ 1547824 w 3881800"/>
              <a:gd name="connsiteY34" fmla="*/ 4870540 h 9812600"/>
              <a:gd name="connsiteX35" fmla="*/ 809966 w 3881800"/>
              <a:gd name="connsiteY35" fmla="*/ 3657377 h 9812600"/>
              <a:gd name="connsiteX36" fmla="*/ 2335071 w 3881800"/>
              <a:gd name="connsiteY36" fmla="*/ 1213163 h 9812600"/>
              <a:gd name="connsiteX37" fmla="*/ 3072928 w 3881800"/>
              <a:gd name="connsiteY37" fmla="*/ 2426328 h 9812600"/>
              <a:gd name="connsiteX38" fmla="*/ 2335071 w 3881800"/>
              <a:gd name="connsiteY38" fmla="*/ 3639492 h 9812600"/>
              <a:gd name="connsiteX39" fmla="*/ 1597214 w 3881800"/>
              <a:gd name="connsiteY39" fmla="*/ 2426328 h 9812600"/>
              <a:gd name="connsiteX40" fmla="*/ 740350 w 3881800"/>
              <a:gd name="connsiteY40" fmla="*/ 1213160 h 9812600"/>
              <a:gd name="connsiteX41" fmla="*/ 1478207 w 3881800"/>
              <a:gd name="connsiteY41" fmla="*/ 2426325 h 9812600"/>
              <a:gd name="connsiteX42" fmla="*/ 740350 w 3881800"/>
              <a:gd name="connsiteY42" fmla="*/ 3639489 h 9812600"/>
              <a:gd name="connsiteX43" fmla="*/ 2492 w 3881800"/>
              <a:gd name="connsiteY43" fmla="*/ 2426325 h 9812600"/>
              <a:gd name="connsiteX44" fmla="*/ 1548631 w 3881800"/>
              <a:gd name="connsiteY44" fmla="*/ 1 h 9812600"/>
              <a:gd name="connsiteX45" fmla="*/ 2286487 w 3881800"/>
              <a:gd name="connsiteY45" fmla="*/ 1213166 h 9812600"/>
              <a:gd name="connsiteX46" fmla="*/ 1548631 w 3881800"/>
              <a:gd name="connsiteY46" fmla="*/ 2426330 h 9812600"/>
              <a:gd name="connsiteX47" fmla="*/ 810773 w 3881800"/>
              <a:gd name="connsiteY47" fmla="*/ 1213166 h 9812600"/>
              <a:gd name="connsiteX48" fmla="*/ 3133132 w 3881800"/>
              <a:gd name="connsiteY48" fmla="*/ 0 h 9812600"/>
              <a:gd name="connsiteX49" fmla="*/ 3870989 w 3881800"/>
              <a:gd name="connsiteY49" fmla="*/ 1213165 h 9812600"/>
              <a:gd name="connsiteX50" fmla="*/ 3133133 w 3881800"/>
              <a:gd name="connsiteY50" fmla="*/ 2426329 h 9812600"/>
              <a:gd name="connsiteX51" fmla="*/ 3870988 w 3881800"/>
              <a:gd name="connsiteY51" fmla="*/ 3639491 h 9812600"/>
              <a:gd name="connsiteX52" fmla="*/ 3133131 w 3881800"/>
              <a:gd name="connsiteY52" fmla="*/ 4852654 h 9812600"/>
              <a:gd name="connsiteX53" fmla="*/ 2395273 w 3881800"/>
              <a:gd name="connsiteY53" fmla="*/ 3639491 h 9812600"/>
              <a:gd name="connsiteX54" fmla="*/ 3133131 w 3881800"/>
              <a:gd name="connsiteY54" fmla="*/ 2426327 h 9812600"/>
              <a:gd name="connsiteX55" fmla="*/ 2395274 w 3881800"/>
              <a:gd name="connsiteY55" fmla="*/ 1213165 h 981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1800" h="9812600">
                <a:moveTo>
                  <a:pt x="1547822" y="7386271"/>
                </a:moveTo>
                <a:lnTo>
                  <a:pt x="2285679" y="8599436"/>
                </a:lnTo>
                <a:lnTo>
                  <a:pt x="1547822" y="9812600"/>
                </a:lnTo>
                <a:lnTo>
                  <a:pt x="809964" y="8599436"/>
                </a:lnTo>
                <a:close/>
                <a:moveTo>
                  <a:pt x="3143943" y="7368390"/>
                </a:moveTo>
                <a:lnTo>
                  <a:pt x="3881800" y="8581555"/>
                </a:lnTo>
                <a:lnTo>
                  <a:pt x="3143943" y="9794719"/>
                </a:lnTo>
                <a:lnTo>
                  <a:pt x="2406085" y="8581555"/>
                </a:lnTo>
                <a:close/>
                <a:moveTo>
                  <a:pt x="2342439" y="6137346"/>
                </a:moveTo>
                <a:lnTo>
                  <a:pt x="3080296" y="7350511"/>
                </a:lnTo>
                <a:lnTo>
                  <a:pt x="2342439" y="8563675"/>
                </a:lnTo>
                <a:lnTo>
                  <a:pt x="1604581" y="7350511"/>
                </a:lnTo>
                <a:close/>
                <a:moveTo>
                  <a:pt x="739892" y="6135548"/>
                </a:moveTo>
                <a:lnTo>
                  <a:pt x="1477749" y="7348713"/>
                </a:lnTo>
                <a:lnTo>
                  <a:pt x="739892" y="8561877"/>
                </a:lnTo>
                <a:lnTo>
                  <a:pt x="2034" y="7348713"/>
                </a:lnTo>
                <a:close/>
                <a:moveTo>
                  <a:pt x="1556402" y="4906302"/>
                </a:moveTo>
                <a:lnTo>
                  <a:pt x="2294259" y="6119467"/>
                </a:lnTo>
                <a:lnTo>
                  <a:pt x="1556402" y="7332631"/>
                </a:lnTo>
                <a:lnTo>
                  <a:pt x="818544" y="6119467"/>
                </a:lnTo>
                <a:close/>
                <a:moveTo>
                  <a:pt x="3143943" y="4888419"/>
                </a:moveTo>
                <a:lnTo>
                  <a:pt x="3881800" y="6101584"/>
                </a:lnTo>
                <a:lnTo>
                  <a:pt x="3143943" y="7314748"/>
                </a:lnTo>
                <a:lnTo>
                  <a:pt x="2406085" y="6101584"/>
                </a:lnTo>
                <a:close/>
                <a:moveTo>
                  <a:pt x="2345883" y="3675257"/>
                </a:moveTo>
                <a:lnTo>
                  <a:pt x="3083740" y="4888422"/>
                </a:lnTo>
                <a:lnTo>
                  <a:pt x="2345883" y="6101585"/>
                </a:lnTo>
                <a:lnTo>
                  <a:pt x="1608026" y="4888422"/>
                </a:lnTo>
                <a:close/>
                <a:moveTo>
                  <a:pt x="737858" y="3674354"/>
                </a:moveTo>
                <a:lnTo>
                  <a:pt x="1475715" y="4887519"/>
                </a:lnTo>
                <a:lnTo>
                  <a:pt x="737858" y="6100683"/>
                </a:lnTo>
                <a:lnTo>
                  <a:pt x="0" y="4887519"/>
                </a:lnTo>
                <a:close/>
                <a:moveTo>
                  <a:pt x="1547824" y="2444211"/>
                </a:moveTo>
                <a:lnTo>
                  <a:pt x="2285680" y="3657377"/>
                </a:lnTo>
                <a:lnTo>
                  <a:pt x="1547824" y="4870540"/>
                </a:lnTo>
                <a:lnTo>
                  <a:pt x="809966" y="3657377"/>
                </a:lnTo>
                <a:close/>
                <a:moveTo>
                  <a:pt x="2335071" y="1213163"/>
                </a:moveTo>
                <a:lnTo>
                  <a:pt x="3072928" y="2426328"/>
                </a:lnTo>
                <a:lnTo>
                  <a:pt x="2335071" y="3639492"/>
                </a:lnTo>
                <a:lnTo>
                  <a:pt x="1597214" y="2426328"/>
                </a:lnTo>
                <a:close/>
                <a:moveTo>
                  <a:pt x="740350" y="1213160"/>
                </a:moveTo>
                <a:lnTo>
                  <a:pt x="1478207" y="2426325"/>
                </a:lnTo>
                <a:lnTo>
                  <a:pt x="740350" y="3639489"/>
                </a:lnTo>
                <a:lnTo>
                  <a:pt x="2492" y="2426325"/>
                </a:lnTo>
                <a:close/>
                <a:moveTo>
                  <a:pt x="1548631" y="1"/>
                </a:moveTo>
                <a:lnTo>
                  <a:pt x="2286487" y="1213166"/>
                </a:lnTo>
                <a:lnTo>
                  <a:pt x="1548631" y="2426330"/>
                </a:lnTo>
                <a:lnTo>
                  <a:pt x="810773" y="1213166"/>
                </a:lnTo>
                <a:close/>
                <a:moveTo>
                  <a:pt x="3133132" y="0"/>
                </a:moveTo>
                <a:lnTo>
                  <a:pt x="3870989" y="1213165"/>
                </a:lnTo>
                <a:lnTo>
                  <a:pt x="3133133" y="2426329"/>
                </a:lnTo>
                <a:lnTo>
                  <a:pt x="3870988" y="3639491"/>
                </a:lnTo>
                <a:lnTo>
                  <a:pt x="3133131" y="4852654"/>
                </a:lnTo>
                <a:lnTo>
                  <a:pt x="2395273" y="3639491"/>
                </a:lnTo>
                <a:lnTo>
                  <a:pt x="3133131" y="2426327"/>
                </a:lnTo>
                <a:lnTo>
                  <a:pt x="2395274" y="1213165"/>
                </a:lnTo>
                <a:close/>
              </a:path>
            </a:pathLst>
          </a:custGeom>
          <a:blipFill dpi="0" rotWithShape="1">
            <a:blip r:embed="rId3"/>
            <a:srcRect/>
            <a:tile tx="-863600" ty="1016000" sx="100000" sy="100000" flip="none" algn="tl"/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80257E-BC76-4FD5-ADEB-23257239CB62}"/>
              </a:ext>
            </a:extLst>
          </p:cNvPr>
          <p:cNvSpPr txBox="1"/>
          <p:nvPr/>
        </p:nvSpPr>
        <p:spPr>
          <a:xfrm>
            <a:off x="3063864" y="2388093"/>
            <a:ext cx="9041471" cy="240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8800" spc="-300" dirty="0">
                <a:latin typeface="Arial Black" panose="020B0A04020102020204" pitchFamily="34" charset="0"/>
              </a:rPr>
              <a:t>Умная камера под шубой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627A82-3993-409D-8FEE-77BF372AF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0311" y="168389"/>
            <a:ext cx="1298561" cy="3779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924A66-465F-4AE2-BC2A-0D395F9E8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6347" y="58652"/>
            <a:ext cx="1158340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1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C20D36-7EE9-48CD-A59A-135E83B0AC50}"/>
              </a:ext>
            </a:extLst>
          </p:cNvPr>
          <p:cNvSpPr/>
          <p:nvPr/>
        </p:nvSpPr>
        <p:spPr>
          <a:xfrm>
            <a:off x="136105" y="1219914"/>
            <a:ext cx="2698811" cy="2963409"/>
          </a:xfrm>
          <a:prstGeom prst="rect">
            <a:avLst/>
          </a:prstGeom>
          <a:blipFill dpi="0" rotWithShape="1">
            <a:blip r:embed="rId3"/>
            <a:srcRect/>
            <a:stretch>
              <a:fillRect l="-8000"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5EE5D4-E16D-4DFB-A19B-02FC7E0C6826}"/>
              </a:ext>
            </a:extLst>
          </p:cNvPr>
          <p:cNvSpPr/>
          <p:nvPr/>
        </p:nvSpPr>
        <p:spPr>
          <a:xfrm>
            <a:off x="3115018" y="2265261"/>
            <a:ext cx="2698811" cy="2955207"/>
          </a:xfrm>
          <a:prstGeom prst="rect">
            <a:avLst/>
          </a:prstGeom>
          <a:blipFill>
            <a:blip r:embed="rId4"/>
            <a:stretch>
              <a:fillRect l="-8000"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E57EBD2-C5B6-4DAD-A760-17DD025AC871}"/>
              </a:ext>
            </a:extLst>
          </p:cNvPr>
          <p:cNvSpPr/>
          <p:nvPr/>
        </p:nvSpPr>
        <p:spPr>
          <a:xfrm>
            <a:off x="6252787" y="1219914"/>
            <a:ext cx="2698811" cy="2955207"/>
          </a:xfrm>
          <a:prstGeom prst="rect">
            <a:avLst/>
          </a:prstGeom>
          <a:blipFill>
            <a:blip r:embed="rId5"/>
            <a:stretch>
              <a:fillRect l="-8000"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826F61-DF95-40EC-A9C6-70157F10CFFB}"/>
              </a:ext>
            </a:extLst>
          </p:cNvPr>
          <p:cNvSpPr/>
          <p:nvPr/>
        </p:nvSpPr>
        <p:spPr>
          <a:xfrm>
            <a:off x="9231700" y="2265261"/>
            <a:ext cx="2698812" cy="2955207"/>
          </a:xfrm>
          <a:prstGeom prst="rect">
            <a:avLst/>
          </a:prstGeom>
          <a:blipFill>
            <a:blip r:embed="rId6"/>
            <a:stretch>
              <a:fillRect l="-8000"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5849D2-B5D6-4A42-8D34-9671DFCCB11F}"/>
              </a:ext>
            </a:extLst>
          </p:cNvPr>
          <p:cNvSpPr txBox="1"/>
          <p:nvPr/>
        </p:nvSpPr>
        <p:spPr>
          <a:xfrm>
            <a:off x="91541" y="4331368"/>
            <a:ext cx="26512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Голунова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команды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участвовала в проектах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ПС-22 (2 курс)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986531-8560-4A0B-BD3F-753000084741}"/>
              </a:ext>
            </a:extLst>
          </p:cNvPr>
          <p:cNvSpPr txBox="1"/>
          <p:nvPr/>
        </p:nvSpPr>
        <p:spPr>
          <a:xfrm>
            <a:off x="3138750" y="5370201"/>
            <a:ext cx="2651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Людмила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года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ПС-22 (2 курс)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7C3884-EE54-425E-866C-C832AA8BE9DD}"/>
              </a:ext>
            </a:extLst>
          </p:cNvPr>
          <p:cNvSpPr txBox="1"/>
          <p:nvPr/>
        </p:nvSpPr>
        <p:spPr>
          <a:xfrm>
            <a:off x="6232015" y="4331368"/>
            <a:ext cx="2651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Кравченко Виктор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 идей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ПС-22 (2 курс)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E9DE63-A76E-4F65-A0E6-1C117C8BFAFB}"/>
              </a:ext>
            </a:extLst>
          </p:cNvPr>
          <p:cNvSpPr txBox="1"/>
          <p:nvPr/>
        </p:nvSpPr>
        <p:spPr>
          <a:xfrm>
            <a:off x="9255492" y="5370202"/>
            <a:ext cx="2651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Попенова Олеся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Копирайтер, дизайнер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лет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ПС-22 (2 курс)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" name="Полилиния: фигура 50">
            <a:extLst>
              <a:ext uri="{FF2B5EF4-FFF2-40B4-BE49-F238E27FC236}">
                <a16:creationId xmlns:a16="http://schemas.microsoft.com/office/drawing/2014/main" id="{E31C1133-01D9-46F2-94CD-38476D87BFF7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69AC6A0-92A4-46A6-B2C7-06D18F15D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637" y="197415"/>
            <a:ext cx="1298561" cy="37798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B15879A-B43A-4A59-9E1F-AC7680EB4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7029" y="87678"/>
            <a:ext cx="1158340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4500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87155" y="1435662"/>
            <a:ext cx="720779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которую мы хотим решить в проекте: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Норильске за неделю в феврале 2022 года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ровано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 ДТП. Большая часть из них совершена води-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из-за не соблюдения правил дорожного движения.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эту проблему решают следующим способом: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Установкой стационарных радаров на дороге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неэффективны, потому что: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радары маломощные, со слабым излучателем. Они начинает сканировать за 50-70 метров и сразу делают фото. Их мало и почти все они только за городом. Растёт число ДТП и увеличивается безнаказанность нарушителей.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DD39BA-4768-4409-A0C0-CDD93420C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017" y="1261253"/>
            <a:ext cx="4261473" cy="212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6E4CE4-DFCD-4A87-897F-778300E00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5092" y="3491957"/>
            <a:ext cx="2939423" cy="291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4597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107404" y="1196958"/>
            <a:ext cx="720779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государственной инспекции безопасности дорожного движения, МКУ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Норильскавтодор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 и водители, образовательные учреждения (МАУ ДО «Норильский центр безопасности движения», общеобразовательные школы города).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 – страх за свою жизнь;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Водители – штрафы, сохранность автомобиля;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 – высокое количество ДТП в городе.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показателей ДТП, безопасность жителей города.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FA5B34-2F23-43AA-AF1C-904358F5F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135" y="793173"/>
            <a:ext cx="3353091" cy="2231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FFC537-4BB5-4DEA-98EB-7715C56B5C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975" y="2979714"/>
            <a:ext cx="3395766" cy="184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9F4985-7A03-4B1B-8963-7B4EF22C5A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995" y="4820866"/>
            <a:ext cx="3395766" cy="205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682109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115862" y="885278"/>
            <a:ext cx="720779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Продукты, которые сейчас использует для решения проблемы/которые есть на рынке: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радары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Причины, по которым текущие решения «не работают»: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Пешеходы – испытывают страх;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Водители – чувствуют безнаказанность;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Заказчики – высокие показатели ДТП (В Норильске за неделю в феврале 2022 года зарегистрировано 36 ДТП…).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Существующие радары замеряют только скорость.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Количество радаров небольшое, а количество водителей растет.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ценит, на что обращает внимание: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Возможность фиксации нарушения разных правил до-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движения (не только скорости);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Устойчивость к климатическим условиям Крайнего Се-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Безопасность и цена.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FA5B34-2F23-43AA-AF1C-904358F5F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135" y="793173"/>
            <a:ext cx="3353091" cy="2231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FFC537-4BB5-4DEA-98EB-7715C56B5C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975" y="2979714"/>
            <a:ext cx="3395766" cy="184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9F4985-7A03-4B1B-8963-7B4EF22C5A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995" y="4820866"/>
            <a:ext cx="3395766" cy="205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031250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78389" y="1764008"/>
            <a:ext cx="72077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продукт: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Умная камера видеофиксации, в основе которой лежит искусственный интеллект с ветрозащитой.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функции/возможности:</a:t>
            </a:r>
          </a:p>
          <a:p>
            <a:pPr marL="457200" indent="-457200"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нарушений на проезжей части, основан-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 на технологии искусственного интеллекта;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Определение размера и вида штрафа;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Автоматическое размещение штрафов на сайте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Госулуги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Высокая степень защиты от суровых погодных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Крайнего Севера.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ECC952-6A9B-4A43-AE1F-37031217B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630" y="1394347"/>
            <a:ext cx="4755236" cy="475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481927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-25569" y="-6039"/>
            <a:ext cx="76601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использования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2269"/>
            <a:ext cx="6318986" cy="749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8105571D-80BB-4CB4-B833-43D4C09D1D42}"/>
              </a:ext>
            </a:extLst>
          </p:cNvPr>
          <p:cNvSpPr/>
          <p:nvPr/>
        </p:nvSpPr>
        <p:spPr>
          <a:xfrm>
            <a:off x="214320" y="2003402"/>
            <a:ext cx="2445828" cy="2516344"/>
          </a:xfrm>
          <a:prstGeom prst="ellipse">
            <a:avLst/>
          </a:prstGeom>
          <a:blipFill dpi="0" rotWithShape="1">
            <a:blip r:embed="rId5"/>
            <a:srcRect/>
            <a:stretch>
              <a:fillRect l="6000" t="-8000" b="8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AF6AEB4-DF2E-469D-99E9-FAD357A6879E}"/>
              </a:ext>
            </a:extLst>
          </p:cNvPr>
          <p:cNvSpPr/>
          <p:nvPr/>
        </p:nvSpPr>
        <p:spPr>
          <a:xfrm>
            <a:off x="3240088" y="1980108"/>
            <a:ext cx="2445828" cy="2539638"/>
          </a:xfrm>
          <a:prstGeom prst="ellipse">
            <a:avLst/>
          </a:prstGeom>
          <a:blipFill dpi="0" rotWithShape="1">
            <a:blip r:embed="rId6"/>
            <a:srcRect/>
            <a:stretch>
              <a:fillRect l="-1000" r="-1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B58C921-F8AF-4A7D-92A6-6BAC1B64BFCA}"/>
              </a:ext>
            </a:extLst>
          </p:cNvPr>
          <p:cNvSpPr/>
          <p:nvPr/>
        </p:nvSpPr>
        <p:spPr>
          <a:xfrm>
            <a:off x="6281003" y="1982514"/>
            <a:ext cx="2445828" cy="2539638"/>
          </a:xfrm>
          <a:prstGeom prst="ellipse">
            <a:avLst/>
          </a:prstGeom>
          <a:blipFill>
            <a:blip r:embed="rId7"/>
            <a:stretch>
              <a:fillRect l="-1000" r="-1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BB61270-D161-49F1-9637-B49C3AAC2C74}"/>
              </a:ext>
            </a:extLst>
          </p:cNvPr>
          <p:cNvSpPr/>
          <p:nvPr/>
        </p:nvSpPr>
        <p:spPr>
          <a:xfrm>
            <a:off x="9304070" y="1980108"/>
            <a:ext cx="2438290" cy="2539638"/>
          </a:xfrm>
          <a:prstGeom prst="ellipse">
            <a:avLst/>
          </a:prstGeom>
          <a:blipFill dpi="0" rotWithShape="1">
            <a:blip r:embed="rId8"/>
            <a:srcRect/>
            <a:stretch>
              <a:fillRect l="-1000" t="-1000" r="-1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C01AF153-3389-4A57-8C14-5710EBACDE31}"/>
              </a:ext>
            </a:extLst>
          </p:cNvPr>
          <p:cNvSpPr/>
          <p:nvPr/>
        </p:nvSpPr>
        <p:spPr>
          <a:xfrm>
            <a:off x="2743318" y="2968702"/>
            <a:ext cx="448775" cy="471575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945DE12-7BB5-4B97-9386-F6002254EA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6346" y="2996921"/>
            <a:ext cx="469433" cy="50601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A7A01F3-DFE0-4991-AFFB-A8FCCB38BF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4915" y="2996921"/>
            <a:ext cx="469433" cy="50601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7A1C222-CCFB-42A1-8CF1-10909DD7E97D}"/>
              </a:ext>
            </a:extLst>
          </p:cNvPr>
          <p:cNvSpPr txBox="1"/>
          <p:nvPr/>
        </p:nvSpPr>
        <p:spPr>
          <a:xfrm>
            <a:off x="262952" y="4636614"/>
            <a:ext cx="2348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 видеофиксации устанавливается на столб, рядом с проезжей частью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5E31FB-DD8B-45F5-8345-4ACD4CE04C6F}"/>
              </a:ext>
            </a:extLst>
          </p:cNvPr>
          <p:cNvSpPr txBox="1"/>
          <p:nvPr/>
        </p:nvSpPr>
        <p:spPr>
          <a:xfrm>
            <a:off x="3185047" y="4721939"/>
            <a:ext cx="26049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едет с не пристёгнутым ремнём безопасности и въезжает в зону контроля камеры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08C0C0-7F0B-4735-83AE-BAFF16F7D905}"/>
              </a:ext>
            </a:extLst>
          </p:cNvPr>
          <p:cNvSpPr txBox="1"/>
          <p:nvPr/>
        </p:nvSpPr>
        <p:spPr>
          <a:xfrm>
            <a:off x="5913357" y="4611231"/>
            <a:ext cx="35005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 фиксирует правонарушение, пере-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рабатывает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изображение,  отправляет на сервер ГИБДД для определения личности нарушителя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B52431-A91E-4C19-9E0E-1F34EA27CC5C}"/>
              </a:ext>
            </a:extLst>
          </p:cNvPr>
          <p:cNvSpPr txBox="1"/>
          <p:nvPr/>
        </p:nvSpPr>
        <p:spPr>
          <a:xfrm>
            <a:off x="9587526" y="4636614"/>
            <a:ext cx="1932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проверки штраф при-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 нару-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шителю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Госуслуги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15090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107404" y="1394676"/>
            <a:ext cx="66463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 основано на технологии: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Искусственного интеллекта с ветрозащитой.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обладает следующими техническими параметрами: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Диапазон рабочих температур – от -50 до +40 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Ширина зоны контроля – 18 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Мощность потребления – 30 Вт;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Степень защиты по ГОСТу: IP68;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Максимальная дальность фиксаций нарушений – 500 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Есть регулировка яркости изображения;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Ветрозащита в виде козырька;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Высота установки: от 3 до 6 м (в зависимости от рельефа установки)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готовности технологии: TRL №____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648A88-6693-484F-B503-6A60FD83C0B0}"/>
              </a:ext>
            </a:extLst>
          </p:cNvPr>
          <p:cNvSpPr txBox="1"/>
          <p:nvPr/>
        </p:nvSpPr>
        <p:spPr>
          <a:xfrm>
            <a:off x="4651442" y="5941771"/>
            <a:ext cx="1773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E86D82-5F5F-4753-9821-1D7975F98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019" y="1297905"/>
            <a:ext cx="4990418" cy="499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832022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91034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58193-E149-4EFB-81DF-6FD6D46672F5}"/>
              </a:ext>
            </a:extLst>
          </p:cNvPr>
          <p:cNvSpPr txBox="1"/>
          <p:nvPr/>
        </p:nvSpPr>
        <p:spPr>
          <a:xfrm>
            <a:off x="107404" y="1050941"/>
            <a:ext cx="648866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 с ветрозащитой будет выглядеть следующим образом: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Ветрозащита выполнена в виде небольшого козырька над объективом, который отклоняет поток воздуха;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Также ветрозащита будет встроенной в корпус камеры и защищать не только объектив, но и другие элементы камеры;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Корпус камеры изготовлен из алюминиевого сплава, который обеспечивает лёгкость и прочность;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Ручки крепления и подставки будут изготовлены из прочного пластика;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Линза фото- и видеофиксации будет изготовлена из ударопрочного стекла.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Шубка вокруг объектива(декоративный элемент)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нашего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степень защиты от суровых погодных условий Крайнего Севера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6BDB0E-12D4-4437-BFCA-702EF6F29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567" y="1888038"/>
            <a:ext cx="5607124" cy="4099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943333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69834" y="-100271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629329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815087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graphicFrame>
        <p:nvGraphicFramePr>
          <p:cNvPr id="6" name="Таблица 8">
            <a:extLst>
              <a:ext uri="{FF2B5EF4-FFF2-40B4-BE49-F238E27FC236}">
                <a16:creationId xmlns:a16="http://schemas.microsoft.com/office/drawing/2014/main" id="{40EB2B4F-2F90-471D-A6AD-625D32A89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259910"/>
              </p:ext>
            </p:extLst>
          </p:nvPr>
        </p:nvGraphicFramePr>
        <p:xfrm>
          <a:off x="569977" y="821631"/>
          <a:ext cx="10440000" cy="5943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41615">
                  <a:extLst>
                    <a:ext uri="{9D8B030D-6E8A-4147-A177-3AD203B41FA5}">
                      <a16:colId xmlns:a16="http://schemas.microsoft.com/office/drawing/2014/main" val="194445731"/>
                    </a:ext>
                  </a:extLst>
                </a:gridCol>
                <a:gridCol w="2134385">
                  <a:extLst>
                    <a:ext uri="{9D8B030D-6E8A-4147-A177-3AD203B41FA5}">
                      <a16:colId xmlns:a16="http://schemas.microsoft.com/office/drawing/2014/main" val="1191173641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1472003864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3692278595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551432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NorthCam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Астра-Трафик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Автодория 3.5</a:t>
                      </a:r>
                    </a:p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Стрелка-Плюс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283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температуры,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º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-50 до +40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-40 до +80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 до +60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 до +50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598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зоны контроля,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70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потребления, Вт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дневное время – 145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ночное время – 220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39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защиты по ГОСТу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IP66/IP6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6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Сколько видов правонарушений фиксирует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29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работы в сутки, 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56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зоны контроля,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 до 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98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91357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846780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74FD39-4781-494A-9C8E-B601D8794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8153" y="1368063"/>
            <a:ext cx="4718713" cy="48284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C8DA99-91F4-4546-B733-FCD8F6567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6052" y="2230696"/>
            <a:ext cx="3621338" cy="36817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1FE51B-60FE-42FF-8877-4A9896FED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6670" y="3429000"/>
            <a:ext cx="2280102" cy="23410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E7D17F-8B43-49F6-9778-AA370CAD9F2D}"/>
              </a:ext>
            </a:extLst>
          </p:cNvPr>
          <p:cNvSpPr txBox="1"/>
          <p:nvPr/>
        </p:nvSpPr>
        <p:spPr>
          <a:xfrm>
            <a:off x="344700" y="1117016"/>
            <a:ext cx="5258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рынка России производства и услуг средств фото-видеофиксации составляет, по разным оценкам, от 10 до 15 млрд. руб.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5DCAE-B150-43F5-9142-3B9996DB6D63}"/>
              </a:ext>
            </a:extLst>
          </p:cNvPr>
          <p:cNvSpPr txBox="1"/>
          <p:nvPr/>
        </p:nvSpPr>
        <p:spPr>
          <a:xfrm>
            <a:off x="344700" y="2625912"/>
            <a:ext cx="48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тыс. камер видеофиксации.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BA0BA9-7C19-4EEB-B4B9-FEF8890A5E70}"/>
              </a:ext>
            </a:extLst>
          </p:cNvPr>
          <p:cNvSpPr txBox="1"/>
          <p:nvPr/>
        </p:nvSpPr>
        <p:spPr>
          <a:xfrm>
            <a:off x="344700" y="3511764"/>
            <a:ext cx="56855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5*11*1.000.000 = 55.000.000 руб., где: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количество перекрёстков, на которых нужно установить камеры;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– число городов Крайнего Севера (информация взята с постановления от 16 ноября 2021 года №1946)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1.000.000 – средняя цена одной камеры (в рублях)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5050BD-6522-4E3A-A254-88D8818DB8F8}"/>
              </a:ext>
            </a:extLst>
          </p:cNvPr>
          <p:cNvSpPr txBox="1"/>
          <p:nvPr/>
        </p:nvSpPr>
        <p:spPr>
          <a:xfrm>
            <a:off x="7962317" y="1872981"/>
            <a:ext cx="2621496" cy="1007634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0849804"/>
              </a:avLst>
            </a:prstTxWarp>
            <a:spAutoFit/>
          </a:bodyPr>
          <a:lstStyle/>
          <a:p>
            <a:r>
              <a:rPr lang="ru-RU" sz="2800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10 до 15 млрд. </a:t>
            </a:r>
            <a:r>
              <a:rPr lang="ru-RU" sz="2800" dirty="0" err="1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2800" dirty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8EF717-B3EF-4017-9400-C9060B66D8AE}"/>
              </a:ext>
            </a:extLst>
          </p:cNvPr>
          <p:cNvSpPr txBox="1"/>
          <p:nvPr/>
        </p:nvSpPr>
        <p:spPr>
          <a:xfrm>
            <a:off x="8213997" y="2869408"/>
            <a:ext cx="2127023" cy="988545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ru-RU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27 тыс. камер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9BF14B-F154-4D7F-BFFC-13873464A485}"/>
              </a:ext>
            </a:extLst>
          </p:cNvPr>
          <p:cNvSpPr txBox="1"/>
          <p:nvPr/>
        </p:nvSpPr>
        <p:spPr>
          <a:xfrm>
            <a:off x="8194684" y="4208645"/>
            <a:ext cx="2156761" cy="1962617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ru-RU" sz="2000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55.000.000 руб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9485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855833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10BBDED-E2B6-41AC-8298-744EBEBE71B0}"/>
              </a:ext>
            </a:extLst>
          </p:cNvPr>
          <p:cNvGrpSpPr/>
          <p:nvPr/>
        </p:nvGrpSpPr>
        <p:grpSpPr>
          <a:xfrm>
            <a:off x="358620" y="985145"/>
            <a:ext cx="10862715" cy="5733932"/>
            <a:chOff x="1248687" y="1035540"/>
            <a:chExt cx="10271569" cy="5630294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205D2584-28D8-489F-8F96-94EEB07C4C23}"/>
                </a:ext>
              </a:extLst>
            </p:cNvPr>
            <p:cNvGrpSpPr/>
            <p:nvPr/>
          </p:nvGrpSpPr>
          <p:grpSpPr>
            <a:xfrm>
              <a:off x="1248687" y="1035540"/>
              <a:ext cx="10007069" cy="5630294"/>
              <a:chOff x="2361756" y="1035540"/>
              <a:chExt cx="8455541" cy="5630294"/>
            </a:xfrm>
          </p:grpSpPr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D8730F4E-C6F6-4FC2-9B86-27A5E4CC0AEA}"/>
                  </a:ext>
                </a:extLst>
              </p:cNvPr>
              <p:cNvSpPr/>
              <p:nvPr/>
            </p:nvSpPr>
            <p:spPr>
              <a:xfrm>
                <a:off x="2361757" y="1035542"/>
                <a:ext cx="1690931" cy="3939363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id="{EB31FCAE-2631-4F18-BE0C-3451E5F82BC2}"/>
                  </a:ext>
                </a:extLst>
              </p:cNvPr>
              <p:cNvSpPr/>
              <p:nvPr/>
            </p:nvSpPr>
            <p:spPr>
              <a:xfrm>
                <a:off x="4052688" y="1035541"/>
                <a:ext cx="1690931" cy="1961708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4C95FD9F-B94A-4CF3-99CC-E010A831CAA6}"/>
                  </a:ext>
                </a:extLst>
              </p:cNvPr>
              <p:cNvSpPr/>
              <p:nvPr/>
            </p:nvSpPr>
            <p:spPr>
              <a:xfrm>
                <a:off x="5744023" y="1037081"/>
                <a:ext cx="1690931" cy="3939363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54BBCAB4-31B3-4EF0-B829-0DF2E86E9D7F}"/>
                  </a:ext>
                </a:extLst>
              </p:cNvPr>
              <p:cNvSpPr/>
              <p:nvPr/>
            </p:nvSpPr>
            <p:spPr>
              <a:xfrm>
                <a:off x="9125481" y="1035540"/>
                <a:ext cx="1690931" cy="3939363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074FE3A0-3FC6-4B01-A276-A5361FA05125}"/>
                  </a:ext>
                </a:extLst>
              </p:cNvPr>
              <p:cNvSpPr/>
              <p:nvPr/>
            </p:nvSpPr>
            <p:spPr>
              <a:xfrm>
                <a:off x="4052688" y="2997250"/>
                <a:ext cx="1690931" cy="1977654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6DA0FE91-6979-4838-9E7B-9B10524F72FD}"/>
                  </a:ext>
                </a:extLst>
              </p:cNvPr>
              <p:cNvSpPr/>
              <p:nvPr/>
            </p:nvSpPr>
            <p:spPr>
              <a:xfrm>
                <a:off x="7434549" y="1038976"/>
                <a:ext cx="1690931" cy="1961708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B2357AA8-8B82-4FF5-9809-3D8533DCAD09}"/>
                  </a:ext>
                </a:extLst>
              </p:cNvPr>
              <p:cNvSpPr/>
              <p:nvPr/>
            </p:nvSpPr>
            <p:spPr>
              <a:xfrm>
                <a:off x="7434550" y="2997249"/>
                <a:ext cx="1690931" cy="1977654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428D9C09-E081-45C9-B939-A14D9030A08B}"/>
                  </a:ext>
                </a:extLst>
              </p:cNvPr>
              <p:cNvSpPr/>
              <p:nvPr/>
            </p:nvSpPr>
            <p:spPr>
              <a:xfrm rot="5400000">
                <a:off x="3632347" y="3704312"/>
                <a:ext cx="1690931" cy="4232113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ACDEF1BC-D955-4CF8-8FC0-852D769A98C2}"/>
                  </a:ext>
                </a:extLst>
              </p:cNvPr>
              <p:cNvSpPr/>
              <p:nvPr/>
            </p:nvSpPr>
            <p:spPr>
              <a:xfrm rot="5400000">
                <a:off x="7860117" y="3708654"/>
                <a:ext cx="1690931" cy="4223429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91A54FA-E679-4FF4-9869-92EF7798F7B5}"/>
                </a:ext>
              </a:extLst>
            </p:cNvPr>
            <p:cNvSpPr txBox="1"/>
            <p:nvPr/>
          </p:nvSpPr>
          <p:spPr>
            <a:xfrm>
              <a:off x="1298321" y="1097541"/>
              <a:ext cx="1888142" cy="27501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8. Ключевые партнёры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ru-RU" sz="16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 государственной инспекции безопасности дорожного движения;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IT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-компания.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C2F830-47D7-48E8-B2A7-AD9A9124E08B}"/>
                </a:ext>
              </a:extLst>
            </p:cNvPr>
            <p:cNvSpPr txBox="1"/>
            <p:nvPr/>
          </p:nvSpPr>
          <p:spPr>
            <a:xfrm>
              <a:off x="5335494" y="1097541"/>
              <a:ext cx="1884778" cy="3082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Ценностные предложения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ru-RU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Б</a:t>
              </a:r>
              <a:r>
                <a:rPr kumimoji="0" lang="ru-RU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езопасность</a:t>
              </a: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на дороге; 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Сокращение количества ДТП;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3. Товар состоит из прибора, упаковки и установки.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F2746E-F7AE-48F3-B980-A85B50A93C0B}"/>
                </a:ext>
              </a:extLst>
            </p:cNvPr>
            <p:cNvSpPr txBox="1"/>
            <p:nvPr/>
          </p:nvSpPr>
          <p:spPr>
            <a:xfrm>
              <a:off x="3273216" y="1128377"/>
              <a:ext cx="2065902" cy="1556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6. Ключевые виды деятельности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Разработка конструкции камеры;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Продвижение продукта;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3. Тестирование в условиях высоких температур.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DF0A9E-EC25-45B0-BFD4-6EA5457E30BE}"/>
                </a:ext>
              </a:extLst>
            </p:cNvPr>
            <p:cNvSpPr txBox="1"/>
            <p:nvPr/>
          </p:nvSpPr>
          <p:spPr>
            <a:xfrm>
              <a:off x="9315031" y="1097542"/>
              <a:ext cx="2205225" cy="3475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Сегменты потребителей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600" b="0" i="0" u="sng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Заказчики: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ной инспекции безопасности дорожного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дви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ru-RU" sz="16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ения</a:t>
              </a:r>
              <a:r>
                <a:rPr lang="ru-RU" sz="16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и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МКУ «</a:t>
              </a:r>
              <a:r>
                <a:rPr lang="ru-RU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Норильскавтодор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 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600" b="0" i="0" u="sng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Потребители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: Автомобилисты, пешеходы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A64D74-23B2-424B-B36B-D464B4A18E90}"/>
                </a:ext>
              </a:extLst>
            </p:cNvPr>
            <p:cNvSpPr txBox="1"/>
            <p:nvPr/>
          </p:nvSpPr>
          <p:spPr>
            <a:xfrm>
              <a:off x="7281798" y="1094643"/>
              <a:ext cx="2375245" cy="18435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3. Отношения с потребителями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Информ.платформы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и </a:t>
              </a: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фо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ru-RU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умы;</a:t>
              </a:r>
              <a:endParaRPr lang="ru-RU" sz="12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Партнёрские программы с действующими решениями;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3. Бизнес-форумы (Неделя Российского Ритейла, </a:t>
              </a: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Нори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льский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бизнес-форум</a:t>
              </a: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D3137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EE61F5-DDB8-40EC-844D-1E01F8BF068D}"/>
                </a:ext>
              </a:extLst>
            </p:cNvPr>
            <p:cNvSpPr txBox="1"/>
            <p:nvPr/>
          </p:nvSpPr>
          <p:spPr>
            <a:xfrm>
              <a:off x="3300572" y="3049843"/>
              <a:ext cx="1612780" cy="1601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7. Ключевые ресурсы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Время, кадры, финансы, материалы, информация.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6EE09B-5A3B-49DC-BCD9-FA87365EFA04}"/>
                </a:ext>
              </a:extLst>
            </p:cNvPr>
            <p:cNvSpPr txBox="1"/>
            <p:nvPr/>
          </p:nvSpPr>
          <p:spPr>
            <a:xfrm>
              <a:off x="7299592" y="3093883"/>
              <a:ext cx="1889859" cy="217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4. Каналы сбыта</a:t>
              </a:r>
              <a:b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Места продаж: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Специальный сайт, центр </a:t>
              </a:r>
              <a:r>
                <a:rPr kumimoji="0" lang="ru-RU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гос.закупок</a:t>
              </a:r>
              <a:endParaRPr kumimoji="0" lang="ru-RU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07747E-81D3-4F66-89D6-67232FD1F6C3}"/>
                </a:ext>
              </a:extLst>
            </p:cNvPr>
            <p:cNvSpPr txBox="1"/>
            <p:nvPr/>
          </p:nvSpPr>
          <p:spPr>
            <a:xfrm>
              <a:off x="1350342" y="5022896"/>
              <a:ext cx="4503988" cy="1329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9. Структура издержек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Заработная плата команды;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Материалы на создание прототипа;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3. Продвижение и реклама;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4. Затраты на установку и сопровождение.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4CF7FEA-413F-47EB-B792-6528CA1EE9EF}"/>
                </a:ext>
              </a:extLst>
            </p:cNvPr>
            <p:cNvSpPr txBox="1"/>
            <p:nvPr/>
          </p:nvSpPr>
          <p:spPr>
            <a:xfrm>
              <a:off x="6377530" y="5113607"/>
              <a:ext cx="4877179" cy="10879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5. Потоки доходов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1. Продажа камеры видеофиксации нарушений на проезжей части;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 Техническое обслуживание камеры.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69147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855833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06E079-83FC-43EF-9532-FAF4CE0629A2}"/>
              </a:ext>
            </a:extLst>
          </p:cNvPr>
          <p:cNvSpPr txBox="1"/>
          <p:nvPr/>
        </p:nvSpPr>
        <p:spPr>
          <a:xfrm>
            <a:off x="322267" y="1773202"/>
            <a:ext cx="100850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количественным показателям реализации проекта мы относим: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Количество установленных радаров более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Снижение количества ДТП в 2 раза;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Экономия средств на дорожных работах за счет снижения количества ДТП.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качественным показателям реализации относятся следующие результаты: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Снижение уровня опасности дорожного движения в городе Норильск;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Улучшение организации дорожного движения в городе Норильск;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Снижение числа поломок камер фото- и видеофиксации.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среднесрочной перспективе (3-5 лет) мы планируем…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тестового образца камеры и запуск пробных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69184497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E7E67190-8EFB-4FDE-BA3C-6F8FFE42A3B1}"/>
              </a:ext>
            </a:extLst>
          </p:cNvPr>
          <p:cNvSpPr/>
          <p:nvPr/>
        </p:nvSpPr>
        <p:spPr>
          <a:xfrm>
            <a:off x="9080934" y="-1477300"/>
            <a:ext cx="3881800" cy="9812600"/>
          </a:xfrm>
          <a:custGeom>
            <a:avLst/>
            <a:gdLst>
              <a:gd name="connsiteX0" fmla="*/ 1547822 w 3881800"/>
              <a:gd name="connsiteY0" fmla="*/ 7386271 h 9812600"/>
              <a:gd name="connsiteX1" fmla="*/ 2285679 w 3881800"/>
              <a:gd name="connsiteY1" fmla="*/ 8599436 h 9812600"/>
              <a:gd name="connsiteX2" fmla="*/ 1547822 w 3881800"/>
              <a:gd name="connsiteY2" fmla="*/ 9812600 h 9812600"/>
              <a:gd name="connsiteX3" fmla="*/ 809964 w 3881800"/>
              <a:gd name="connsiteY3" fmla="*/ 8599436 h 9812600"/>
              <a:gd name="connsiteX4" fmla="*/ 3143943 w 3881800"/>
              <a:gd name="connsiteY4" fmla="*/ 7368390 h 9812600"/>
              <a:gd name="connsiteX5" fmla="*/ 3881800 w 3881800"/>
              <a:gd name="connsiteY5" fmla="*/ 8581555 h 9812600"/>
              <a:gd name="connsiteX6" fmla="*/ 3143943 w 3881800"/>
              <a:gd name="connsiteY6" fmla="*/ 9794719 h 9812600"/>
              <a:gd name="connsiteX7" fmla="*/ 2406085 w 3881800"/>
              <a:gd name="connsiteY7" fmla="*/ 8581555 h 9812600"/>
              <a:gd name="connsiteX8" fmla="*/ 2342439 w 3881800"/>
              <a:gd name="connsiteY8" fmla="*/ 6137346 h 9812600"/>
              <a:gd name="connsiteX9" fmla="*/ 3080296 w 3881800"/>
              <a:gd name="connsiteY9" fmla="*/ 7350511 h 9812600"/>
              <a:gd name="connsiteX10" fmla="*/ 2342439 w 3881800"/>
              <a:gd name="connsiteY10" fmla="*/ 8563675 h 9812600"/>
              <a:gd name="connsiteX11" fmla="*/ 1604581 w 3881800"/>
              <a:gd name="connsiteY11" fmla="*/ 7350511 h 9812600"/>
              <a:gd name="connsiteX12" fmla="*/ 739892 w 3881800"/>
              <a:gd name="connsiteY12" fmla="*/ 6135548 h 9812600"/>
              <a:gd name="connsiteX13" fmla="*/ 1477749 w 3881800"/>
              <a:gd name="connsiteY13" fmla="*/ 7348713 h 9812600"/>
              <a:gd name="connsiteX14" fmla="*/ 739892 w 3881800"/>
              <a:gd name="connsiteY14" fmla="*/ 8561877 h 9812600"/>
              <a:gd name="connsiteX15" fmla="*/ 2034 w 3881800"/>
              <a:gd name="connsiteY15" fmla="*/ 7348713 h 9812600"/>
              <a:gd name="connsiteX16" fmla="*/ 1556402 w 3881800"/>
              <a:gd name="connsiteY16" fmla="*/ 4906302 h 9812600"/>
              <a:gd name="connsiteX17" fmla="*/ 2294259 w 3881800"/>
              <a:gd name="connsiteY17" fmla="*/ 6119467 h 9812600"/>
              <a:gd name="connsiteX18" fmla="*/ 1556402 w 3881800"/>
              <a:gd name="connsiteY18" fmla="*/ 7332631 h 9812600"/>
              <a:gd name="connsiteX19" fmla="*/ 818544 w 3881800"/>
              <a:gd name="connsiteY19" fmla="*/ 6119467 h 9812600"/>
              <a:gd name="connsiteX20" fmla="*/ 3143943 w 3881800"/>
              <a:gd name="connsiteY20" fmla="*/ 4888419 h 9812600"/>
              <a:gd name="connsiteX21" fmla="*/ 3881800 w 3881800"/>
              <a:gd name="connsiteY21" fmla="*/ 6101584 h 9812600"/>
              <a:gd name="connsiteX22" fmla="*/ 3143943 w 3881800"/>
              <a:gd name="connsiteY22" fmla="*/ 7314748 h 9812600"/>
              <a:gd name="connsiteX23" fmla="*/ 2406085 w 3881800"/>
              <a:gd name="connsiteY23" fmla="*/ 6101584 h 9812600"/>
              <a:gd name="connsiteX24" fmla="*/ 2345883 w 3881800"/>
              <a:gd name="connsiteY24" fmla="*/ 3675257 h 9812600"/>
              <a:gd name="connsiteX25" fmla="*/ 3083740 w 3881800"/>
              <a:gd name="connsiteY25" fmla="*/ 4888422 h 9812600"/>
              <a:gd name="connsiteX26" fmla="*/ 2345883 w 3881800"/>
              <a:gd name="connsiteY26" fmla="*/ 6101585 h 9812600"/>
              <a:gd name="connsiteX27" fmla="*/ 1608026 w 3881800"/>
              <a:gd name="connsiteY27" fmla="*/ 4888422 h 9812600"/>
              <a:gd name="connsiteX28" fmla="*/ 737858 w 3881800"/>
              <a:gd name="connsiteY28" fmla="*/ 3674354 h 9812600"/>
              <a:gd name="connsiteX29" fmla="*/ 1475715 w 3881800"/>
              <a:gd name="connsiteY29" fmla="*/ 4887519 h 9812600"/>
              <a:gd name="connsiteX30" fmla="*/ 737858 w 3881800"/>
              <a:gd name="connsiteY30" fmla="*/ 6100683 h 9812600"/>
              <a:gd name="connsiteX31" fmla="*/ 0 w 3881800"/>
              <a:gd name="connsiteY31" fmla="*/ 4887519 h 9812600"/>
              <a:gd name="connsiteX32" fmla="*/ 1547824 w 3881800"/>
              <a:gd name="connsiteY32" fmla="*/ 2444211 h 9812600"/>
              <a:gd name="connsiteX33" fmla="*/ 2285680 w 3881800"/>
              <a:gd name="connsiteY33" fmla="*/ 3657377 h 9812600"/>
              <a:gd name="connsiteX34" fmla="*/ 1547824 w 3881800"/>
              <a:gd name="connsiteY34" fmla="*/ 4870540 h 9812600"/>
              <a:gd name="connsiteX35" fmla="*/ 809966 w 3881800"/>
              <a:gd name="connsiteY35" fmla="*/ 3657377 h 9812600"/>
              <a:gd name="connsiteX36" fmla="*/ 2335071 w 3881800"/>
              <a:gd name="connsiteY36" fmla="*/ 1213163 h 9812600"/>
              <a:gd name="connsiteX37" fmla="*/ 3072928 w 3881800"/>
              <a:gd name="connsiteY37" fmla="*/ 2426328 h 9812600"/>
              <a:gd name="connsiteX38" fmla="*/ 2335071 w 3881800"/>
              <a:gd name="connsiteY38" fmla="*/ 3639492 h 9812600"/>
              <a:gd name="connsiteX39" fmla="*/ 1597214 w 3881800"/>
              <a:gd name="connsiteY39" fmla="*/ 2426328 h 9812600"/>
              <a:gd name="connsiteX40" fmla="*/ 740350 w 3881800"/>
              <a:gd name="connsiteY40" fmla="*/ 1213160 h 9812600"/>
              <a:gd name="connsiteX41" fmla="*/ 1478207 w 3881800"/>
              <a:gd name="connsiteY41" fmla="*/ 2426325 h 9812600"/>
              <a:gd name="connsiteX42" fmla="*/ 740350 w 3881800"/>
              <a:gd name="connsiteY42" fmla="*/ 3639489 h 9812600"/>
              <a:gd name="connsiteX43" fmla="*/ 2492 w 3881800"/>
              <a:gd name="connsiteY43" fmla="*/ 2426325 h 9812600"/>
              <a:gd name="connsiteX44" fmla="*/ 1548631 w 3881800"/>
              <a:gd name="connsiteY44" fmla="*/ 1 h 9812600"/>
              <a:gd name="connsiteX45" fmla="*/ 2286487 w 3881800"/>
              <a:gd name="connsiteY45" fmla="*/ 1213166 h 9812600"/>
              <a:gd name="connsiteX46" fmla="*/ 1548631 w 3881800"/>
              <a:gd name="connsiteY46" fmla="*/ 2426330 h 9812600"/>
              <a:gd name="connsiteX47" fmla="*/ 810773 w 3881800"/>
              <a:gd name="connsiteY47" fmla="*/ 1213166 h 9812600"/>
              <a:gd name="connsiteX48" fmla="*/ 3133132 w 3881800"/>
              <a:gd name="connsiteY48" fmla="*/ 0 h 9812600"/>
              <a:gd name="connsiteX49" fmla="*/ 3870989 w 3881800"/>
              <a:gd name="connsiteY49" fmla="*/ 1213165 h 9812600"/>
              <a:gd name="connsiteX50" fmla="*/ 3133133 w 3881800"/>
              <a:gd name="connsiteY50" fmla="*/ 2426329 h 9812600"/>
              <a:gd name="connsiteX51" fmla="*/ 3870988 w 3881800"/>
              <a:gd name="connsiteY51" fmla="*/ 3639491 h 9812600"/>
              <a:gd name="connsiteX52" fmla="*/ 3133131 w 3881800"/>
              <a:gd name="connsiteY52" fmla="*/ 4852654 h 9812600"/>
              <a:gd name="connsiteX53" fmla="*/ 2395273 w 3881800"/>
              <a:gd name="connsiteY53" fmla="*/ 3639491 h 9812600"/>
              <a:gd name="connsiteX54" fmla="*/ 3133131 w 3881800"/>
              <a:gd name="connsiteY54" fmla="*/ 2426327 h 9812600"/>
              <a:gd name="connsiteX55" fmla="*/ 2395274 w 3881800"/>
              <a:gd name="connsiteY55" fmla="*/ 1213165 h 981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1800" h="9812600">
                <a:moveTo>
                  <a:pt x="1547822" y="7386271"/>
                </a:moveTo>
                <a:lnTo>
                  <a:pt x="2285679" y="8599436"/>
                </a:lnTo>
                <a:lnTo>
                  <a:pt x="1547822" y="9812600"/>
                </a:lnTo>
                <a:lnTo>
                  <a:pt x="809964" y="8599436"/>
                </a:lnTo>
                <a:close/>
                <a:moveTo>
                  <a:pt x="3143943" y="7368390"/>
                </a:moveTo>
                <a:lnTo>
                  <a:pt x="3881800" y="8581555"/>
                </a:lnTo>
                <a:lnTo>
                  <a:pt x="3143943" y="9794719"/>
                </a:lnTo>
                <a:lnTo>
                  <a:pt x="2406085" y="8581555"/>
                </a:lnTo>
                <a:close/>
                <a:moveTo>
                  <a:pt x="2342439" y="6137346"/>
                </a:moveTo>
                <a:lnTo>
                  <a:pt x="3080296" y="7350511"/>
                </a:lnTo>
                <a:lnTo>
                  <a:pt x="2342439" y="8563675"/>
                </a:lnTo>
                <a:lnTo>
                  <a:pt x="1604581" y="7350511"/>
                </a:lnTo>
                <a:close/>
                <a:moveTo>
                  <a:pt x="739892" y="6135548"/>
                </a:moveTo>
                <a:lnTo>
                  <a:pt x="1477749" y="7348713"/>
                </a:lnTo>
                <a:lnTo>
                  <a:pt x="739892" y="8561877"/>
                </a:lnTo>
                <a:lnTo>
                  <a:pt x="2034" y="7348713"/>
                </a:lnTo>
                <a:close/>
                <a:moveTo>
                  <a:pt x="1556402" y="4906302"/>
                </a:moveTo>
                <a:lnTo>
                  <a:pt x="2294259" y="6119467"/>
                </a:lnTo>
                <a:lnTo>
                  <a:pt x="1556402" y="7332631"/>
                </a:lnTo>
                <a:lnTo>
                  <a:pt x="818544" y="6119467"/>
                </a:lnTo>
                <a:close/>
                <a:moveTo>
                  <a:pt x="3143943" y="4888419"/>
                </a:moveTo>
                <a:lnTo>
                  <a:pt x="3881800" y="6101584"/>
                </a:lnTo>
                <a:lnTo>
                  <a:pt x="3143943" y="7314748"/>
                </a:lnTo>
                <a:lnTo>
                  <a:pt x="2406085" y="6101584"/>
                </a:lnTo>
                <a:close/>
                <a:moveTo>
                  <a:pt x="2345883" y="3675257"/>
                </a:moveTo>
                <a:lnTo>
                  <a:pt x="3083740" y="4888422"/>
                </a:lnTo>
                <a:lnTo>
                  <a:pt x="2345883" y="6101585"/>
                </a:lnTo>
                <a:lnTo>
                  <a:pt x="1608026" y="4888422"/>
                </a:lnTo>
                <a:close/>
                <a:moveTo>
                  <a:pt x="737858" y="3674354"/>
                </a:moveTo>
                <a:lnTo>
                  <a:pt x="1475715" y="4887519"/>
                </a:lnTo>
                <a:lnTo>
                  <a:pt x="737858" y="6100683"/>
                </a:lnTo>
                <a:lnTo>
                  <a:pt x="0" y="4887519"/>
                </a:lnTo>
                <a:close/>
                <a:moveTo>
                  <a:pt x="1547824" y="2444211"/>
                </a:moveTo>
                <a:lnTo>
                  <a:pt x="2285680" y="3657377"/>
                </a:lnTo>
                <a:lnTo>
                  <a:pt x="1547824" y="4870540"/>
                </a:lnTo>
                <a:lnTo>
                  <a:pt x="809966" y="3657377"/>
                </a:lnTo>
                <a:close/>
                <a:moveTo>
                  <a:pt x="2335071" y="1213163"/>
                </a:moveTo>
                <a:lnTo>
                  <a:pt x="3072928" y="2426328"/>
                </a:lnTo>
                <a:lnTo>
                  <a:pt x="2335071" y="3639492"/>
                </a:lnTo>
                <a:lnTo>
                  <a:pt x="1597214" y="2426328"/>
                </a:lnTo>
                <a:close/>
                <a:moveTo>
                  <a:pt x="740350" y="1213160"/>
                </a:moveTo>
                <a:lnTo>
                  <a:pt x="1478207" y="2426325"/>
                </a:lnTo>
                <a:lnTo>
                  <a:pt x="740350" y="3639489"/>
                </a:lnTo>
                <a:lnTo>
                  <a:pt x="2492" y="2426325"/>
                </a:lnTo>
                <a:close/>
                <a:moveTo>
                  <a:pt x="1548631" y="1"/>
                </a:moveTo>
                <a:lnTo>
                  <a:pt x="2286487" y="1213166"/>
                </a:lnTo>
                <a:lnTo>
                  <a:pt x="1548631" y="2426330"/>
                </a:lnTo>
                <a:lnTo>
                  <a:pt x="810773" y="1213166"/>
                </a:lnTo>
                <a:close/>
                <a:moveTo>
                  <a:pt x="3133132" y="0"/>
                </a:moveTo>
                <a:lnTo>
                  <a:pt x="3870989" y="1213165"/>
                </a:lnTo>
                <a:lnTo>
                  <a:pt x="3133133" y="2426329"/>
                </a:lnTo>
                <a:lnTo>
                  <a:pt x="3870988" y="3639491"/>
                </a:lnTo>
                <a:lnTo>
                  <a:pt x="3133131" y="4852654"/>
                </a:lnTo>
                <a:lnTo>
                  <a:pt x="2395273" y="3639491"/>
                </a:lnTo>
                <a:lnTo>
                  <a:pt x="3133131" y="2426327"/>
                </a:lnTo>
                <a:lnTo>
                  <a:pt x="2395274" y="1213165"/>
                </a:lnTo>
                <a:close/>
              </a:path>
            </a:pathLst>
          </a:custGeom>
          <a:blipFill dpi="0" rotWithShape="1">
            <a:blip r:embed="rId3"/>
            <a:srcRect/>
            <a:tile tx="-863600" ty="1016000" sx="100000" sy="100000" flip="none" algn="tl"/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80257E-BC76-4FD5-ADEB-23257239CB62}"/>
              </a:ext>
            </a:extLst>
          </p:cNvPr>
          <p:cNvSpPr txBox="1"/>
          <p:nvPr/>
        </p:nvSpPr>
        <p:spPr>
          <a:xfrm>
            <a:off x="39463" y="2422950"/>
            <a:ext cx="9041471" cy="240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8800" spc="-300" dirty="0">
                <a:latin typeface="Arial Black" panose="020B0A04020102020204" pitchFamily="34" charset="0"/>
              </a:rPr>
              <a:t>Умная камера под шубой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627A82-3993-409D-8FEE-77BF372AF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29" y="297007"/>
            <a:ext cx="1298561" cy="3779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924A66-465F-4AE2-BC2A-0D395F9E8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727" y="187270"/>
            <a:ext cx="1158340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0347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0">
              <a:schemeClr val="tx1">
                <a:lumMod val="50000"/>
                <a:lumOff val="50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F0DA28-238F-4001-8A12-56C07E5F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986" y="-100271"/>
            <a:ext cx="12637972" cy="7058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BDFB8C-039C-488E-A223-8B06021A1188}"/>
              </a:ext>
            </a:extLst>
          </p:cNvPr>
          <p:cNvSpPr txBox="1"/>
          <p:nvPr/>
        </p:nvSpPr>
        <p:spPr>
          <a:xfrm>
            <a:off x="107404" y="-10888"/>
            <a:ext cx="61522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камеры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DA27F3-E185-4E64-8567-C1BD096D4975}"/>
              </a:ext>
            </a:extLst>
          </p:cNvPr>
          <p:cNvSpPr/>
          <p:nvPr/>
        </p:nvSpPr>
        <p:spPr>
          <a:xfrm>
            <a:off x="-222986" y="716174"/>
            <a:ext cx="6036815" cy="710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DCB0D56-1EA0-4E92-B5AA-0A489EA54A3C}"/>
              </a:ext>
            </a:extLst>
          </p:cNvPr>
          <p:cNvSpPr/>
          <p:nvPr/>
        </p:nvSpPr>
        <p:spPr>
          <a:xfrm>
            <a:off x="11802940" y="6087979"/>
            <a:ext cx="778120" cy="77002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A1E2EE-8D7F-44C4-877E-1B2FEB94E87E}"/>
              </a:ext>
            </a:extLst>
          </p:cNvPr>
          <p:cNvSpPr txBox="1"/>
          <p:nvPr/>
        </p:nvSpPr>
        <p:spPr>
          <a:xfrm>
            <a:off x="11855833" y="6288323"/>
            <a:ext cx="1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B31A03A-063B-4A3E-A366-830274A52EAE}"/>
              </a:ext>
            </a:extLst>
          </p:cNvPr>
          <p:cNvSpPr/>
          <p:nvPr/>
        </p:nvSpPr>
        <p:spPr>
          <a:xfrm>
            <a:off x="10952552" y="-510033"/>
            <a:ext cx="1579617" cy="2967779"/>
          </a:xfrm>
          <a:custGeom>
            <a:avLst/>
            <a:gdLst>
              <a:gd name="connsiteX0" fmla="*/ 1278789 w 1579617"/>
              <a:gd name="connsiteY0" fmla="*/ 2034129 h 2967779"/>
              <a:gd name="connsiteX1" fmla="*/ 1579617 w 1579617"/>
              <a:gd name="connsiteY1" fmla="*/ 2500954 h 2967779"/>
              <a:gd name="connsiteX2" fmla="*/ 1278789 w 1579617"/>
              <a:gd name="connsiteY2" fmla="*/ 2967779 h 2967779"/>
              <a:gd name="connsiteX3" fmla="*/ 977960 w 1579617"/>
              <a:gd name="connsiteY3" fmla="*/ 2500954 h 2967779"/>
              <a:gd name="connsiteX4" fmla="*/ 944790 w 1579617"/>
              <a:gd name="connsiteY4" fmla="*/ 1517168 h 2967779"/>
              <a:gd name="connsiteX5" fmla="*/ 1245618 w 1579617"/>
              <a:gd name="connsiteY5" fmla="*/ 1983993 h 2967779"/>
              <a:gd name="connsiteX6" fmla="*/ 944790 w 1579617"/>
              <a:gd name="connsiteY6" fmla="*/ 2450818 h 2967779"/>
              <a:gd name="connsiteX7" fmla="*/ 643961 w 1579617"/>
              <a:gd name="connsiteY7" fmla="*/ 1983993 h 2967779"/>
              <a:gd name="connsiteX8" fmla="*/ 619724 w 1579617"/>
              <a:gd name="connsiteY8" fmla="*/ 1008517 h 2967779"/>
              <a:gd name="connsiteX9" fmla="*/ 920552 w 1579617"/>
              <a:gd name="connsiteY9" fmla="*/ 1475342 h 2967779"/>
              <a:gd name="connsiteX10" fmla="*/ 619724 w 1579617"/>
              <a:gd name="connsiteY10" fmla="*/ 1942167 h 2967779"/>
              <a:gd name="connsiteX11" fmla="*/ 318895 w 1579617"/>
              <a:gd name="connsiteY11" fmla="*/ 1475342 h 2967779"/>
              <a:gd name="connsiteX12" fmla="*/ 1278788 w 1579617"/>
              <a:gd name="connsiteY12" fmla="*/ 1005459 h 2967779"/>
              <a:gd name="connsiteX13" fmla="*/ 1579616 w 1579617"/>
              <a:gd name="connsiteY13" fmla="*/ 1472284 h 2967779"/>
              <a:gd name="connsiteX14" fmla="*/ 1278788 w 1579617"/>
              <a:gd name="connsiteY14" fmla="*/ 1939109 h 2967779"/>
              <a:gd name="connsiteX15" fmla="*/ 977959 w 1579617"/>
              <a:gd name="connsiteY15" fmla="*/ 1472284 h 2967779"/>
              <a:gd name="connsiteX16" fmla="*/ 938620 w 1579617"/>
              <a:gd name="connsiteY16" fmla="*/ 499145 h 2967779"/>
              <a:gd name="connsiteX17" fmla="*/ 1239448 w 1579617"/>
              <a:gd name="connsiteY17" fmla="*/ 965970 h 2967779"/>
              <a:gd name="connsiteX18" fmla="*/ 938620 w 1579617"/>
              <a:gd name="connsiteY18" fmla="*/ 1432795 h 2967779"/>
              <a:gd name="connsiteX19" fmla="*/ 637791 w 1579617"/>
              <a:gd name="connsiteY19" fmla="*/ 965970 h 2967779"/>
              <a:gd name="connsiteX20" fmla="*/ 300829 w 1579617"/>
              <a:gd name="connsiteY20" fmla="*/ 499145 h 2967779"/>
              <a:gd name="connsiteX21" fmla="*/ 601657 w 1579617"/>
              <a:gd name="connsiteY21" fmla="*/ 965970 h 2967779"/>
              <a:gd name="connsiteX22" fmla="*/ 300829 w 1579617"/>
              <a:gd name="connsiteY22" fmla="*/ 1432795 h 2967779"/>
              <a:gd name="connsiteX23" fmla="*/ 0 w 1579617"/>
              <a:gd name="connsiteY23" fmla="*/ 965970 h 2967779"/>
              <a:gd name="connsiteX24" fmla="*/ 613992 w 1579617"/>
              <a:gd name="connsiteY24" fmla="*/ 0 h 2967779"/>
              <a:gd name="connsiteX25" fmla="*/ 914820 w 1579617"/>
              <a:gd name="connsiteY25" fmla="*/ 466825 h 2967779"/>
              <a:gd name="connsiteX26" fmla="*/ 613992 w 1579617"/>
              <a:gd name="connsiteY26" fmla="*/ 933650 h 2967779"/>
              <a:gd name="connsiteX27" fmla="*/ 313163 w 1579617"/>
              <a:gd name="connsiteY27" fmla="*/ 466825 h 2967779"/>
              <a:gd name="connsiteX28" fmla="*/ 1273099 w 1579617"/>
              <a:gd name="connsiteY28" fmla="*/ 0 h 2967779"/>
              <a:gd name="connsiteX29" fmla="*/ 1573927 w 1579617"/>
              <a:gd name="connsiteY29" fmla="*/ 466825 h 2967779"/>
              <a:gd name="connsiteX30" fmla="*/ 1273099 w 1579617"/>
              <a:gd name="connsiteY30" fmla="*/ 933650 h 2967779"/>
              <a:gd name="connsiteX31" fmla="*/ 972270 w 1579617"/>
              <a:gd name="connsiteY31" fmla="*/ 466825 h 296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617" h="2967779">
                <a:moveTo>
                  <a:pt x="1278789" y="2034129"/>
                </a:moveTo>
                <a:lnTo>
                  <a:pt x="1579617" y="2500954"/>
                </a:lnTo>
                <a:lnTo>
                  <a:pt x="1278789" y="2967779"/>
                </a:lnTo>
                <a:lnTo>
                  <a:pt x="977960" y="2500954"/>
                </a:lnTo>
                <a:close/>
                <a:moveTo>
                  <a:pt x="944790" y="1517168"/>
                </a:moveTo>
                <a:lnTo>
                  <a:pt x="1245618" y="1983993"/>
                </a:lnTo>
                <a:lnTo>
                  <a:pt x="944790" y="2450818"/>
                </a:lnTo>
                <a:lnTo>
                  <a:pt x="643961" y="1983993"/>
                </a:lnTo>
                <a:close/>
                <a:moveTo>
                  <a:pt x="619724" y="1008517"/>
                </a:moveTo>
                <a:lnTo>
                  <a:pt x="920552" y="1475342"/>
                </a:lnTo>
                <a:lnTo>
                  <a:pt x="619724" y="1942167"/>
                </a:lnTo>
                <a:lnTo>
                  <a:pt x="318895" y="1475342"/>
                </a:lnTo>
                <a:close/>
                <a:moveTo>
                  <a:pt x="1278788" y="1005459"/>
                </a:moveTo>
                <a:lnTo>
                  <a:pt x="1579616" y="1472284"/>
                </a:lnTo>
                <a:lnTo>
                  <a:pt x="1278788" y="1939109"/>
                </a:lnTo>
                <a:lnTo>
                  <a:pt x="977959" y="1472284"/>
                </a:lnTo>
                <a:close/>
                <a:moveTo>
                  <a:pt x="938620" y="499145"/>
                </a:moveTo>
                <a:lnTo>
                  <a:pt x="1239448" y="965970"/>
                </a:lnTo>
                <a:lnTo>
                  <a:pt x="938620" y="1432795"/>
                </a:lnTo>
                <a:lnTo>
                  <a:pt x="637791" y="965970"/>
                </a:lnTo>
                <a:close/>
                <a:moveTo>
                  <a:pt x="300829" y="499145"/>
                </a:moveTo>
                <a:lnTo>
                  <a:pt x="601657" y="965970"/>
                </a:lnTo>
                <a:lnTo>
                  <a:pt x="300829" y="1432795"/>
                </a:lnTo>
                <a:lnTo>
                  <a:pt x="0" y="965970"/>
                </a:lnTo>
                <a:close/>
                <a:moveTo>
                  <a:pt x="613992" y="0"/>
                </a:moveTo>
                <a:lnTo>
                  <a:pt x="914820" y="466825"/>
                </a:lnTo>
                <a:lnTo>
                  <a:pt x="613992" y="933650"/>
                </a:lnTo>
                <a:lnTo>
                  <a:pt x="313163" y="466825"/>
                </a:lnTo>
                <a:close/>
                <a:moveTo>
                  <a:pt x="1273099" y="0"/>
                </a:moveTo>
                <a:lnTo>
                  <a:pt x="1573927" y="466825"/>
                </a:lnTo>
                <a:lnTo>
                  <a:pt x="1273099" y="933650"/>
                </a:lnTo>
                <a:lnTo>
                  <a:pt x="972270" y="46682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03496D-DAD2-4735-9264-E5A0194E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77" y="202506"/>
            <a:ext cx="1298561" cy="3779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2CFC01-1F85-4224-BFAD-D96E8E40C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274" y="92769"/>
            <a:ext cx="1158340" cy="487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06E079-83FC-43EF-9532-FAF4CE0629A2}"/>
              </a:ext>
            </a:extLst>
          </p:cNvPr>
          <p:cNvSpPr txBox="1"/>
          <p:nvPr/>
        </p:nvSpPr>
        <p:spPr>
          <a:xfrm>
            <a:off x="107404" y="1157649"/>
            <a:ext cx="1106989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Светочувствительный сенсор (матрица):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основная часть камеры, которая преобразует попадающий на неё свет в электрические сигналы. Именно сенсор отвечает за качество получаемого изображения.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Объектив: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система линз, которая фокусирует свет на сенсоре и определяет угол обзора камеры. Важным параметром объектива является фокусное расстояние.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Процессор: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обрабатывает полученные от сенсора данные и преобразует их в видеосигнал. Кроме того, процессор выполняет функции по обработке изображений, такие как улучшение качества изображения, определение движения и т.д.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Память: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для хранения видеофайлов и настроек камеры. В современных камерах обычно используются карты памяти.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Источник питания: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энергией все компоненты камеры. Может быть встроенным или внешним.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Антенна: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для передачи данных на сервер или пост ГИБДД.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Программное обеспечение: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управление камерой, обработку и хранение данных, а также взаимодействие с пользователем.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Ветрозащита: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предотвратить влияние погодных условий, таких как ветер, на качество съёмки. Выполнена в виде небольшого козырька над объективом.</a:t>
            </a:r>
          </a:p>
        </p:txBody>
      </p:sp>
    </p:spTree>
    <p:extLst>
      <p:ext uri="{BB962C8B-B14F-4D97-AF65-F5344CB8AC3E}">
        <p14:creationId xmlns:p14="http://schemas.microsoft.com/office/powerpoint/2010/main" val="2559340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</TotalTime>
  <Words>1384</Words>
  <Application>Microsoft Office PowerPoint</Application>
  <PresentationFormat>Широкоэкранный</PresentationFormat>
  <Paragraphs>239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Olesya</dc:creator>
  <cp:lastModifiedBy>Михаил Макушев</cp:lastModifiedBy>
  <cp:revision>24</cp:revision>
  <dcterms:created xsi:type="dcterms:W3CDTF">2023-12-05T12:58:46Z</dcterms:created>
  <dcterms:modified xsi:type="dcterms:W3CDTF">2023-12-10T10:38:51Z</dcterms:modified>
</cp:coreProperties>
</file>