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75" r:id="rId12"/>
    <p:sldId id="267" r:id="rId13"/>
    <p:sldId id="269" r:id="rId14"/>
    <p:sldId id="270" r:id="rId15"/>
    <p:sldId id="271" r:id="rId16"/>
    <p:sldId id="272" r:id="rId17"/>
    <p:sldId id="274" r:id="rId18"/>
  </p:sldIdLst>
  <p:sldSz cx="9144000" cy="5143500" type="screen16x9"/>
  <p:notesSz cx="6858000" cy="9144000"/>
  <p:embeddedFontLst>
    <p:embeddedFont>
      <p:font typeface="Nunito" pitchFamily="2" charset="-52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F67DB1E-5631-46E5-83DA-EF3F372F3947}">
  <a:tblStyle styleId="{2F67DB1E-5631-46E5-83DA-EF3F372F394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7961" autoAdjust="0"/>
  </p:normalViewPr>
  <p:slideViewPr>
    <p:cSldViewPr snapToGrid="0">
      <p:cViewPr varScale="1">
        <p:scale>
          <a:sx n="76" d="100"/>
          <a:sy n="76" d="100"/>
        </p:scale>
        <p:origin x="108" y="4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179755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95bf51c69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95bf51c69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Здравствуйте! Вашему вниманию мы бы хотели представить наш проект «NoSugar».</a:t>
            </a:r>
            <a:endParaRPr sz="16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668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16b77c982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16b77c982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Данный проект 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предназначен </a:t>
            </a:r>
            <a:r>
              <a:rPr lang="ru" dirty="0">
                <a:solidFill>
                  <a:schemeClr val="dk1"/>
                </a:solidFill>
              </a:rPr>
              <a:t>для жителей городского округа Саранск, страдающих сахарным диабетом. Этим людям нужен особенный режим питания, и они должны покупать продукты с низким содержанием сахара или его полным отсутствием. В дальнейшем для удобства буду называть эти продукты термином «без сахара». Проблема, которую решает данный проект - это отсутствие сервисов, предоставляющих информацию о продуктах без сахара в доступной и удобной форме для пользователя. Из-за чего людям приходится тратить много времени на поиск подходящих продуктов или же и вовсе покупать одни и те же продукты, о которых он знает и в которых уверен.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81347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167ee4482e_3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167ee4482e_3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Пользователь-диабетик ищет необходимые ему продукты в трех сетевых магазинах «Спар», «Магнит» и «Пятерочка», поэтому мы решили рассмотреть их приложения. Выяснилось, что в приложении «Спар» есть отдельная категория «Здоровое и диабетическое питание», где часть продуктов подходит диабетикам.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191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167ee4482e_3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167ee4482e_3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В приложения магазина «Магнит» нет отдельной категории для диабетиков, но есть категория «Здоровое питание». </a:t>
            </a:r>
            <a:r>
              <a:rPr lang="ru" b="1" dirty="0">
                <a:solidFill>
                  <a:schemeClr val="dk1"/>
                </a:solidFill>
              </a:rPr>
              <a:t>Как мы видим, там есть подкатегория «Несахар»</a:t>
            </a:r>
            <a:r>
              <a:rPr lang="ru" dirty="0">
                <a:solidFill>
                  <a:schemeClr val="dk1"/>
                </a:solidFill>
              </a:rPr>
              <a:t>, продукция в котором подходит диабетикам. </a:t>
            </a:r>
            <a:endParaRPr strike="sngStrike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127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167ee4482e_3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167ee4482e_3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Аналогичная с приложением «Магнит» ситуация и у приложения «Пятерочка». У них есть только категория «Здоровый выбор», где находятся продукты, которые как подходят, так и не подходят диабетикам</a:t>
            </a:r>
            <a:endParaRPr strike="sngStrike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979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167ee4482e_3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167ee4482e_3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" dirty="0"/>
              <a:t>Проанализировав ассортимент продуктов указанных магазинов и разрабатываемого телеграмм-бота, все данные были сведены в сравнительную таблицу, которая представлена на двух слайдах. Это все категории продуктов, подходящих для людей, страдающих сахарным диабетом.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40762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167ee4482e_3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167ee4482e_3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000" b="0" u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Из данной таблицы мы можем сделать следующие выводы:</a:t>
            </a:r>
            <a:endParaRPr sz="1000" b="0" u="none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29210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"/>
              <a:buAutoNum type="arabicPeriod"/>
            </a:pPr>
            <a:r>
              <a:rPr lang="ru" sz="1000" b="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Из 20 рассматриваемых категорий товаров для людей, страдающих сахарным диабетом, в магазине “Магнит” имеется </a:t>
            </a:r>
            <a:r>
              <a:rPr lang="ru" sz="10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12 категорий</a:t>
            </a:r>
            <a:r>
              <a:rPr lang="ru" sz="1000" b="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в “Пятёрочка” - </a:t>
            </a:r>
            <a:r>
              <a:rPr lang="ru" sz="10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5 категорий</a:t>
            </a:r>
            <a:r>
              <a:rPr lang="ru" sz="1000" b="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в “Spar” - </a:t>
            </a:r>
            <a:r>
              <a:rPr lang="ru" sz="10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14 категорий. </a:t>
            </a:r>
            <a:endParaRPr sz="1000"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2921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"/>
              <a:buAutoNum type="arabicPeriod"/>
            </a:pPr>
            <a:r>
              <a:rPr lang="ru" sz="1000" b="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Магазин “Spar” предлагает более уникальные и специфические товары, например </a:t>
            </a:r>
            <a:r>
              <a:rPr lang="ru" sz="10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топпинги, джемы, сиропы</a:t>
            </a:r>
            <a:r>
              <a:rPr lang="ru" sz="1000" b="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sz="1000" b="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2921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"/>
              <a:buAutoNum type="arabicPeriod"/>
            </a:pPr>
            <a:r>
              <a:rPr lang="ru" sz="1000" b="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 отличии от представленных аналогов разрабатываемый Телеграмм-бот “NoSugar” содержит все </a:t>
            </a:r>
            <a:r>
              <a:rPr lang="ru" sz="10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20 категорий товаров</a:t>
            </a:r>
            <a:r>
              <a:rPr lang="ru" sz="1000" b="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sz="700" b="0" dirty="0"/>
          </a:p>
        </p:txBody>
      </p:sp>
    </p:spTree>
    <p:extLst>
      <p:ext uri="{BB962C8B-B14F-4D97-AF65-F5344CB8AC3E}">
        <p14:creationId xmlns:p14="http://schemas.microsoft.com/office/powerpoint/2010/main" val="2256025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95bf51c69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95bf51c69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Как решение, мы предлагаем разработку телеграмм-бота, который будет предоставлять список возможных для покупки продуктов на основе вкусовых предпочтений человека или его потребностей на данный момент.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В отличии от приложений сетевых магазинов «Магнит», «Пятерочка» и «Spar», в которых нужную продукцию необходимо искать в категориях «Здоровый образ жизни» и дополнительно проверять состав продуктов, наш бот будет сразу же предлагать подходящие именно для диабетиков товары.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6469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16b77c982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16b77c982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За время работы наша команда проанализировала 20 категорий и 98 наименований товаров без содержания сахара, провела анкетирования среди людей, страдающих сахарным диабетом, создала и заполнила базу данных продуктами, а также разработала и протестировала телеграмм-бота.</a:t>
            </a:r>
            <a:endParaRPr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strike="sngStrik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Информация для справки: Данную анкету прошло 194 человека, страдающих сахарным диабетом. </a:t>
            </a:r>
            <a:br>
              <a:rPr lang="ru" sz="1200" strike="sngStrik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 sz="1200" strike="sngStrik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Из них: 4 человека входило в возрастную группу “Моложе 21 года”, 98 человек - в группу “21 - 35 лет”, 73 человека - в группу “36 - 60 лет”, 19 человек - в группу “Старше 60 лет”. </a:t>
            </a:r>
            <a:endParaRPr sz="900" strike="sngStrike" dirty="0"/>
          </a:p>
        </p:txBody>
      </p:sp>
    </p:spTree>
    <p:extLst>
      <p:ext uri="{BB962C8B-B14F-4D97-AF65-F5344CB8AC3E}">
        <p14:creationId xmlns:p14="http://schemas.microsoft.com/office/powerpoint/2010/main" val="41454563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167ee4482e_3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167ee4482e_3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При работе с телеграмм-ботом для подбора продуктов пользователю необходимо нажать на кнопку  </a:t>
            </a:r>
            <a:r>
              <a:rPr lang="ru" b="1" dirty="0">
                <a:solidFill>
                  <a:schemeClr val="dk1"/>
                </a:solidFill>
              </a:rPr>
              <a:t>Подобрать товар</a:t>
            </a:r>
            <a:r>
              <a:rPr lang="ru" baseline="0" dirty="0">
                <a:solidFill>
                  <a:schemeClr val="dk1"/>
                </a:solidFill>
              </a:rPr>
              <a:t>, далее </a:t>
            </a:r>
            <a:r>
              <a:rPr lang="ru" dirty="0">
                <a:solidFill>
                  <a:schemeClr val="dk1"/>
                </a:solidFill>
              </a:rPr>
              <a:t>выбрать </a:t>
            </a:r>
            <a:r>
              <a:rPr lang="ru" b="1" dirty="0">
                <a:solidFill>
                  <a:schemeClr val="dk1"/>
                </a:solidFill>
              </a:rPr>
              <a:t>магазин, например, магнит</a:t>
            </a:r>
            <a:r>
              <a:rPr lang="ru" dirty="0">
                <a:solidFill>
                  <a:schemeClr val="dk1"/>
                </a:solidFill>
              </a:rPr>
              <a:t>, а после выбрать категорию, в которой он ищет продукт. </a:t>
            </a:r>
            <a:r>
              <a:rPr lang="ru" b="1" dirty="0">
                <a:solidFill>
                  <a:schemeClr val="dk1"/>
                </a:solidFill>
              </a:rPr>
              <a:t>Например, йогурты.</a:t>
            </a:r>
            <a:endParaRPr b="1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167ee4482e_3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167ee4482e_3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После этого пользователю будет выведен список подходящих продуктов из выбранной категории. В данной</a:t>
            </a:r>
            <a:r>
              <a:rPr lang="ru" baseline="0" dirty="0">
                <a:solidFill>
                  <a:schemeClr val="dk1"/>
                </a:solidFill>
              </a:rPr>
              <a:t> версии представлено фото товара, наименование, цена и граммовка. Дальше пользователь может продолжить работу с ботом.</a:t>
            </a: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1a3daf22b5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1a3daf22b5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На данном слайде представлено видео с тем, как он работает. </a:t>
            </a:r>
            <a:r>
              <a:rPr lang="ru" strike="noStrike" dirty="0">
                <a:solidFill>
                  <a:schemeClr val="dk1"/>
                </a:solidFill>
              </a:rPr>
              <a:t>На видео видно, что после запуска бота нам нужно нажать на кнопку «Подобрать товар» для начала работы. Теперь переходим в Магнит и в категориях товаров выбираем конфеты. Как видно, Магнит предоставляет широкий выбор разнообразных конфет, подходящих диабетикам. После этого переходим в Пятерочку в ту же категорию конфет. В пятерочке видим всего два товара конфет, зато они отличны от предоставленных в Магните. Далее переходим в Спар в категорию конфет. Выбор тоже не большой по сравнению с Магнитом. После этого в Спаре снова выбираем категорию. На этот раз уникальную для данного магазина – топинги. И завершаем наш подбор товаров.</a:t>
            </a:r>
            <a:endParaRPr strike="noStrike" dirty="0"/>
          </a:p>
        </p:txBody>
      </p:sp>
    </p:spTree>
    <p:extLst>
      <p:ext uri="{BB962C8B-B14F-4D97-AF65-F5344CB8AC3E}">
        <p14:creationId xmlns:p14="http://schemas.microsoft.com/office/powerpoint/2010/main" val="39282590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95bf51c697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95bf51c697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Рассмотрим экономику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29601140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95bf51c697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95bf51c697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Наш рынок собирается выходить на </a:t>
            </a:r>
            <a:r>
              <a:rPr lang="ru" sz="1000" u="sng" dirty="0">
                <a:solidFill>
                  <a:schemeClr val="dk1"/>
                </a:solidFill>
              </a:rPr>
              <a:t>рынок мобильных приложений</a:t>
            </a:r>
            <a:r>
              <a:rPr lang="ru" sz="1000" dirty="0">
                <a:solidFill>
                  <a:schemeClr val="dk1"/>
                </a:solidFill>
              </a:rPr>
              <a:t>, а именно телеграмм-ботов.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Чат-боты — самый быстрорастущий канал коммуникации бренда. Ими пользуются более 100 миллионов человек в России. Более </a:t>
            </a:r>
            <a:r>
              <a:rPr lang="ru" sz="10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40%</a:t>
            </a:r>
            <a:r>
              <a:rPr lang="ru" sz="1000" dirty="0">
                <a:solidFill>
                  <a:schemeClr val="dk1"/>
                </a:solidFill>
              </a:rPr>
              <a:t> потребителей хоть раз использовали чат-боты на сайтах товаров и услуг</a:t>
            </a:r>
            <a:r>
              <a:rPr lang="ru-RU" sz="1000" dirty="0">
                <a:solidFill>
                  <a:schemeClr val="dk1"/>
                </a:solidFill>
              </a:rPr>
              <a:t>. Как видно на картинке слева </a:t>
            </a:r>
            <a:r>
              <a:rPr lang="ru-RU" sz="1000" b="1" dirty="0">
                <a:solidFill>
                  <a:schemeClr val="dk1"/>
                </a:solidFill>
              </a:rPr>
              <a:t>минимум 84% взрослых людей </a:t>
            </a:r>
            <a:r>
              <a:rPr lang="ru-RU" sz="1000" dirty="0">
                <a:solidFill>
                  <a:schemeClr val="dk1"/>
                </a:solidFill>
              </a:rPr>
              <a:t>используют чат-боты.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6985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167ee4482e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167ee4482e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В России на данный момент сахарным диабетом страдают около 5 миллионов человека. И с каждым годом количество заболевших постоянно растет</a:t>
            </a:r>
            <a:r>
              <a:rPr lang="ru-RU" dirty="0">
                <a:solidFill>
                  <a:schemeClr val="dk1"/>
                </a:solidFill>
              </a:rPr>
              <a:t>.</a:t>
            </a:r>
            <a:endParaRPr dirty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 Саранске людей, страдающих сахарным диабетом, примерно 15 000. Из них 12 000 - люди в возрасте от 20 до 50 лет, 84% из которых - около 10 тысяч пользуются ботами. Средний чек диабетиков составляет 500 рублей. При посещении магазина два раза в неделю получаем 8 походов в месяц. Поэтому годовой объем рынка, на который мы выходим, </a:t>
            </a:r>
            <a:r>
              <a:rPr lang="ru" sz="17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484 млн рублей</a:t>
            </a:r>
            <a:r>
              <a:rPr lang="ru" sz="17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8497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1a3daf22b5_2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1a3daf22b5_2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На данном слайде представлена финансовая модель. В качестве финансирования мы предполагаем использовать деньги, выигранные в гранте РосМолодежь - это 500 тысяч рублей. </a:t>
            </a:r>
            <a:endParaRPr dirty="0">
              <a:solidFill>
                <a:schemeClr val="dk1"/>
              </a:solidFill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Предполагается, что доступ к боту будет предоставляться на ограниченное количество времени, чтобы они оценили его функциональность и ценность. А по истечении триального периода в 30 дней им предлагается подписка для дальнейшего использования, которая будет стоить 200 рублей. Кроме того, в боте будут рекламные объявления от самих магазинов: Магнита, Спара и Пятерочки. Ну и возможны донаты от пользователя.</a:t>
            </a:r>
            <a:endParaRPr dirty="0">
              <a:solidFill>
                <a:schemeClr val="dk1"/>
              </a:solidFill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Что касается издержек, предполагаются фиксированные издержки на зарплату для программистов, работающих над ботом и поддерживающих его, зарплата руководителю, на содержание серверов, на которых будет расположен бот, и на рекламу в магазинах в виде брошюр.</a:t>
            </a:r>
            <a:endParaRPr dirty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Как вы можете видеть, за год мы планируем получить 1.5 миллиона рублей, из которых 500 тысяч - деньги от гранта,</a:t>
            </a:r>
            <a:r>
              <a:rPr lang="ru" baseline="0" dirty="0">
                <a:solidFill>
                  <a:schemeClr val="dk1"/>
                </a:solidFill>
              </a:rPr>
              <a:t> т.е. </a:t>
            </a:r>
            <a:r>
              <a:rPr lang="ru-RU" baseline="0" dirty="0">
                <a:solidFill>
                  <a:schemeClr val="dk1"/>
                </a:solidFill>
              </a:rPr>
              <a:t>чистая прибыль составит – около 1млн. рублей</a:t>
            </a:r>
            <a:endParaRPr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1876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95bf51c697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95bf51c697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Что ж, наша команда состоит из трех человек, чьи данные вы можете видеть на экране. Желаем всем меньше болеть и больше использовать современные технологии для правильного и вкусного питания!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На этом у нас все, спасибо за внимание.</a:t>
            </a:r>
            <a:endParaRPr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847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C5F1">
            <a:alpha val="4784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11700" y="744575"/>
            <a:ext cx="85560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52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NoSugar</a:t>
            </a:r>
            <a:endParaRPr sz="52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chemeClr val="dk1"/>
                </a:solidFill>
              </a:rPr>
              <a:t>Промежуточные результаты </a:t>
            </a:r>
            <a:br>
              <a:rPr lang="ru" sz="3600">
                <a:solidFill>
                  <a:schemeClr val="dk1"/>
                </a:solidFill>
              </a:rPr>
            </a:br>
            <a:r>
              <a:rPr lang="ru" sz="3600">
                <a:solidFill>
                  <a:schemeClr val="dk1"/>
                </a:solidFill>
              </a:rPr>
              <a:t>этапа «Разработка» </a:t>
            </a:r>
            <a:endParaRPr sz="52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311707" y="92550"/>
            <a:ext cx="8556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212529"/>
                </a:solidFill>
                <a:latin typeface="Nunito"/>
                <a:ea typeface="Nunito"/>
                <a:cs typeface="Nunito"/>
                <a:sym typeface="Nunito"/>
              </a:rPr>
              <a:t>ФГБОУ ВО «МГУ им. Н.П. Огарёва»</a:t>
            </a:r>
            <a:endParaRPr sz="28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11700" y="2723945"/>
            <a:ext cx="8520600" cy="631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Факультет математики и ИТ</a:t>
            </a:r>
            <a:endParaRPr sz="2800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213075" y="3801875"/>
            <a:ext cx="55080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Докладчик: </a:t>
            </a:r>
            <a:r>
              <a:rPr lang="ru" sz="20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Галишникова Ксения</a:t>
            </a:r>
            <a:endParaRPr sz="200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0" y="4529750"/>
            <a:ext cx="91440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Саранск 2024</a:t>
            </a:r>
            <a:endParaRPr sz="18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232350" y="222500"/>
            <a:ext cx="8679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20" b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Пользователь и проблема</a:t>
            </a:r>
            <a:endParaRPr sz="2820" b="1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2109775" y="2943625"/>
            <a:ext cx="6826800" cy="20637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2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Проблема</a:t>
            </a:r>
            <a:r>
              <a:rPr lang="ru"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заключается в отсутствии сервиса, предоставляющего информацию о продуктах без сахара в доступной и удобной форме для пользователя.</a:t>
            </a:r>
            <a:endParaRPr sz="2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2109775" y="842250"/>
            <a:ext cx="6826800" cy="1780500"/>
          </a:xfrm>
          <a:prstGeom prst="wedgeRoundRectCallout">
            <a:avLst>
              <a:gd name="adj1" fmla="val -59624"/>
              <a:gd name="adj2" fmla="val 25746"/>
              <a:gd name="adj3" fmla="val 0"/>
            </a:avLst>
          </a:prstGeom>
          <a:solidFill>
            <a:srgbClr val="FFFFFF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Наш </a:t>
            </a:r>
            <a:r>
              <a:rPr lang="ru" sz="22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пользователь </a:t>
            </a:r>
            <a:r>
              <a:rPr lang="ru"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- житель городского округа Саранск, страдающий сахарным диабетом, хочет разнообразного питания, но тратит очень много времени на поиск подходящих ему продуктов.</a:t>
            </a:r>
            <a:endParaRPr sz="2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l="30924" t="8850" r="33632" b="6296"/>
          <a:stretch/>
        </p:blipFill>
        <p:spPr>
          <a:xfrm>
            <a:off x="-46090" y="1650025"/>
            <a:ext cx="1658475" cy="35217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/>
          <p:nvPr/>
        </p:nvSpPr>
        <p:spPr>
          <a:xfrm>
            <a:off x="8677200" y="4698299"/>
            <a:ext cx="466800" cy="445200"/>
          </a:xfrm>
          <a:prstGeom prst="roundRect">
            <a:avLst>
              <a:gd name="adj" fmla="val 13766"/>
            </a:avLst>
          </a:prstGeom>
          <a:solidFill>
            <a:schemeClr val="lt1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</a:t>
            </a:r>
            <a:endParaRPr sz="18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/>
          <p:nvPr/>
        </p:nvSpPr>
        <p:spPr>
          <a:xfrm>
            <a:off x="311700" y="1424325"/>
            <a:ext cx="4786500" cy="2649000"/>
          </a:xfrm>
          <a:prstGeom prst="roundRect">
            <a:avLst>
              <a:gd name="adj" fmla="val 13766"/>
            </a:avLst>
          </a:prstGeom>
          <a:solidFill>
            <a:schemeClr val="lt1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"/>
              <a:buChar char="1"/>
            </a:pPr>
            <a:r>
              <a:rPr lang="ru" sz="2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 приложении магазина </a:t>
            </a:r>
            <a:r>
              <a:rPr lang="ru" sz="24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“Spar”</a:t>
            </a:r>
            <a:r>
              <a:rPr lang="ru" sz="2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имеется отдельная вкладка </a:t>
            </a:r>
            <a:r>
              <a:rPr lang="ru" sz="24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“Здоровое и диабетическое питание”</a:t>
            </a:r>
            <a:r>
              <a:rPr lang="ru" sz="2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где ЧАСТЬ продуктов подходит диабетикам</a:t>
            </a:r>
            <a:endParaRPr sz="24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7600" y="229350"/>
            <a:ext cx="4486400" cy="76537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latin typeface="Nunito"/>
                <a:ea typeface="Nunito"/>
                <a:cs typeface="Nunito"/>
                <a:sym typeface="Nunito"/>
              </a:rPr>
              <a:t>Аналоги решения</a:t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ED57313-AC2C-0E02-FEE4-1A94851F7036}"/>
              </a:ext>
            </a:extLst>
          </p:cNvPr>
          <p:cNvGrpSpPr/>
          <p:nvPr/>
        </p:nvGrpSpPr>
        <p:grpSpPr>
          <a:xfrm>
            <a:off x="5273700" y="1120437"/>
            <a:ext cx="3701238" cy="3818844"/>
            <a:chOff x="5273700" y="1120437"/>
            <a:chExt cx="3701238" cy="3818844"/>
          </a:xfrm>
        </p:grpSpPr>
        <p:grpSp>
          <p:nvGrpSpPr>
            <p:cNvPr id="73" name="Google Shape;73;p15"/>
            <p:cNvGrpSpPr/>
            <p:nvPr/>
          </p:nvGrpSpPr>
          <p:grpSpPr>
            <a:xfrm>
              <a:off x="5273700" y="1120437"/>
              <a:ext cx="3701238" cy="3818844"/>
              <a:chOff x="5435660" y="892358"/>
              <a:chExt cx="3477300" cy="3506100"/>
            </a:xfrm>
          </p:grpSpPr>
          <p:sp>
            <p:nvSpPr>
              <p:cNvPr id="74" name="Google Shape;74;p15"/>
              <p:cNvSpPr/>
              <p:nvPr/>
            </p:nvSpPr>
            <p:spPr>
              <a:xfrm>
                <a:off x="5435660" y="892358"/>
                <a:ext cx="3477300" cy="3506100"/>
              </a:xfrm>
              <a:prstGeom prst="roundRect">
                <a:avLst>
                  <a:gd name="adj" fmla="val 4957"/>
                </a:avLst>
              </a:prstGeom>
              <a:solidFill>
                <a:schemeClr val="lt1"/>
              </a:solidFill>
              <a:ln w="9525" cap="flat" cmpd="sng">
                <a:solidFill>
                  <a:srgbClr val="9900FF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1200"/>
                  </a:spcAft>
                  <a:buNone/>
                </a:pPr>
                <a:endParaRPr sz="1700">
                  <a:solidFill>
                    <a:schemeClr val="dk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pic>
            <p:nvPicPr>
              <p:cNvPr id="75" name="Google Shape;75;p15"/>
              <p:cNvPicPr preferRelativeResize="0"/>
              <p:nvPr/>
            </p:nvPicPr>
            <p:blipFill rotWithShape="1">
              <a:blip r:embed="rId4">
                <a:alphaModFix/>
              </a:blip>
              <a:srcRect l="52261" t="40950" r="4746" b="39491"/>
              <a:stretch/>
            </p:blipFill>
            <p:spPr>
              <a:xfrm>
                <a:off x="5502371" y="994733"/>
                <a:ext cx="3326802" cy="331804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" name="Рисунок 2" descr="Изображение выглядит как еда, выпечка, Легкая закуска, Глютен&#10;&#10;Автоматически созданное описание">
              <a:extLst>
                <a:ext uri="{FF2B5EF4-FFF2-40B4-BE49-F238E27FC236}">
                  <a16:creationId xmlns:a16="http://schemas.microsoft.com/office/drawing/2014/main" id="{FC68688C-C390-6877-D8C1-D67A46E80C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9912" y="1245956"/>
              <a:ext cx="3525843" cy="3600000"/>
            </a:xfrm>
            <a:prstGeom prst="rect">
              <a:avLst/>
            </a:prstGeom>
          </p:spPr>
        </p:pic>
      </p:grpSp>
      <p:sp>
        <p:nvSpPr>
          <p:cNvPr id="78" name="Google Shape;78;p15"/>
          <p:cNvSpPr/>
          <p:nvPr/>
        </p:nvSpPr>
        <p:spPr>
          <a:xfrm>
            <a:off x="8677200" y="4698299"/>
            <a:ext cx="466800" cy="445200"/>
          </a:xfrm>
          <a:prstGeom prst="roundRect">
            <a:avLst>
              <a:gd name="adj" fmla="val 13766"/>
            </a:avLst>
          </a:prstGeom>
          <a:solidFill>
            <a:schemeClr val="lt1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3</a:t>
            </a:r>
            <a:endParaRPr sz="18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/>
          <p:nvPr/>
        </p:nvSpPr>
        <p:spPr>
          <a:xfrm>
            <a:off x="4572000" y="1475825"/>
            <a:ext cx="4465800" cy="2801100"/>
          </a:xfrm>
          <a:prstGeom prst="roundRect">
            <a:avLst>
              <a:gd name="adj" fmla="val 13766"/>
            </a:avLst>
          </a:prstGeom>
          <a:solidFill>
            <a:schemeClr val="lt1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"/>
              <a:buChar char="2"/>
            </a:pPr>
            <a:r>
              <a:rPr lang="ru" sz="2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 приложении магазина </a:t>
            </a:r>
            <a:r>
              <a:rPr lang="ru" sz="24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“Магнит”</a:t>
            </a:r>
            <a:r>
              <a:rPr lang="ru" sz="2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имеется отдельная вкладка </a:t>
            </a:r>
            <a:r>
              <a:rPr lang="ru" sz="24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“Здоровое питание”</a:t>
            </a:r>
            <a:r>
              <a:rPr lang="ru" sz="2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где ЧАСТЬ продуктов подходит диабетикам</a:t>
            </a:r>
            <a:endParaRPr sz="2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latin typeface="Nunito"/>
                <a:ea typeface="Nunito"/>
                <a:cs typeface="Nunito"/>
                <a:sym typeface="Nunito"/>
              </a:rPr>
              <a:t>Аналоги решения</a:t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85" name="Google Shape;85;p16"/>
          <p:cNvGrpSpPr/>
          <p:nvPr/>
        </p:nvGrpSpPr>
        <p:grpSpPr>
          <a:xfrm>
            <a:off x="196107" y="1104041"/>
            <a:ext cx="4221623" cy="3697277"/>
            <a:chOff x="311700" y="608175"/>
            <a:chExt cx="3818400" cy="3267300"/>
          </a:xfrm>
        </p:grpSpPr>
        <p:sp>
          <p:nvSpPr>
            <p:cNvPr id="86" name="Google Shape;86;p16"/>
            <p:cNvSpPr/>
            <p:nvPr/>
          </p:nvSpPr>
          <p:spPr>
            <a:xfrm>
              <a:off x="311700" y="608175"/>
              <a:ext cx="3818400" cy="3267300"/>
            </a:xfrm>
            <a:prstGeom prst="roundRect">
              <a:avLst>
                <a:gd name="adj" fmla="val 5761"/>
              </a:avLst>
            </a:prstGeom>
            <a:solidFill>
              <a:schemeClr val="lt1"/>
            </a:solidFill>
            <a:ln w="9525" cap="flat" cmpd="sng">
              <a:solidFill>
                <a:srgbClr val="9900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pic>
          <p:nvPicPr>
            <p:cNvPr id="87" name="Google Shape;87;p16"/>
            <p:cNvPicPr preferRelativeResize="0"/>
            <p:nvPr/>
          </p:nvPicPr>
          <p:blipFill rotWithShape="1">
            <a:blip r:embed="rId3">
              <a:alphaModFix/>
            </a:blip>
            <a:srcRect t="27011" b="32678"/>
            <a:stretch/>
          </p:blipFill>
          <p:spPr>
            <a:xfrm>
              <a:off x="445028" y="733950"/>
              <a:ext cx="3551750" cy="310492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8" name="Google Shape;8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1900" y="445025"/>
            <a:ext cx="4366000" cy="8209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/>
          <p:nvPr/>
        </p:nvSpPr>
        <p:spPr>
          <a:xfrm>
            <a:off x="8677200" y="4698299"/>
            <a:ext cx="466800" cy="445200"/>
          </a:xfrm>
          <a:prstGeom prst="roundRect">
            <a:avLst>
              <a:gd name="adj" fmla="val 13766"/>
            </a:avLst>
          </a:prstGeom>
          <a:solidFill>
            <a:schemeClr val="lt1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4</a:t>
            </a:r>
            <a:endParaRPr sz="18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/>
          <p:nvPr/>
        </p:nvSpPr>
        <p:spPr>
          <a:xfrm>
            <a:off x="168250" y="1656913"/>
            <a:ext cx="4677000" cy="2901300"/>
          </a:xfrm>
          <a:prstGeom prst="roundRect">
            <a:avLst>
              <a:gd name="adj" fmla="val 13766"/>
            </a:avLst>
          </a:prstGeom>
          <a:solidFill>
            <a:schemeClr val="lt1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"/>
              <a:buChar char="3"/>
            </a:pPr>
            <a:r>
              <a:rPr lang="ru" sz="24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 приложении магазина </a:t>
            </a:r>
            <a:r>
              <a:rPr lang="ru" sz="24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“Пятерочка”</a:t>
            </a:r>
            <a:r>
              <a:rPr lang="ru" sz="24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есть категория </a:t>
            </a:r>
            <a:r>
              <a:rPr lang="ru" sz="24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“Здоровый выбор”</a:t>
            </a:r>
            <a:r>
              <a:rPr lang="ru" sz="24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где ЧАСТЬ продуктов подходит диабетикам</a:t>
            </a:r>
            <a:endParaRPr sz="180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95" name="Google Shape;95;p17"/>
          <p:cNvGrpSpPr/>
          <p:nvPr/>
        </p:nvGrpSpPr>
        <p:grpSpPr>
          <a:xfrm>
            <a:off x="4984091" y="1443179"/>
            <a:ext cx="4056471" cy="3328786"/>
            <a:chOff x="2651975" y="2001350"/>
            <a:chExt cx="3528900" cy="2920500"/>
          </a:xfrm>
        </p:grpSpPr>
        <p:sp>
          <p:nvSpPr>
            <p:cNvPr id="96" name="Google Shape;96;p17"/>
            <p:cNvSpPr/>
            <p:nvPr/>
          </p:nvSpPr>
          <p:spPr>
            <a:xfrm>
              <a:off x="2651975" y="2001350"/>
              <a:ext cx="3528900" cy="2920500"/>
            </a:xfrm>
            <a:prstGeom prst="roundRect">
              <a:avLst>
                <a:gd name="adj" fmla="val 3122"/>
              </a:avLst>
            </a:prstGeom>
            <a:solidFill>
              <a:schemeClr val="lt1"/>
            </a:solidFill>
            <a:ln w="9525" cap="flat" cmpd="sng">
              <a:solidFill>
                <a:srgbClr val="9900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endParaRPr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pic>
          <p:nvPicPr>
            <p:cNvPr id="97" name="Google Shape;97;p17"/>
            <p:cNvPicPr preferRelativeResize="0"/>
            <p:nvPr/>
          </p:nvPicPr>
          <p:blipFill rotWithShape="1">
            <a:blip r:embed="rId3">
              <a:alphaModFix/>
            </a:blip>
            <a:srcRect t="21844" b="40171"/>
            <a:stretch/>
          </p:blipFill>
          <p:spPr>
            <a:xfrm>
              <a:off x="2695175" y="2031175"/>
              <a:ext cx="3452350" cy="284392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latin typeface="Nunito"/>
                <a:ea typeface="Nunito"/>
                <a:cs typeface="Nunito"/>
                <a:sym typeface="Nunito"/>
              </a:rPr>
              <a:t>Аналоги решения</a:t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99" name="Google Shape;9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8150" y="2"/>
            <a:ext cx="5237129" cy="1672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7"/>
          <p:cNvSpPr/>
          <p:nvPr/>
        </p:nvSpPr>
        <p:spPr>
          <a:xfrm>
            <a:off x="8677200" y="4698299"/>
            <a:ext cx="466800" cy="445200"/>
          </a:xfrm>
          <a:prstGeom prst="roundRect">
            <a:avLst>
              <a:gd name="adj" fmla="val 13766"/>
            </a:avLst>
          </a:prstGeom>
          <a:solidFill>
            <a:schemeClr val="lt1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5</a:t>
            </a:r>
            <a:endParaRPr sz="18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" name="Google Shape;105;p18"/>
          <p:cNvGraphicFramePr/>
          <p:nvPr/>
        </p:nvGraphicFramePr>
        <p:xfrm>
          <a:off x="863100" y="731900"/>
          <a:ext cx="7386975" cy="4248900"/>
        </p:xfrm>
        <a:graphic>
          <a:graphicData uri="http://schemas.openxmlformats.org/drawingml/2006/table">
            <a:tbl>
              <a:tblPr>
                <a:noFill/>
                <a:tableStyleId>{2F67DB1E-5631-46E5-83DA-EF3F372F3947}</a:tableStyleId>
              </a:tblPr>
              <a:tblGrid>
                <a:gridCol w="2316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1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1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9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3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Магнит</a:t>
                      </a:r>
                      <a:endParaRPr sz="20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Пятёрочка</a:t>
                      </a:r>
                      <a:endParaRPr sz="20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Spar</a:t>
                      </a:r>
                      <a:endParaRPr sz="20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NoSugar</a:t>
                      </a:r>
                      <a:endParaRPr sz="20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Заменители сахара</a:t>
                      </a:r>
                      <a:endParaRPr sz="13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Конфеты</a:t>
                      </a:r>
                      <a:endParaRPr sz="13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Печенье</a:t>
                      </a:r>
                      <a:endParaRPr sz="13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Пастила</a:t>
                      </a:r>
                      <a:endParaRPr sz="13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Шоколад</a:t>
                      </a:r>
                      <a:endParaRPr sz="13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Вафли</a:t>
                      </a:r>
                      <a:endParaRPr sz="13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Батончики</a:t>
                      </a:r>
                      <a:endParaRPr sz="13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Халва</a:t>
                      </a:r>
                      <a:endParaRPr sz="13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6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Напитки</a:t>
                      </a:r>
                      <a:endParaRPr sz="13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6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Овощные консервы</a:t>
                      </a:r>
                      <a:endParaRPr sz="13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6" name="Google Shape;106;p18"/>
          <p:cNvSpPr txBox="1">
            <a:spLocks noGrp="1"/>
          </p:cNvSpPr>
          <p:nvPr>
            <p:ph type="title"/>
          </p:nvPr>
        </p:nvSpPr>
        <p:spPr>
          <a:xfrm>
            <a:off x="0" y="109825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latin typeface="Nunito"/>
                <a:ea typeface="Nunito"/>
                <a:cs typeface="Nunito"/>
                <a:sym typeface="Nunito"/>
              </a:rPr>
              <a:t>Сравнительная таблица (начало)</a:t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7" name="Google Shape;107;p18"/>
          <p:cNvSpPr/>
          <p:nvPr/>
        </p:nvSpPr>
        <p:spPr>
          <a:xfrm>
            <a:off x="8677200" y="4698299"/>
            <a:ext cx="466800" cy="445200"/>
          </a:xfrm>
          <a:prstGeom prst="roundRect">
            <a:avLst>
              <a:gd name="adj" fmla="val 13766"/>
            </a:avLst>
          </a:prstGeom>
          <a:solidFill>
            <a:schemeClr val="lt1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6</a:t>
            </a:r>
            <a:endParaRPr sz="18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" name="Google Shape;112;p19"/>
          <p:cNvGraphicFramePr/>
          <p:nvPr/>
        </p:nvGraphicFramePr>
        <p:xfrm>
          <a:off x="884750" y="740925"/>
          <a:ext cx="7261550" cy="4284325"/>
        </p:xfrm>
        <a:graphic>
          <a:graphicData uri="http://schemas.openxmlformats.org/drawingml/2006/table">
            <a:tbl>
              <a:tblPr>
                <a:noFill/>
                <a:tableStyleId>{2F67DB1E-5631-46E5-83DA-EF3F372F3947}</a:tableStyleId>
              </a:tblPr>
              <a:tblGrid>
                <a:gridCol w="2277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3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7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7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7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Магнит</a:t>
                      </a:r>
                      <a:endParaRPr sz="20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Пятёрочка</a:t>
                      </a:r>
                      <a:endParaRPr sz="20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Spar</a:t>
                      </a:r>
                      <a:endParaRPr sz="20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NoSugar</a:t>
                      </a:r>
                      <a:endParaRPr sz="20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Жевательные резинки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Пюре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Конфитюр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Топпинги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Хлопья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Джемы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8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Сиропы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8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Соусы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8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Мороженое</a:t>
                      </a:r>
                      <a:endParaRPr sz="13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8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Йогурты</a:t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❌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✅</a:t>
                      </a:r>
                      <a:endParaRPr sz="1100"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8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Итого (категорий)</a:t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12</a:t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5</a:t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14</a:t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Nunito"/>
                          <a:ea typeface="Nunito"/>
                          <a:cs typeface="Nunito"/>
                          <a:sym typeface="Nunito"/>
                        </a:rPr>
                        <a:t>20</a:t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0" y="109825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latin typeface="Nunito"/>
                <a:ea typeface="Nunito"/>
                <a:cs typeface="Nunito"/>
                <a:sym typeface="Nunito"/>
              </a:rPr>
              <a:t>Сравнительная таблица (продолжение)</a:t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" name="Google Shape;114;p19"/>
          <p:cNvSpPr/>
          <p:nvPr/>
        </p:nvSpPr>
        <p:spPr>
          <a:xfrm>
            <a:off x="8677200" y="4698299"/>
            <a:ext cx="466800" cy="445200"/>
          </a:xfrm>
          <a:prstGeom prst="roundRect">
            <a:avLst>
              <a:gd name="adj" fmla="val 13766"/>
            </a:avLst>
          </a:prstGeom>
          <a:solidFill>
            <a:schemeClr val="lt1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7</a:t>
            </a:r>
            <a:endParaRPr sz="18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/>
          <p:nvPr/>
        </p:nvSpPr>
        <p:spPr>
          <a:xfrm>
            <a:off x="255100" y="123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20" b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Решение</a:t>
            </a:r>
            <a:endParaRPr sz="2820" b="1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7" name="Google Shape;127;p21"/>
          <p:cNvSpPr/>
          <p:nvPr/>
        </p:nvSpPr>
        <p:spPr>
          <a:xfrm>
            <a:off x="3222525" y="221025"/>
            <a:ext cx="5737500" cy="3233400"/>
          </a:xfrm>
          <a:prstGeom prst="roundRect">
            <a:avLst>
              <a:gd name="adj" fmla="val 9327"/>
            </a:avLst>
          </a:prstGeom>
          <a:solidFill>
            <a:srgbClr val="FFFFFF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Для </a:t>
            </a:r>
            <a:r>
              <a:rPr lang="ru" sz="18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диабетиков</a:t>
            </a:r>
            <a:r>
              <a:rPr lang="ru" sz="1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которым </a:t>
            </a:r>
            <a:r>
              <a:rPr lang="ru" sz="18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приходится тратить много времени</a:t>
            </a:r>
            <a:r>
              <a:rPr lang="ru" sz="1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на поиск подходящей им продукции, наш </a:t>
            </a:r>
            <a:r>
              <a:rPr lang="ru" sz="18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телеграмм-бот</a:t>
            </a:r>
            <a:r>
              <a:rPr lang="ru" sz="1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будет:</a:t>
            </a:r>
            <a:endParaRPr sz="180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●"/>
            </a:pPr>
            <a:r>
              <a:rPr lang="ru" sz="1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анализировать ассортимент магазинов;</a:t>
            </a:r>
            <a:endParaRPr sz="180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●"/>
            </a:pPr>
            <a:r>
              <a:rPr lang="ru" sz="1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искать подходящие продукты;</a:t>
            </a:r>
            <a:endParaRPr sz="180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●"/>
            </a:pPr>
            <a:r>
              <a:rPr lang="ru" sz="1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сопоставлять найденные товары с вкусовыми предпочтениями человека;</a:t>
            </a:r>
            <a:endParaRPr sz="180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●"/>
            </a:pPr>
            <a:r>
              <a:rPr lang="ru" sz="1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выдавать информацию о продукте с фото, удовлетворяющую всем критериям покупателя.</a:t>
            </a:r>
            <a:endParaRPr sz="180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28" name="Google Shape;12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50" y="673488"/>
            <a:ext cx="3103875" cy="310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1"/>
          <p:cNvSpPr/>
          <p:nvPr/>
        </p:nvSpPr>
        <p:spPr>
          <a:xfrm>
            <a:off x="201525" y="3539375"/>
            <a:ext cx="8758500" cy="1504500"/>
          </a:xfrm>
          <a:prstGeom prst="roundRect">
            <a:avLst>
              <a:gd name="adj" fmla="val 13766"/>
            </a:avLst>
          </a:prstGeom>
          <a:solidFill>
            <a:srgbClr val="FFFFFF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 отличии от приложений магазинов “Магнит”, “Пятёрочка”, “Spar”, наш  </a:t>
            </a:r>
            <a:r>
              <a:rPr lang="ru" sz="1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телеграмм-бот </a:t>
            </a:r>
            <a:r>
              <a:rPr lang="ru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будет лучше тем, что </a:t>
            </a:r>
            <a:r>
              <a:rPr lang="ru" sz="1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его основной функционал - это возможность просмотра и выбора разнообразных продуктов без содержания сахара</a:t>
            </a:r>
            <a:r>
              <a:rPr lang="ru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с учетом потребностей и индивидуальных предпочтений покупателя (диабетика).</a:t>
            </a:r>
            <a:endParaRPr sz="18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0" name="Google Shape;130;p21"/>
          <p:cNvSpPr/>
          <p:nvPr/>
        </p:nvSpPr>
        <p:spPr>
          <a:xfrm>
            <a:off x="8677200" y="4698299"/>
            <a:ext cx="466800" cy="445200"/>
          </a:xfrm>
          <a:prstGeom prst="roundRect">
            <a:avLst>
              <a:gd name="adj" fmla="val 13766"/>
            </a:avLst>
          </a:prstGeom>
          <a:solidFill>
            <a:schemeClr val="lt1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8</a:t>
            </a:r>
            <a:endParaRPr sz="18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>
            <a:spLocks noGrp="1"/>
          </p:cNvSpPr>
          <p:nvPr>
            <p:ph type="title"/>
          </p:nvPr>
        </p:nvSpPr>
        <p:spPr>
          <a:xfrm>
            <a:off x="311700" y="69475"/>
            <a:ext cx="8520600" cy="4217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20" b="1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Этапы работы команды</a:t>
            </a:r>
            <a:endParaRPr dirty="0"/>
          </a:p>
        </p:txBody>
      </p:sp>
      <p:sp>
        <p:nvSpPr>
          <p:cNvPr id="136" name="Google Shape;136;p22"/>
          <p:cNvSpPr/>
          <p:nvPr/>
        </p:nvSpPr>
        <p:spPr>
          <a:xfrm>
            <a:off x="240000" y="534375"/>
            <a:ext cx="8664000" cy="1468237"/>
          </a:xfrm>
          <a:prstGeom prst="roundRect">
            <a:avLst>
              <a:gd name="adj" fmla="val 13766"/>
            </a:avLst>
          </a:prstGeom>
          <a:solidFill>
            <a:srgbClr val="FFFFFF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5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17.10 - 24.10</a:t>
            </a:r>
            <a:r>
              <a:rPr lang="ru" sz="155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- Анализ продуктов без содержания сахара в магазинах. Выявлено допустимых товаров:</a:t>
            </a:r>
            <a:endParaRPr sz="155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270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0"/>
              <a:buChar char="●"/>
            </a:pPr>
            <a:r>
              <a:rPr lang="ru" sz="155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Магнит</a:t>
            </a:r>
            <a:r>
              <a:rPr lang="ru" sz="155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- 43 товара</a:t>
            </a:r>
            <a:endParaRPr sz="155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270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0"/>
              <a:buChar char="●"/>
            </a:pPr>
            <a:r>
              <a:rPr lang="ru" sz="155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Пятёрочка</a:t>
            </a:r>
            <a:r>
              <a:rPr lang="ru" sz="155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- 15 товаров</a:t>
            </a:r>
            <a:endParaRPr sz="155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270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0"/>
              <a:buChar char="●"/>
            </a:pPr>
            <a:r>
              <a:rPr lang="ru" sz="155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Spar </a:t>
            </a:r>
            <a:r>
              <a:rPr lang="ru" sz="155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- 40 товаров</a:t>
            </a:r>
            <a:endParaRPr sz="155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5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Итого: </a:t>
            </a:r>
            <a:r>
              <a:rPr lang="ru" sz="155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описано 98 товаров (20 категорий)</a:t>
            </a:r>
            <a:endParaRPr sz="155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7" name="Google Shape;137;p22"/>
          <p:cNvSpPr/>
          <p:nvPr/>
        </p:nvSpPr>
        <p:spPr>
          <a:xfrm>
            <a:off x="240000" y="2028418"/>
            <a:ext cx="8664000" cy="572700"/>
          </a:xfrm>
          <a:prstGeom prst="roundRect">
            <a:avLst>
              <a:gd name="adj" fmla="val 30635"/>
            </a:avLst>
          </a:prstGeom>
          <a:solidFill>
            <a:srgbClr val="FFFFFF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5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25.10 - 08.11</a:t>
            </a:r>
            <a:r>
              <a:rPr lang="ru" sz="155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- Анкетирование. Опрошено 194 человек, страдающих сахарным диабетом</a:t>
            </a:r>
            <a:endParaRPr sz="155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8" name="Google Shape;138;p22"/>
          <p:cNvSpPr/>
          <p:nvPr/>
        </p:nvSpPr>
        <p:spPr>
          <a:xfrm>
            <a:off x="240000" y="2664426"/>
            <a:ext cx="8664000" cy="572700"/>
          </a:xfrm>
          <a:prstGeom prst="roundRect">
            <a:avLst>
              <a:gd name="adj" fmla="val 30440"/>
            </a:avLst>
          </a:prstGeom>
          <a:solidFill>
            <a:srgbClr val="FFFFFF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5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28.10 - 01.11 </a:t>
            </a:r>
            <a:r>
              <a:rPr lang="ru" sz="155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- Создание и заполнение базы данных (название продукта + цена)</a:t>
            </a:r>
            <a:endParaRPr sz="1550" dirty="0"/>
          </a:p>
        </p:txBody>
      </p:sp>
      <p:sp>
        <p:nvSpPr>
          <p:cNvPr id="139" name="Google Shape;139;p22"/>
          <p:cNvSpPr/>
          <p:nvPr/>
        </p:nvSpPr>
        <p:spPr>
          <a:xfrm>
            <a:off x="240000" y="3316281"/>
            <a:ext cx="8664000" cy="572700"/>
          </a:xfrm>
          <a:prstGeom prst="roundRect">
            <a:avLst>
              <a:gd name="adj" fmla="val 27305"/>
            </a:avLst>
          </a:prstGeom>
          <a:solidFill>
            <a:srgbClr val="FFFFFF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5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02.11 - 08.11 </a:t>
            </a:r>
            <a:r>
              <a:rPr lang="ru" sz="155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- Поиск изображения продукта на сайтах магазинов</a:t>
            </a:r>
            <a:endParaRPr sz="1550"/>
          </a:p>
        </p:txBody>
      </p:sp>
      <p:sp>
        <p:nvSpPr>
          <p:cNvPr id="140" name="Google Shape;140;p22"/>
          <p:cNvSpPr/>
          <p:nvPr/>
        </p:nvSpPr>
        <p:spPr>
          <a:xfrm>
            <a:off x="240000" y="3921108"/>
            <a:ext cx="8664000" cy="572700"/>
          </a:xfrm>
          <a:prstGeom prst="roundRect">
            <a:avLst>
              <a:gd name="adj" fmla="val 29985"/>
            </a:avLst>
          </a:prstGeom>
          <a:solidFill>
            <a:srgbClr val="FFFFFF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5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09.11 - 28.11 </a:t>
            </a:r>
            <a:r>
              <a:rPr lang="ru" sz="155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- Разработка и тестирование телеграмм-бота </a:t>
            </a:r>
            <a:endParaRPr sz="1550" dirty="0"/>
          </a:p>
        </p:txBody>
      </p:sp>
      <p:sp>
        <p:nvSpPr>
          <p:cNvPr id="8" name="Google Shape;140;p22"/>
          <p:cNvSpPr/>
          <p:nvPr/>
        </p:nvSpPr>
        <p:spPr>
          <a:xfrm>
            <a:off x="240000" y="4525935"/>
            <a:ext cx="8664000" cy="572700"/>
          </a:xfrm>
          <a:prstGeom prst="roundRect">
            <a:avLst>
              <a:gd name="adj" fmla="val 29985"/>
            </a:avLst>
          </a:prstGeom>
          <a:solidFill>
            <a:srgbClr val="FFFFFF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5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29.11 - 2.12 </a:t>
            </a:r>
            <a:r>
              <a:rPr lang="ru" sz="155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- Проработка экономики и бюджета проекта</a:t>
            </a:r>
            <a:endParaRPr sz="1550" dirty="0"/>
          </a:p>
        </p:txBody>
      </p:sp>
      <p:sp>
        <p:nvSpPr>
          <p:cNvPr id="2" name="Google Shape;130;p21">
            <a:extLst>
              <a:ext uri="{FF2B5EF4-FFF2-40B4-BE49-F238E27FC236}">
                <a16:creationId xmlns:a16="http://schemas.microsoft.com/office/drawing/2014/main" id="{5E030A59-9377-62C3-D511-E9828225FDBB}"/>
              </a:ext>
            </a:extLst>
          </p:cNvPr>
          <p:cNvSpPr/>
          <p:nvPr/>
        </p:nvSpPr>
        <p:spPr>
          <a:xfrm>
            <a:off x="8677200" y="4698299"/>
            <a:ext cx="466800" cy="445200"/>
          </a:xfrm>
          <a:prstGeom prst="roundRect">
            <a:avLst>
              <a:gd name="adj" fmla="val 13766"/>
            </a:avLst>
          </a:prstGeom>
          <a:solidFill>
            <a:schemeClr val="lt1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9</a:t>
            </a:r>
            <a:endParaRPr sz="1800"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8DB28A7-4939-6CDD-1C32-7EA63C03D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" y="0"/>
            <a:ext cx="52324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4E2BCA4-B0FB-B407-0573-D1AE582E4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345" y="0"/>
            <a:ext cx="34417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" name="Google Shape;140;p23"/>
          <p:cNvSpPr txBox="1"/>
          <p:nvPr/>
        </p:nvSpPr>
        <p:spPr>
          <a:xfrm>
            <a:off x="4052677" y="2495851"/>
            <a:ext cx="376200" cy="4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rgbClr val="FF0000"/>
                </a:solidFill>
              </a:rPr>
              <a:t>1</a:t>
            </a:r>
            <a:endParaRPr sz="1800" b="1" dirty="0">
              <a:solidFill>
                <a:srgbClr val="FF0000"/>
              </a:solidFill>
            </a:endParaRPr>
          </a:p>
        </p:txBody>
      </p:sp>
      <p:sp>
        <p:nvSpPr>
          <p:cNvPr id="141" name="Google Shape;141;p23"/>
          <p:cNvSpPr txBox="1"/>
          <p:nvPr/>
        </p:nvSpPr>
        <p:spPr>
          <a:xfrm>
            <a:off x="1773433" y="3315980"/>
            <a:ext cx="376200" cy="4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FF0000"/>
                </a:solidFill>
              </a:rPr>
              <a:t>2</a:t>
            </a:r>
            <a:endParaRPr sz="1800" b="1">
              <a:solidFill>
                <a:srgbClr val="FF0000"/>
              </a:solidFill>
            </a:endParaRPr>
          </a:p>
        </p:txBody>
      </p:sp>
      <p:sp>
        <p:nvSpPr>
          <p:cNvPr id="142" name="Google Shape;142;p23"/>
          <p:cNvSpPr txBox="1"/>
          <p:nvPr/>
        </p:nvSpPr>
        <p:spPr>
          <a:xfrm>
            <a:off x="7511415" y="1773591"/>
            <a:ext cx="376200" cy="4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rgbClr val="FF0000"/>
                </a:solidFill>
              </a:rPr>
              <a:t>3</a:t>
            </a:r>
            <a:endParaRPr sz="1800" b="1" dirty="0">
              <a:solidFill>
                <a:srgbClr val="FF0000"/>
              </a:solidFill>
            </a:endParaRPr>
          </a:p>
        </p:txBody>
      </p:sp>
      <p:sp>
        <p:nvSpPr>
          <p:cNvPr id="3" name="Google Shape;178;p27">
            <a:extLst>
              <a:ext uri="{FF2B5EF4-FFF2-40B4-BE49-F238E27FC236}">
                <a16:creationId xmlns:a16="http://schemas.microsoft.com/office/drawing/2014/main" id="{FD64760A-355A-4D19-EB93-C2B848BC9C76}"/>
              </a:ext>
            </a:extLst>
          </p:cNvPr>
          <p:cNvSpPr/>
          <p:nvPr/>
        </p:nvSpPr>
        <p:spPr>
          <a:xfrm>
            <a:off x="8647175" y="4698300"/>
            <a:ext cx="496800" cy="445200"/>
          </a:xfrm>
          <a:prstGeom prst="roundRect">
            <a:avLst>
              <a:gd name="adj" fmla="val 13766"/>
            </a:avLst>
          </a:prstGeom>
          <a:solidFill>
            <a:schemeClr val="lt1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10</a:t>
            </a:r>
            <a:endParaRPr sz="18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00964BB4-59D9-259C-46F9-D241455D3913}"/>
              </a:ext>
            </a:extLst>
          </p:cNvPr>
          <p:cNvCxnSpPr>
            <a:cxnSpLocks/>
          </p:cNvCxnSpPr>
          <p:nvPr/>
        </p:nvCxnSpPr>
        <p:spPr>
          <a:xfrm flipH="1" flipV="1">
            <a:off x="6957391" y="2043485"/>
            <a:ext cx="1264258" cy="2385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8;p27">
            <a:extLst>
              <a:ext uri="{FF2B5EF4-FFF2-40B4-BE49-F238E27FC236}">
                <a16:creationId xmlns:a16="http://schemas.microsoft.com/office/drawing/2014/main" id="{975BF804-6747-4123-CB7A-9669767ACB72}"/>
              </a:ext>
            </a:extLst>
          </p:cNvPr>
          <p:cNvSpPr/>
          <p:nvPr/>
        </p:nvSpPr>
        <p:spPr>
          <a:xfrm>
            <a:off x="8647175" y="4698300"/>
            <a:ext cx="496800" cy="445200"/>
          </a:xfrm>
          <a:prstGeom prst="roundRect">
            <a:avLst>
              <a:gd name="adj" fmla="val 13766"/>
            </a:avLst>
          </a:prstGeom>
          <a:solidFill>
            <a:schemeClr val="lt1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11</a:t>
            </a:r>
            <a:endParaRPr sz="1800"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64422C7-BD50-2692-987F-0E281F611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2" y="0"/>
            <a:ext cx="30257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Видео">
            <a:hlinkClick r:id="" action="ppaction://media"/>
            <a:extLst>
              <a:ext uri="{FF2B5EF4-FFF2-40B4-BE49-F238E27FC236}">
                <a16:creationId xmlns:a16="http://schemas.microsoft.com/office/drawing/2014/main" id="{496D2858-276E-6E21-B091-8D63B729CF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2104" y="0"/>
            <a:ext cx="8079792" cy="5143500"/>
          </a:xfrm>
          <a:prstGeom prst="rect">
            <a:avLst/>
          </a:prstGeom>
        </p:spPr>
      </p:pic>
      <p:sp>
        <p:nvSpPr>
          <p:cNvPr id="2" name="Google Shape;178;p27">
            <a:extLst>
              <a:ext uri="{FF2B5EF4-FFF2-40B4-BE49-F238E27FC236}">
                <a16:creationId xmlns:a16="http://schemas.microsoft.com/office/drawing/2014/main" id="{098CB211-6EC6-87C0-652A-C9F0C45B221A}"/>
              </a:ext>
            </a:extLst>
          </p:cNvPr>
          <p:cNvSpPr/>
          <p:nvPr/>
        </p:nvSpPr>
        <p:spPr>
          <a:xfrm>
            <a:off x="8647175" y="4698300"/>
            <a:ext cx="496800" cy="445200"/>
          </a:xfrm>
          <a:prstGeom prst="roundRect">
            <a:avLst>
              <a:gd name="adj" fmla="val 13766"/>
            </a:avLst>
          </a:prstGeom>
          <a:solidFill>
            <a:schemeClr val="lt1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12</a:t>
            </a:r>
            <a:endParaRPr sz="1800"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9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 txBox="1">
            <a:spLocks noGrp="1"/>
          </p:cNvSpPr>
          <p:nvPr>
            <p:ph type="title"/>
          </p:nvPr>
        </p:nvSpPr>
        <p:spPr>
          <a:xfrm>
            <a:off x="311700" y="473325"/>
            <a:ext cx="8520600" cy="72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438" b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Экономика проекта</a:t>
            </a:r>
            <a:endParaRPr sz="3438" b="1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69" name="Google Shape;16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8163" y="1397775"/>
            <a:ext cx="4407674" cy="34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78;p27">
            <a:extLst>
              <a:ext uri="{FF2B5EF4-FFF2-40B4-BE49-F238E27FC236}">
                <a16:creationId xmlns:a16="http://schemas.microsoft.com/office/drawing/2014/main" id="{79D4B2F3-9E5B-44E5-798C-B2B31371F7B9}"/>
              </a:ext>
            </a:extLst>
          </p:cNvPr>
          <p:cNvSpPr/>
          <p:nvPr/>
        </p:nvSpPr>
        <p:spPr>
          <a:xfrm>
            <a:off x="8647175" y="4698300"/>
            <a:ext cx="496800" cy="445200"/>
          </a:xfrm>
          <a:prstGeom prst="roundRect">
            <a:avLst>
              <a:gd name="adj" fmla="val 13766"/>
            </a:avLst>
          </a:prstGeom>
          <a:solidFill>
            <a:schemeClr val="lt1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13</a:t>
            </a:r>
            <a:endParaRPr sz="1800"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7"/>
          <p:cNvPicPr preferRelativeResize="0"/>
          <p:nvPr/>
        </p:nvPicPr>
        <p:blipFill rotWithShape="1">
          <a:blip r:embed="rId3">
            <a:alphaModFix/>
          </a:blip>
          <a:srcRect l="4689" t="4525"/>
          <a:stretch/>
        </p:blipFill>
        <p:spPr>
          <a:xfrm>
            <a:off x="1295975" y="2023336"/>
            <a:ext cx="2968024" cy="2973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7"/>
          <p:cNvPicPr preferRelativeResize="0"/>
          <p:nvPr/>
        </p:nvPicPr>
        <p:blipFill rotWithShape="1">
          <a:blip r:embed="rId4">
            <a:alphaModFix/>
          </a:blip>
          <a:srcRect l="4228" t="4106" r="4053" b="5436"/>
          <a:stretch/>
        </p:blipFill>
        <p:spPr>
          <a:xfrm>
            <a:off x="4506400" y="2023325"/>
            <a:ext cx="2968024" cy="2973124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7"/>
          <p:cNvSpPr txBox="1">
            <a:spLocks noGrp="1"/>
          </p:cNvSpPr>
          <p:nvPr>
            <p:ph type="title"/>
          </p:nvPr>
        </p:nvSpPr>
        <p:spPr>
          <a:xfrm>
            <a:off x="311700" y="117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latin typeface="Nunito"/>
                <a:ea typeface="Nunito"/>
                <a:cs typeface="Nunito"/>
                <a:sym typeface="Nunito"/>
              </a:rPr>
              <a:t>Рынок</a:t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7" name="Google Shape;177;p27"/>
          <p:cNvSpPr/>
          <p:nvPr/>
        </p:nvSpPr>
        <p:spPr>
          <a:xfrm>
            <a:off x="239200" y="689925"/>
            <a:ext cx="8593200" cy="1209300"/>
          </a:xfrm>
          <a:prstGeom prst="roundRect">
            <a:avLst>
              <a:gd name="adj" fmla="val 23997"/>
            </a:avLst>
          </a:prstGeom>
          <a:solidFill>
            <a:srgbClr val="FFFFFF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Чат-боты — самый быстрорастущий канал коммуникации бренда, а размер рынка чат-ботов за последние пару лет увеличился на 92%</a:t>
            </a:r>
            <a:endParaRPr sz="2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8" name="Google Shape;178;p27"/>
          <p:cNvSpPr/>
          <p:nvPr/>
        </p:nvSpPr>
        <p:spPr>
          <a:xfrm>
            <a:off x="8647175" y="4698300"/>
            <a:ext cx="496800" cy="445200"/>
          </a:xfrm>
          <a:prstGeom prst="roundRect">
            <a:avLst>
              <a:gd name="adj" fmla="val 13766"/>
            </a:avLst>
          </a:prstGeom>
          <a:solidFill>
            <a:schemeClr val="lt1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14</a:t>
            </a:r>
            <a:endParaRPr sz="1800"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"/>
          <p:cNvSpPr txBox="1">
            <a:spLocks noGrp="1"/>
          </p:cNvSpPr>
          <p:nvPr>
            <p:ph type="title"/>
          </p:nvPr>
        </p:nvSpPr>
        <p:spPr>
          <a:xfrm>
            <a:off x="311700" y="827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latin typeface="Nunito"/>
                <a:ea typeface="Nunito"/>
                <a:cs typeface="Nunito"/>
                <a:sym typeface="Nunito"/>
              </a:rPr>
              <a:t>Рынок</a:t>
            </a:r>
            <a:endParaRPr b="1" dirty="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84" name="Google Shape;184;p28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112600"/>
            <a:ext cx="8520600" cy="294815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8"/>
          <p:cNvSpPr/>
          <p:nvPr/>
        </p:nvSpPr>
        <p:spPr>
          <a:xfrm>
            <a:off x="311700" y="609050"/>
            <a:ext cx="8520600" cy="1420800"/>
          </a:xfrm>
          <a:prstGeom prst="roundRect">
            <a:avLst>
              <a:gd name="adj" fmla="val 14174"/>
            </a:avLst>
          </a:prstGeom>
          <a:solidFill>
            <a:srgbClr val="FFFFFF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 Саранске около </a:t>
            </a:r>
            <a:r>
              <a:rPr lang="ru" sz="17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15 тысяч людей</a:t>
            </a:r>
            <a:r>
              <a:rPr lang="ru" sz="17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страдающих сахарным диабетом. Из них 12 тысяч - люди в возрасте от 20 до 50 лет. Их средний чек составляет 500 рублей.</a:t>
            </a:r>
            <a:endParaRPr sz="170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Объем рынка, на который мы выходим:</a:t>
            </a: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12 000 * 0,84 * 500 * 8 * 12 = </a:t>
            </a:r>
            <a:r>
              <a:rPr lang="ru" sz="17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484 млн рублей</a:t>
            </a:r>
            <a:r>
              <a:rPr lang="ru" sz="17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 </a:t>
            </a:r>
            <a:endParaRPr sz="170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6" name="Google Shape;186;p28"/>
          <p:cNvSpPr/>
          <p:nvPr/>
        </p:nvSpPr>
        <p:spPr>
          <a:xfrm>
            <a:off x="8647175" y="4698300"/>
            <a:ext cx="496800" cy="445200"/>
          </a:xfrm>
          <a:prstGeom prst="roundRect">
            <a:avLst>
              <a:gd name="adj" fmla="val 13766"/>
            </a:avLst>
          </a:prstGeom>
          <a:solidFill>
            <a:schemeClr val="lt1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15</a:t>
            </a:r>
            <a:endParaRPr sz="1800"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5F1">
            <a:alpha val="47450"/>
          </a:srgbClr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9"/>
          <p:cNvSpPr txBox="1">
            <a:spLocks noGrp="1"/>
          </p:cNvSpPr>
          <p:nvPr>
            <p:ph type="title"/>
          </p:nvPr>
        </p:nvSpPr>
        <p:spPr>
          <a:xfrm>
            <a:off x="311700" y="1315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latin typeface="Nunito"/>
                <a:ea typeface="Nunito"/>
                <a:cs typeface="Nunito"/>
                <a:sym typeface="Nunito"/>
              </a:rPr>
              <a:t>Финансовая модель</a:t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8D2905A-8766-816D-85F1-1A7DC4227AE3}"/>
              </a:ext>
            </a:extLst>
          </p:cNvPr>
          <p:cNvGrpSpPr/>
          <p:nvPr/>
        </p:nvGrpSpPr>
        <p:grpSpPr>
          <a:xfrm>
            <a:off x="329275" y="774451"/>
            <a:ext cx="8485450" cy="3860786"/>
            <a:chOff x="329275" y="650626"/>
            <a:chExt cx="8485450" cy="3860786"/>
          </a:xfrm>
        </p:grpSpPr>
        <p:pic>
          <p:nvPicPr>
            <p:cNvPr id="2" name="Google Shape;192;p29">
              <a:extLst>
                <a:ext uri="{FF2B5EF4-FFF2-40B4-BE49-F238E27FC236}">
                  <a16:creationId xmlns:a16="http://schemas.microsoft.com/office/drawing/2014/main" id="{ED9097C8-EE61-C11E-1AAB-00ECB1D57DB1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rcRect t="44840"/>
            <a:stretch/>
          </p:blipFill>
          <p:spPr>
            <a:xfrm>
              <a:off x="329275" y="2254249"/>
              <a:ext cx="8485450" cy="22571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2" name="Google Shape;192;p29"/>
            <p:cNvPicPr preferRelativeResize="0"/>
            <p:nvPr/>
          </p:nvPicPr>
          <p:blipFill>
            <a:blip r:embed="rId3">
              <a:alphaModFix/>
            </a:blip>
            <a:srcRect t="-1" b="60579"/>
            <a:stretch/>
          </p:blipFill>
          <p:spPr>
            <a:xfrm>
              <a:off x="329275" y="650626"/>
              <a:ext cx="8485450" cy="16131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3" name="Google Shape;193;p29"/>
          <p:cNvSpPr/>
          <p:nvPr/>
        </p:nvSpPr>
        <p:spPr>
          <a:xfrm>
            <a:off x="8647175" y="4698300"/>
            <a:ext cx="496800" cy="445200"/>
          </a:xfrm>
          <a:prstGeom prst="roundRect">
            <a:avLst>
              <a:gd name="adj" fmla="val 13766"/>
            </a:avLst>
          </a:prstGeom>
          <a:solidFill>
            <a:schemeClr val="lt1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16</a:t>
            </a:r>
            <a:endParaRPr sz="1800"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1"/>
          <p:cNvSpPr txBox="1"/>
          <p:nvPr/>
        </p:nvSpPr>
        <p:spPr>
          <a:xfrm>
            <a:off x="236425" y="942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Команда</a:t>
            </a:r>
            <a:endParaRPr sz="2800" b="1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8" name="Google Shape;208;p31"/>
          <p:cNvSpPr txBox="1"/>
          <p:nvPr/>
        </p:nvSpPr>
        <p:spPr>
          <a:xfrm>
            <a:off x="1682345" y="2618691"/>
            <a:ext cx="1587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Ксения</a:t>
            </a:r>
            <a:endParaRPr sz="1600" b="1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600" b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Галишникова</a:t>
            </a:r>
            <a:endParaRPr sz="1600" b="1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9" name="Google Shape;209;p31"/>
          <p:cNvSpPr txBox="1"/>
          <p:nvPr/>
        </p:nvSpPr>
        <p:spPr>
          <a:xfrm>
            <a:off x="3834650" y="2618691"/>
            <a:ext cx="1587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Елена</a:t>
            </a:r>
            <a:endParaRPr sz="1600" b="1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Биушкина</a:t>
            </a:r>
            <a:endParaRPr sz="1600" b="1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0" name="Google Shape;210;p31"/>
          <p:cNvSpPr txBox="1"/>
          <p:nvPr/>
        </p:nvSpPr>
        <p:spPr>
          <a:xfrm>
            <a:off x="5892625" y="2618691"/>
            <a:ext cx="1587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Данил</a:t>
            </a:r>
            <a:endParaRPr sz="1600" b="1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Артюшин</a:t>
            </a:r>
            <a:endParaRPr sz="1600" b="1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211" name="Google Shape;211;p31"/>
          <p:cNvGrpSpPr/>
          <p:nvPr/>
        </p:nvGrpSpPr>
        <p:grpSpPr>
          <a:xfrm>
            <a:off x="3587415" y="650897"/>
            <a:ext cx="2146092" cy="2146092"/>
            <a:chOff x="3587415" y="759181"/>
            <a:chExt cx="2146092" cy="2146092"/>
          </a:xfrm>
        </p:grpSpPr>
        <p:pic>
          <p:nvPicPr>
            <p:cNvPr id="212" name="Google Shape;212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647479">
              <a:off x="3742974" y="914740"/>
              <a:ext cx="1834976" cy="18349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" name="Google Shape;213;p31"/>
            <p:cNvSpPr/>
            <p:nvPr/>
          </p:nvSpPr>
          <p:spPr>
            <a:xfrm>
              <a:off x="3753131" y="914225"/>
              <a:ext cx="1836000" cy="1836000"/>
            </a:xfrm>
            <a:prstGeom prst="ellipse">
              <a:avLst/>
            </a:prstGeom>
            <a:noFill/>
            <a:ln w="9525" cap="flat" cmpd="sng">
              <a:solidFill>
                <a:srgbClr val="9900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" name="Google Shape;214;p31"/>
          <p:cNvGrpSpPr/>
          <p:nvPr/>
        </p:nvGrpSpPr>
        <p:grpSpPr>
          <a:xfrm>
            <a:off x="5793331" y="805941"/>
            <a:ext cx="1836003" cy="1836010"/>
            <a:chOff x="5793331" y="914225"/>
            <a:chExt cx="1836003" cy="1836010"/>
          </a:xfrm>
        </p:grpSpPr>
        <p:pic>
          <p:nvPicPr>
            <p:cNvPr id="215" name="Google Shape;215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793335" y="914235"/>
              <a:ext cx="1836000" cy="183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" name="Google Shape;216;p31"/>
            <p:cNvSpPr/>
            <p:nvPr/>
          </p:nvSpPr>
          <p:spPr>
            <a:xfrm>
              <a:off x="5793331" y="914225"/>
              <a:ext cx="1836000" cy="1836000"/>
            </a:xfrm>
            <a:prstGeom prst="ellipse">
              <a:avLst/>
            </a:prstGeom>
            <a:noFill/>
            <a:ln w="9525" cap="flat" cmpd="sng">
              <a:solidFill>
                <a:srgbClr val="9900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7" name="Google Shape;217;p31"/>
          <p:cNvSpPr/>
          <p:nvPr/>
        </p:nvSpPr>
        <p:spPr>
          <a:xfrm>
            <a:off x="3646388" y="3390425"/>
            <a:ext cx="1964400" cy="16335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FFFF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i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Аналитик данных, </a:t>
            </a:r>
            <a:r>
              <a:rPr lang="ru" i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программист,</a:t>
            </a:r>
            <a:r>
              <a:rPr lang="ru" i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студентка 4 курса факультета математики и информационных технологий</a:t>
            </a:r>
            <a:endParaRPr i="1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8" name="Google Shape;218;p31"/>
          <p:cNvSpPr/>
          <p:nvPr/>
        </p:nvSpPr>
        <p:spPr>
          <a:xfrm>
            <a:off x="1450841" y="3390425"/>
            <a:ext cx="1964400" cy="16335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FFFF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i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Лидер команды, </a:t>
            </a:r>
            <a:r>
              <a:rPr lang="ru" i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программист</a:t>
            </a:r>
            <a:r>
              <a:rPr lang="ru" i="1">
                <a:latin typeface="Nunito"/>
                <a:ea typeface="Nunito"/>
                <a:cs typeface="Nunito"/>
                <a:sym typeface="Nunito"/>
              </a:rPr>
              <a:t>,</a:t>
            </a:r>
            <a:endParaRPr i="1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студентка 4 курса факультета математики и информационных технологий</a:t>
            </a:r>
            <a:endParaRPr i="1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9" name="Google Shape;219;p31"/>
          <p:cNvSpPr/>
          <p:nvPr/>
        </p:nvSpPr>
        <p:spPr>
          <a:xfrm>
            <a:off x="5793313" y="3342566"/>
            <a:ext cx="1964400" cy="16335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FFFF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Дизайнер, программис</a:t>
            </a:r>
            <a:r>
              <a:rPr lang="ru" i="1">
                <a:latin typeface="Nunito"/>
                <a:ea typeface="Nunito"/>
                <a:cs typeface="Nunito"/>
                <a:sym typeface="Nunito"/>
              </a:rPr>
              <a:t>т,</a:t>
            </a:r>
            <a:endParaRPr i="1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студент 4 курса факультета математики и информационных технологий</a:t>
            </a:r>
            <a:endParaRPr i="1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220" name="Google Shape;220;p31"/>
          <p:cNvGrpSpPr/>
          <p:nvPr/>
        </p:nvGrpSpPr>
        <p:grpSpPr>
          <a:xfrm>
            <a:off x="1601735" y="779240"/>
            <a:ext cx="1773410" cy="1836001"/>
            <a:chOff x="1641841" y="887524"/>
            <a:chExt cx="1773410" cy="1836001"/>
          </a:xfrm>
        </p:grpSpPr>
        <p:pic>
          <p:nvPicPr>
            <p:cNvPr id="221" name="Google Shape;221;p3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641841" y="887524"/>
              <a:ext cx="1773410" cy="183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" name="Google Shape;222;p31"/>
            <p:cNvSpPr/>
            <p:nvPr/>
          </p:nvSpPr>
          <p:spPr>
            <a:xfrm>
              <a:off x="1641900" y="887525"/>
              <a:ext cx="1773300" cy="1836000"/>
            </a:xfrm>
            <a:prstGeom prst="ellipse">
              <a:avLst/>
            </a:prstGeom>
            <a:noFill/>
            <a:ln w="9525" cap="flat" cmpd="sng">
              <a:solidFill>
                <a:srgbClr val="9900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3" name="Google Shape;223;p31"/>
          <p:cNvSpPr/>
          <p:nvPr/>
        </p:nvSpPr>
        <p:spPr>
          <a:xfrm>
            <a:off x="8647175" y="4698300"/>
            <a:ext cx="496800" cy="445200"/>
          </a:xfrm>
          <a:prstGeom prst="roundRect">
            <a:avLst>
              <a:gd name="adj" fmla="val 13766"/>
            </a:avLst>
          </a:prstGeom>
          <a:solidFill>
            <a:schemeClr val="lt1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17</a:t>
            </a:r>
            <a:endParaRPr sz="1800"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1690</Words>
  <Application>Microsoft Office PowerPoint</Application>
  <PresentationFormat>Экран (16:9)</PresentationFormat>
  <Paragraphs>217</Paragraphs>
  <Slides>17</Slides>
  <Notes>17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Nunito</vt:lpstr>
      <vt:lpstr>Arial</vt:lpstr>
      <vt:lpstr>Simple Light</vt:lpstr>
      <vt:lpstr>Презентация PowerPoint</vt:lpstr>
      <vt:lpstr>Презентация PowerPoint</vt:lpstr>
      <vt:lpstr>Аналоги решения</vt:lpstr>
      <vt:lpstr>Аналоги решения</vt:lpstr>
      <vt:lpstr>Аналоги решения</vt:lpstr>
      <vt:lpstr>Сравнительная таблица (начало)</vt:lpstr>
      <vt:lpstr>Сравнительная таблица (продолжение)</vt:lpstr>
      <vt:lpstr>Презентация PowerPoint</vt:lpstr>
      <vt:lpstr>Этапы работы команды</vt:lpstr>
      <vt:lpstr>Презентация PowerPoint</vt:lpstr>
      <vt:lpstr>Презентация PowerPoint</vt:lpstr>
      <vt:lpstr>Презентация PowerPoint</vt:lpstr>
      <vt:lpstr>Экономика проекта</vt:lpstr>
      <vt:lpstr>Рынок</vt:lpstr>
      <vt:lpstr>Рынок</vt:lpstr>
      <vt:lpstr>Финансовая модель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Ксения Галишникова</dc:creator>
  <cp:lastModifiedBy>Ксения Галишникова</cp:lastModifiedBy>
  <cp:revision>22</cp:revision>
  <dcterms:modified xsi:type="dcterms:W3CDTF">2024-12-08T19:28:09Z</dcterms:modified>
</cp:coreProperties>
</file>