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media/image1.png" ContentType="image/png"/>
  <Override PartName="/ppt/media/image2.jpeg" ContentType="image/jpeg"/>
  <Override PartName="/ppt/media/image8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svg" ContentType="image/sv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</p:sldMasterIdLst>
  <p:sldIdLst>
    <p:sldId id="256" r:id="rId11"/>
    <p:sldId id="257" r:id="rId12"/>
    <p:sldId id="258" r:id="rId13"/>
    <p:sldId id="259" r:id="rId1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0BB225A-938C-498E-B62C-42368592839D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A7597C-D163-48E6-B2F8-D88036AA5155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E9186B7-5304-4315-8E9B-0170526F9564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003EEE14-DA2E-4A21-A3E2-3570F8792FC2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9FC3E58-BB57-473A-9359-DF2F6CF4A467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DA13347-E8FB-44CB-B45C-CFDA9F829F2B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67295A25-CC21-41C3-81E1-8243F18FF758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8E85BAB-8C68-4B43-8626-BFD18E77685F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12E8240-8626-4404-AFD9-655DE50FC7EC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4094743-D182-4096-BA2A-1760CE537FB0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1" marL="723960" indent="-26676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2" marL="1234440" indent="-3200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3" marL="1727280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lvl="4" marL="2184480" indent="-3556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8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FE2957-F1E5-499C-88F1-9A94E3ABBFEA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Текст заголовка</a:t>
            </a:r>
            <a:endParaRPr b="0" lang="ru-RU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1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2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3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4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Уровень текста 5</a:t>
            </a:r>
            <a:endParaRPr b="0" lang="ru-RU" sz="24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AF0783C-6CB3-4EEF-9C1B-991A676FAE65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/>
          <p:cNvSpPr/>
          <p:nvPr/>
        </p:nvSpPr>
        <p:spPr>
          <a:xfrm>
            <a:off x="510840" y="149940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Текст 2"/>
          <p:cNvSpPr/>
          <p:nvPr/>
        </p:nvSpPr>
        <p:spPr>
          <a:xfrm>
            <a:off x="6945120" y="3175200"/>
            <a:ext cx="4345560" cy="1188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Плюсы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Минусы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8f00ff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Сомнительные моменты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grpSp>
        <p:nvGrpSpPr>
          <p:cNvPr id="1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2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22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23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24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25" name="3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3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6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27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28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" name="PlaceHolder 1"/>
          <p:cNvSpPr>
            <a:spLocks noGrp="1"/>
          </p:cNvSpPr>
          <p:nvPr>
            <p:ph type="sldNum" idx="4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7251F6E-1BCD-4EEA-9B66-E62198273AF1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1"/>
          <p:cNvSpPr/>
          <p:nvPr/>
        </p:nvSpPr>
        <p:spPr>
          <a:xfrm>
            <a:off x="5483160" y="0"/>
            <a:ext cx="6708240" cy="687276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3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35" name="Текст 2"/>
          <p:cNvSpPr/>
          <p:nvPr/>
        </p:nvSpPr>
        <p:spPr>
          <a:xfrm>
            <a:off x="6249960" y="75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1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Текст 2"/>
          <p:cNvSpPr/>
          <p:nvPr/>
        </p:nvSpPr>
        <p:spPr>
          <a:xfrm>
            <a:off x="6141600" y="30128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3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Текст 2"/>
          <p:cNvSpPr/>
          <p:nvPr/>
        </p:nvSpPr>
        <p:spPr>
          <a:xfrm>
            <a:off x="9319680" y="147348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2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Текст 2"/>
          <p:cNvSpPr/>
          <p:nvPr/>
        </p:nvSpPr>
        <p:spPr>
          <a:xfrm>
            <a:off x="9832680" y="3936240"/>
            <a:ext cx="759600" cy="1919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4</a:t>
            </a:r>
            <a:endParaRPr b="0" lang="ru-RU" sz="1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Текст 2"/>
          <p:cNvSpPr/>
          <p:nvPr/>
        </p:nvSpPr>
        <p:spPr>
          <a:xfrm>
            <a:off x="6207480" y="47386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Текст 2"/>
          <p:cNvSpPr/>
          <p:nvPr/>
        </p:nvSpPr>
        <p:spPr>
          <a:xfrm>
            <a:off x="6297480" y="173628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Текст 2"/>
          <p:cNvSpPr/>
          <p:nvPr/>
        </p:nvSpPr>
        <p:spPr>
          <a:xfrm>
            <a:off x="9353160" y="315360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Текст 2"/>
          <p:cNvSpPr/>
          <p:nvPr/>
        </p:nvSpPr>
        <p:spPr>
          <a:xfrm>
            <a:off x="9901440" y="5614560"/>
            <a:ext cx="1564560" cy="822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44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45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46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a24ef7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47" name="6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6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48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49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50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1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Соединительная линия уступом 2"/>
          <p:cNvSpPr/>
          <p:nvPr/>
        </p:nvSpPr>
        <p:spPr>
          <a:xfrm>
            <a:off x="7112160" y="1186920"/>
            <a:ext cx="2161800" cy="1323720"/>
          </a:xfrm>
          <a:custGeom>
            <a:avLst/>
            <a:gdLst>
              <a:gd name="textAreaLeft" fmla="*/ 0 w 2161800"/>
              <a:gd name="textAreaRight" fmla="*/ 2162160 w 2161800"/>
              <a:gd name="textAreaTop" fmla="*/ 0 h 1323720"/>
              <a:gd name="textAreaBottom" fmla="*/ 1324080 h 13237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3" name="Соединительная линия уступом 26"/>
          <p:cNvSpPr/>
          <p:nvPr/>
        </p:nvSpPr>
        <p:spPr>
          <a:xfrm flipV="1" rot="10800000">
            <a:off x="7298640" y="2879280"/>
            <a:ext cx="1828440" cy="1066320"/>
          </a:xfrm>
          <a:custGeom>
            <a:avLst/>
            <a:gdLst>
              <a:gd name="textAreaLeft" fmla="*/ 0 w 1828440"/>
              <a:gd name="textAreaRight" fmla="*/ 1828800 w 1828440"/>
              <a:gd name="textAreaTop" fmla="*/ 360 h 1066320"/>
              <a:gd name="textAreaBottom" fmla="*/ 1067040 h 106632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4" name="Соединительная линия уступом 29"/>
          <p:cNvSpPr/>
          <p:nvPr/>
        </p:nvSpPr>
        <p:spPr>
          <a:xfrm>
            <a:off x="7298280" y="4347000"/>
            <a:ext cx="2319480" cy="822240"/>
          </a:xfrm>
          <a:custGeom>
            <a:avLst/>
            <a:gdLst>
              <a:gd name="textAreaLeft" fmla="*/ 0 w 2319480"/>
              <a:gd name="textAreaRight" fmla="*/ 2319840 w 2319480"/>
              <a:gd name="textAreaTop" fmla="*/ 0 h 822240"/>
              <a:gd name="textAreaBottom" fmla="*/ 822600 h 8222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>
            <a:solidFill>
              <a:srgbClr val="fcaf17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uFillTx/>
              <a:latin typeface="Calibri"/>
              <a:ea typeface="Calibri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5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0EDB8C5-367C-4BFA-85AE-1C1D44B578BF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2"/>
          <p:cNvSpPr/>
          <p:nvPr/>
        </p:nvSpPr>
        <p:spPr>
          <a:xfrm>
            <a:off x="498240" y="1527120"/>
            <a:ext cx="9290160" cy="1547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 fontScale="77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72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НАЗВАНИЕ  РАЗДЕЛА</a:t>
            </a:r>
            <a:endParaRPr b="0" lang="ru-RU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6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80A7B9B-0D89-43DB-91B3-3A3697A2F2AB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Num" idx="7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112A3E0-0502-4DB6-BF50-2915504C67BC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66" name="Текст 2"/>
          <p:cNvSpPr/>
          <p:nvPr/>
        </p:nvSpPr>
        <p:spPr>
          <a:xfrm>
            <a:off x="540360" y="410040"/>
            <a:ext cx="651852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7" name="Рисунок 9" descr="Рисунок 9"/>
          <p:cNvPicPr/>
          <p:nvPr/>
        </p:nvPicPr>
        <p:blipFill>
          <a:blip r:embed="rId2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aphicFrame>
        <p:nvGraphicFramePr>
          <p:cNvPr id="68" name="Таблица 3"/>
          <p:cNvGraphicFramePr/>
          <p:nvPr/>
        </p:nvGraphicFramePr>
        <p:xfrm>
          <a:off x="623880" y="1634040"/>
          <a:ext cx="10712160" cy="4389120"/>
        </p:xfrm>
        <a:graphic>
          <a:graphicData uri="http://schemas.openxmlformats.org/drawingml/2006/table">
            <a:tbl>
              <a:tblPr/>
              <a:tblGrid>
                <a:gridCol w="1785240"/>
                <a:gridCol w="1785240"/>
                <a:gridCol w="1785240"/>
                <a:gridCol w="1785240"/>
                <a:gridCol w="1785240"/>
                <a:gridCol w="1785240"/>
              </a:tblGrid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noFill/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3816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1" lang="ru-RU" sz="1600" strike="noStrike" u="none">
                        <a:solidFill>
                          <a:srgbClr val="ffffff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afc1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38160">
                      <a:solidFill>
                        <a:srgbClr val="ffaf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12240">
                      <a:solidFill>
                        <a:srgbClr val="4472c4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38160">
                      <a:solidFill>
                        <a:srgbClr val="ffafc1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0320" rIns="40320" tIns="40320" bIns="40320" anchor="t">
                      <a:noAutofit/>
                    </a:bodyPr>
                    <a:p>
                      <a:endParaRPr b="0" lang="ru-RU" sz="1600" strike="noStrike" u="none">
                        <a:solidFill>
                          <a:srgbClr val="000000"/>
                        </a:solidFill>
                        <a:uFillTx/>
                        <a:latin typeface="Arial"/>
                        <a:ea typeface="Arial"/>
                      </a:endParaRPr>
                    </a:p>
                  </a:txBody>
                  <a:tcPr anchor="t" marL="40320" marR="40320">
                    <a:lnL w="38160">
                      <a:solidFill>
                        <a:srgbClr val="ffafc1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38160">
                      <a:solidFill>
                        <a:srgbClr val="ffafc1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9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70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1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2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73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74" name="4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4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5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76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77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8" name="PlaceHolder 1"/>
          <p:cNvSpPr>
            <a:spLocks noGrp="1"/>
          </p:cNvSpPr>
          <p:nvPr>
            <p:ph type="sldNum" idx="8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CC66D55-1EF4-4639-88B2-DBE7D8F85A16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2022-11-09 02.38.22.jpg" descr="2022-11-09 02.38.22.jpg"/>
          <p:cNvPicPr/>
          <p:nvPr/>
        </p:nvPicPr>
        <p:blipFill>
          <a:blip r:embed="rId2"/>
          <a:stretch/>
        </p:blipFill>
        <p:spPr>
          <a:xfrm>
            <a:off x="5947920" y="0"/>
            <a:ext cx="4880520" cy="6857640"/>
          </a:xfrm>
          <a:prstGeom prst="rect">
            <a:avLst/>
          </a:prstGeom>
          <a:ln w="12700">
            <a:noFill/>
          </a:ln>
        </p:spPr>
      </p:pic>
      <p:pic>
        <p:nvPicPr>
          <p:cNvPr id="82" name="Рисунок 9" descr="Рисунок 9"/>
          <p:cNvPicPr/>
          <p:nvPr/>
        </p:nvPicPr>
        <p:blipFill>
          <a:blip r:embed="rId3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sp>
        <p:nvSpPr>
          <p:cNvPr id="83" name="Текст 2"/>
          <p:cNvSpPr/>
          <p:nvPr/>
        </p:nvSpPr>
        <p:spPr>
          <a:xfrm>
            <a:off x="565920" y="1134000"/>
            <a:ext cx="3773520" cy="228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48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ЗАГОЛОВОК СЛАЙДА</a:t>
            </a:r>
            <a:endParaRPr b="0" lang="ru-RU" sz="4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Прямоугольник 7"/>
          <p:cNvSpPr/>
          <p:nvPr/>
        </p:nvSpPr>
        <p:spPr>
          <a:xfrm>
            <a:off x="9478800" y="-9720"/>
            <a:ext cx="1857240" cy="132588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85" name="Рисунок 9" descr="Рисунок 9"/>
          <p:cNvPicPr/>
          <p:nvPr/>
        </p:nvPicPr>
        <p:blipFill>
          <a:blip r:embed="rId4"/>
          <a:stretch/>
        </p:blipFill>
        <p:spPr>
          <a:xfrm>
            <a:off x="9329760" y="-25920"/>
            <a:ext cx="2155680" cy="1212480"/>
          </a:xfrm>
          <a:prstGeom prst="rect">
            <a:avLst/>
          </a:prstGeom>
          <a:ln w="12700">
            <a:noFill/>
          </a:ln>
        </p:spPr>
      </p:pic>
      <p:grpSp>
        <p:nvGrpSpPr>
          <p:cNvPr id="86" name="Прямоугольник 6"/>
          <p:cNvGrpSpPr/>
          <p:nvPr/>
        </p:nvGrpSpPr>
        <p:grpSpPr>
          <a:xfrm>
            <a:off x="9488520" y="6157440"/>
            <a:ext cx="2342880" cy="704880"/>
            <a:chOff x="9488520" y="6157440"/>
            <a:chExt cx="2342880" cy="704880"/>
          </a:xfrm>
        </p:grpSpPr>
        <p:sp>
          <p:nvSpPr>
            <p:cNvPr id="87" name="Прямоугольник"/>
            <p:cNvSpPr/>
            <p:nvPr/>
          </p:nvSpPr>
          <p:spPr>
            <a:xfrm>
              <a:off x="9488520" y="6157440"/>
              <a:ext cx="2342880" cy="704880"/>
            </a:xfrm>
            <a:prstGeom prst="rect">
              <a:avLst/>
            </a:prstGeom>
            <a:solidFill>
              <a:srgbClr val="addae3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88" name="НАЗВАНИЕ ДОКЛАДА"/>
            <p:cNvSpPr/>
            <p:nvPr/>
          </p:nvSpPr>
          <p:spPr>
            <a:xfrm>
              <a:off x="9534240" y="6342840"/>
              <a:ext cx="2251440" cy="3344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6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ДОКЛАДА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89" name="Прямоугольник 16"/>
          <p:cNvGrpSpPr/>
          <p:nvPr/>
        </p:nvGrpSpPr>
        <p:grpSpPr>
          <a:xfrm>
            <a:off x="616680" y="6235200"/>
            <a:ext cx="668880" cy="624960"/>
            <a:chOff x="616680" y="6235200"/>
            <a:chExt cx="668880" cy="624960"/>
          </a:xfrm>
        </p:grpSpPr>
        <p:sp>
          <p:nvSpPr>
            <p:cNvPr id="90" name="Прямоугольник"/>
            <p:cNvSpPr/>
            <p:nvPr/>
          </p:nvSpPr>
          <p:spPr>
            <a:xfrm>
              <a:off x="616680" y="6235200"/>
              <a:ext cx="668880" cy="624960"/>
            </a:xfrm>
            <a:prstGeom prst="rect">
              <a:avLst/>
            </a:prstGeom>
            <a:solidFill>
              <a:srgbClr val="f5ac4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Calibri"/>
                <a:ea typeface="Calibri"/>
              </a:endParaRPr>
            </a:p>
          </p:txBody>
        </p:sp>
        <p:sp>
          <p:nvSpPr>
            <p:cNvPr id="91" name="7"/>
            <p:cNvSpPr/>
            <p:nvPr/>
          </p:nvSpPr>
          <p:spPr>
            <a:xfrm>
              <a:off x="662400" y="6365160"/>
              <a:ext cx="577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Calibri"/>
                  <a:ea typeface="Calibri"/>
                </a:rPr>
                <a:t>7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92" name="Прямоугольник 17"/>
          <p:cNvGrpSpPr/>
          <p:nvPr/>
        </p:nvGrpSpPr>
        <p:grpSpPr>
          <a:xfrm>
            <a:off x="629280" y="-2520"/>
            <a:ext cx="2729880" cy="506520"/>
            <a:chOff x="629280" y="-2520"/>
            <a:chExt cx="2729880" cy="506520"/>
          </a:xfrm>
        </p:grpSpPr>
        <p:sp>
          <p:nvSpPr>
            <p:cNvPr id="93" name="Прямоугольник"/>
            <p:cNvSpPr/>
            <p:nvPr/>
          </p:nvSpPr>
          <p:spPr>
            <a:xfrm>
              <a:off x="629280" y="-2520"/>
              <a:ext cx="272988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trike="noStrike" u="none">
                <a:solidFill>
                  <a:srgbClr val="ffffff"/>
                </a:solidFill>
                <a:uFillTx/>
                <a:latin typeface="Gilroy-Light"/>
                <a:ea typeface="Gilroy-Light"/>
              </a:endParaRPr>
            </a:p>
          </p:txBody>
        </p:sp>
        <p:sp>
          <p:nvSpPr>
            <p:cNvPr id="94" name="НАЗВАНИЕ РАЗДЕЛА"/>
            <p:cNvSpPr/>
            <p:nvPr/>
          </p:nvSpPr>
          <p:spPr>
            <a:xfrm>
              <a:off x="675000" y="68400"/>
              <a:ext cx="2638440" cy="36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ru-RU" sz="1800" strike="noStrike" u="none">
                  <a:solidFill>
                    <a:srgbClr val="ffffff"/>
                  </a:solidFill>
                  <a:uFillTx/>
                  <a:latin typeface="Gilroy-Light"/>
                  <a:ea typeface="Gilroy-Light"/>
                </a:rPr>
                <a:t>НАЗВАНИЕ РАЗДЕЛА</a:t>
              </a: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5" name="Текст 2"/>
          <p:cNvSpPr/>
          <p:nvPr/>
        </p:nvSpPr>
        <p:spPr>
          <a:xfrm>
            <a:off x="609120" y="3188520"/>
            <a:ext cx="4781880" cy="2040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к ответу!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В целом, конечно, базовый вектор развития позволяет выполнить важные задания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1b1b1b"/>
                </a:solidFill>
                <a:uFillTx/>
                <a:latin typeface="Gilroy-Light"/>
                <a:ea typeface="Gilroy-Light"/>
              </a:rPr>
              <a:t>по разработке системы обучения кадров, соответствующей насущным потребностям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9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A45728-FB28-4D69-A142-90A6F659DF66}" type="slidenum">
              <a:rPr b="0" lang="ru-RU" sz="1200" strike="noStrike" u="none">
                <a:solidFill>
                  <a:srgbClr val="888888"/>
                </a:solidFill>
                <a:uFillTx/>
                <a:latin typeface="Calibri"/>
                <a:ea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sv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0"/>
          <p:cNvSpPr/>
          <p:nvPr/>
        </p:nvSpPr>
        <p:spPr>
          <a:xfrm>
            <a:off x="-50400" y="-20520"/>
            <a:ext cx="12343320" cy="68983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0" name="Прямоугольник"/>
          <p:cNvSpPr/>
          <p:nvPr/>
        </p:nvSpPr>
        <p:spPr>
          <a:xfrm>
            <a:off x="11269800" y="3444120"/>
            <a:ext cx="1023120" cy="1724400"/>
          </a:xfrm>
          <a:prstGeom prst="rect">
            <a:avLst/>
          </a:prstGeom>
          <a:solidFill>
            <a:srgbClr val="addae3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b5d8e1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1" name="Прямоугольник 13"/>
          <p:cNvSpPr/>
          <p:nvPr/>
        </p:nvSpPr>
        <p:spPr>
          <a:xfrm>
            <a:off x="6527880" y="-20520"/>
            <a:ext cx="4754520" cy="228564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pic>
        <p:nvPicPr>
          <p:cNvPr id="102" name="Рисунок 1" descr=""/>
          <p:cNvPicPr/>
          <p:nvPr/>
        </p:nvPicPr>
        <p:blipFill>
          <a:blip r:embed="rId1"/>
          <a:stretch/>
        </p:blipFill>
        <p:spPr>
          <a:xfrm>
            <a:off x="7562520" y="6120"/>
            <a:ext cx="2659320" cy="2032560"/>
          </a:xfrm>
          <a:prstGeom prst="rect">
            <a:avLst/>
          </a:prstGeom>
          <a:ln w="0">
            <a:noFill/>
          </a:ln>
        </p:spPr>
      </p:pic>
      <p:sp>
        <p:nvSpPr>
          <p:cNvPr id="103" name="Прямоугольник"/>
          <p:cNvSpPr/>
          <p:nvPr/>
        </p:nvSpPr>
        <p:spPr>
          <a:xfrm>
            <a:off x="6527880" y="4550040"/>
            <a:ext cx="4754520" cy="232812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pic>
        <p:nvPicPr>
          <p:cNvPr id="104" name="Рисунок 6" descr=""/>
          <p:cNvPicPr/>
          <p:nvPr/>
        </p:nvPicPr>
        <p:blipFill>
          <a:blip r:embed="rId2"/>
          <a:srcRect l="13399" t="21304" r="12395" b="10060"/>
          <a:stretch/>
        </p:blipFill>
        <p:spPr>
          <a:xfrm>
            <a:off x="6883560" y="4629600"/>
            <a:ext cx="4017600" cy="2625840"/>
          </a:xfrm>
          <a:prstGeom prst="rect">
            <a:avLst/>
          </a:prstGeom>
          <a:ln w="0">
            <a:noFill/>
          </a:ln>
        </p:spPr>
      </p:pic>
      <p:sp>
        <p:nvSpPr>
          <p:cNvPr id="105" name="Прямоугольник"/>
          <p:cNvSpPr/>
          <p:nvPr/>
        </p:nvSpPr>
        <p:spPr>
          <a:xfrm>
            <a:off x="11282760" y="-20520"/>
            <a:ext cx="1010160" cy="171936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caf17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6" name="Прямоугольник 13"/>
          <p:cNvSpPr/>
          <p:nvPr/>
        </p:nvSpPr>
        <p:spPr>
          <a:xfrm>
            <a:off x="11278440" y="5153760"/>
            <a:ext cx="1016640" cy="172440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d493d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07" name="Прямоугольник 10"/>
          <p:cNvSpPr/>
          <p:nvPr/>
        </p:nvSpPr>
        <p:spPr>
          <a:xfrm>
            <a:off x="11278440" y="1689480"/>
            <a:ext cx="1010160" cy="176472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8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08" name="Текст 2"/>
          <p:cNvSpPr/>
          <p:nvPr/>
        </p:nvSpPr>
        <p:spPr>
          <a:xfrm>
            <a:off x="883080" y="1773000"/>
            <a:ext cx="5097960" cy="3108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66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Акселератор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6600" strike="noStrike" u="none">
                <a:solidFill>
                  <a:srgbClr val="ffffff"/>
                </a:solidFill>
                <a:uFillTx/>
                <a:latin typeface="Gilroy-ExtraBold"/>
                <a:ea typeface="Gilroy-ExtraBold"/>
              </a:rPr>
              <a:t>МИФИ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9" name="Рисунок 3" descr=""/>
          <p:cNvPicPr/>
          <p:nvPr/>
        </p:nvPicPr>
        <p:blipFill>
          <a:blip r:embed="rId3"/>
          <a:stretch/>
        </p:blipFill>
        <p:spPr>
          <a:xfrm>
            <a:off x="6527880" y="2264040"/>
            <a:ext cx="4750200" cy="2285640"/>
          </a:xfrm>
          <a:prstGeom prst="rect">
            <a:avLst/>
          </a:prstGeom>
          <a:ln w="0">
            <a:noFill/>
          </a:ln>
        </p:spPr>
      </p:pic>
      <p:sp>
        <p:nvSpPr>
          <p:cNvPr id="110" name="Текст 2"/>
          <p:cNvSpPr/>
          <p:nvPr/>
        </p:nvSpPr>
        <p:spPr>
          <a:xfrm>
            <a:off x="6718320" y="2628720"/>
            <a:ext cx="4353480" cy="15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Arial"/>
                <a:ea typeface="Microsoft YaHei"/>
              </a:rPr>
              <a:t>Разработка системных библиотек для российской мобильной операционной системы Аврора</a:t>
            </a:r>
            <a:endParaRPr b="1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проекта и технического решения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trike="noStrike" u="none">
                <a:solidFill>
                  <a:srgbClr val="000000"/>
                </a:solidFill>
                <a:uFillTx/>
                <a:latin typeface="Calibri"/>
              </a:rPr>
              <a:t>Разработка системных библиотек для оптимизации мобильных приложений на российской мобильной операционной системе Аврора</a:t>
            </a:r>
            <a:endParaRPr b="0" lang="ru-RU" sz="1600" strike="noStrike" u="none">
              <a:solidFill>
                <a:srgbClr val="000000"/>
              </a:solidFill>
              <a:uFillTx/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trike="noStrike" u="none">
                <a:solidFill>
                  <a:srgbClr val="000000"/>
                </a:solidFill>
                <a:uFillTx/>
                <a:latin typeface="Calibri"/>
              </a:rPr>
              <a:t>Продукт будет создан на основе модульной архитектуры, которая обеспечит гибкость и масштабируемость системных библиотек. Основные технические решения включают: API и интерфейсы: Разработка набора API, которые будут поддерживать взаимодействие между приложениями и системными библиотеками, позволяя разработчикам легко интегрировать необходимые функции. Кросс-платформенность: Использование стандартных технологий и языков программирования (например, C/C++ и Kotlin), что обеспечит совместимость с различными версиями ОС Аврора. Безопасность: Внедрение современных методов шифрования и аутентификации для защиты данных пользователей и приложений. Оптимизация производительности: Использование профилирования и анализа производительности на этапе разработки для обеспечения максимальной эффективности библиотек. Документация и примеры: Подготовка обширной документации и примеров использования, что упростит процесс обучения и интеграции для разработчиков.</a:t>
            </a:r>
            <a:endParaRPr b="0" lang="ru-RU" sz="16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Calibri Light"/>
                <a:ea typeface="Calibri Light"/>
              </a:rPr>
              <a:t>Описание бизнес-модели: ключевые потребители, объем рынка, маркетинговая стратегия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trike="noStrike" u="none">
                <a:solidFill>
                  <a:srgbClr val="000000"/>
                </a:solidFill>
                <a:uFillTx/>
                <a:latin typeface="Calibri"/>
              </a:rPr>
              <a:t>Способ получения прибыли: Наша бизнес-модель основана на нескольких источниках дохода: Лицензирование и подписка: Мы предлагаем коммерческим компаниям платные лицензии на использование наших библиотек с премиум-функциональностью и расширенными возможностями поддержки. Для небольших разработчиков и стартапов будет доступна бесплатная версия с ограниченным функционалом, что позволит им оценить продукт и затем перейти на платную подписку. Поддержка и консалтинг: Платные услуги по интеграции, настройке и кастомизации библиотек для конкретных нужд клиента. Мы также планируем предлагать техническую поддержку по подписке с разными уровнями сервиса. Обучающие курсы и сертификация: Мы будем проводить обучающие курсы по работе с нашими библиотеками, предоставляя разработчикам возможность получения сертификации. Это также станет дополнительным источником дохода. Выстраивание отношений с поставщиками: Мы планируем выстраивать отношения с несколькими ключевыми типами поставщиков: Технологические партнеры: Взаимодействие с разработчиками операционной системы Аврора для обеспечения совместимости и оптимизации производительности наших библиотек под их платформу. Разработчики инструментов: Партнерство с компаниями, которые предоставляют инструменты для разработки (IDE, системы контроля версий и т.п.), чтобы упростить интеграцию наших библиотек в существующие рабочие процессы разработчиков. Хостинг и облачные платформы: Использование облачных платформ для хостинга документации, API и инструментов разработчика, а также интеграции с платформами для автоматического обновления библиотек. Способы привлечения ресурсов: Венчурное финансирование и гранты: Привлечение инвестиций через венчурные фонды, ориентированные на IT и инновации. Мы также будем участвовать в государственных программах поддержки ИТ-разработок, таких как гранты на разработку отечественного ПО. Партнёрские программы: Заключение соглашений с крупными разработчиками и IT-компаниями, заинтересованными в использовании наших библиотек, что позволит привлечь технические и финансовые ресурсы для дальнейшего роста. Краудфандинг и краудинвестинг: Для привлечения разработчиков и стартапов мы можем рассмотреть вариант привлечения средств через платформы краудфандинга или краудинвестинга. Каналы продвижения и сбыта: Цифровые каналы: Продвижение через специализированные платформы для разработчиков (GitHub, Stack Overflow, Habr), размещение документации и примеров использования в общедоступных репозиториях. Также будут использованы контент-маркетинг, блоги и вебинары для создания сообщества вокруг продукта. B2B-продажи: Прямые продажи крупным корпоративным клиентам через личные контакты, участие в выставках и конференциях по IT-технологиям, а также через сотрудничество с технологическими интеграторами. Партнерские программы: Программа рефералов для разработчиков, которые смогут рекомендовать наши библиотеки своим коллегам или клиентам. Партнерства с учебными заведениями для обучения будущих разработчиков работе с нашими инструментами. Социальные сети и форумы: Присутствие на профильных форумах и в социальных сетях (LinkedIn, Twitter) для привлечения внимания к проекту и создания сообщества пользователей.</a:t>
            </a:r>
            <a:endParaRPr b="0" lang="ru-RU" sz="1300" strike="noStrike" u="none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9f00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6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7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ffffff"/>
              </a:solidFill>
              <a:uFillTx/>
              <a:latin typeface="Helvetica Neue"/>
              <a:ea typeface="Helvetica Neue"/>
            </a:endParaRPr>
          </a:p>
        </p:txBody>
      </p:sp>
      <p:sp>
        <p:nvSpPr>
          <p:cNvPr id="118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addae3"/>
              </a:solidFill>
              <a:uFillTx/>
              <a:latin typeface="Calibri"/>
              <a:ea typeface="Calibri"/>
            </a:endParaRPr>
          </a:p>
        </p:txBody>
      </p:sp>
      <p:sp>
        <p:nvSpPr>
          <p:cNvPr id="119" name="Текст 2"/>
          <p:cNvSpPr/>
          <p:nvPr/>
        </p:nvSpPr>
        <p:spPr>
          <a:xfrm>
            <a:off x="532080" y="99504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6900" strike="noStrike" u="none">
                <a:solidFill>
                  <a:srgbClr val="8f00ff"/>
                </a:solidFill>
                <a:uFillTx/>
                <a:latin typeface="Gilroy-ExtraBold"/>
                <a:ea typeface="Gilroy-ExtraBold"/>
              </a:rPr>
              <a:t>Спасибо за внимание!</a:t>
            </a:r>
            <a:endParaRPr b="0" lang="ru-RU" sz="6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0" name="Рисунок 8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572880" y="211680"/>
            <a:ext cx="1312560" cy="13125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4" descr=""/>
          <p:cNvPicPr/>
          <p:nvPr/>
        </p:nvPicPr>
        <p:blipFill>
          <a:blip r:embed="rId3"/>
          <a:stretch/>
        </p:blipFill>
        <p:spPr>
          <a:xfrm>
            <a:off x="2523960" y="16560"/>
            <a:ext cx="97005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 pitchFamily="0" charset="1"/>
        <a:ea typeface="Calibri" pitchFamily="0" charset="1"/>
        <a:cs typeface="Calibri" pitchFamily="0" charset="1"/>
      </a:majorFont>
      <a:minorFont>
        <a:latin typeface="Helvetica" pitchFamily="0" charset="1"/>
        <a:ea typeface="Helvetica" pitchFamily="0" charset="1"/>
        <a:cs typeface="Helvetica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3428</TotalTime>
  <Application>LibreOffice/24.8.3.2$Windows_X86_64 LibreOffice_project/48a6bac9e7e268aeb4c3483fcf825c94556d9f92</Application>
  <AppVersion>15.0000</AppVersion>
  <Words>24</Words>
  <Paragraphs>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  <dc:description/>
  <dc:language>ru-RU</dc:language>
  <cp:lastModifiedBy/>
  <dcterms:modified xsi:type="dcterms:W3CDTF">2024-11-23T18:00:08Z</dcterms:modified>
  <cp:revision>47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4</vt:i4>
  </property>
</Properties>
</file>