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52" r:id="rId5"/>
  </p:sldMasterIdLst>
  <p:notesMasterIdLst>
    <p:notesMasterId r:id="rId18"/>
  </p:notesMasterIdLst>
  <p:handoutMasterIdLst>
    <p:handoutMasterId r:id="rId19"/>
  </p:handoutMasterIdLst>
  <p:sldIdLst>
    <p:sldId id="323" r:id="rId6"/>
    <p:sldId id="314" r:id="rId7"/>
    <p:sldId id="332" r:id="rId8"/>
    <p:sldId id="333" r:id="rId9"/>
    <p:sldId id="336" r:id="rId10"/>
    <p:sldId id="335" r:id="rId11"/>
    <p:sldId id="317" r:id="rId12"/>
    <p:sldId id="318" r:id="rId13"/>
    <p:sldId id="329" r:id="rId14"/>
    <p:sldId id="319" r:id="rId15"/>
    <p:sldId id="320" r:id="rId16"/>
    <p:sldId id="330" r:id="rId17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 autoAdjust="0"/>
    <p:restoredTop sz="96213" autoAdjust="0"/>
  </p:normalViewPr>
  <p:slideViewPr>
    <p:cSldViewPr snapToGrid="0" showGuides="1">
      <p:cViewPr>
        <p:scale>
          <a:sx n="120" d="100"/>
          <a:sy n="120" d="100"/>
        </p:scale>
        <p:origin x="-1290" y="-96"/>
      </p:cViewPr>
      <p:guideLst>
        <p:guide orient="horz" pos="2160"/>
        <p:guide pos="3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en-US"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564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93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A862-1F40-B349-91D5-3B9B128B79E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81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A862-1F40-B349-91D5-3B9B128B79E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50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735" indent="0" algn="ctr">
              <a:buNone/>
              <a:defRPr sz="1800"/>
            </a:lvl2pPr>
            <a:lvl3pPr marL="840105" indent="0" algn="ctr">
              <a:buNone/>
              <a:defRPr sz="1700"/>
            </a:lvl3pPr>
            <a:lvl4pPr marL="1259840" indent="0" algn="ctr">
              <a:buNone/>
              <a:defRPr sz="1500"/>
            </a:lvl4pPr>
            <a:lvl5pPr marL="1679575" indent="0" algn="ctr">
              <a:buNone/>
              <a:defRPr sz="1500"/>
            </a:lvl5pPr>
            <a:lvl6pPr marL="2099310" indent="0" algn="ctr">
              <a:buNone/>
              <a:defRPr sz="1500"/>
            </a:lvl6pPr>
            <a:lvl7pPr marL="2519680" indent="0" algn="ctr">
              <a:buNone/>
              <a:defRPr sz="1500"/>
            </a:lvl7pPr>
            <a:lvl8pPr marL="2939415" indent="0" algn="ctr">
              <a:buNone/>
              <a:defRPr sz="1500"/>
            </a:lvl8pPr>
            <a:lvl9pPr marL="335915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>
            <a:fillRect/>
          </a:stretch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69390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2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69390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 marL="1889760" indent="-210185">
              <a:buFont typeface="Arial" panose="020B0604020202020204" pitchFamily="34" charset="0"/>
              <a:buChar char="•"/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735" indent="0" algn="ctr">
              <a:buNone/>
              <a:defRPr sz="1800"/>
            </a:lvl2pPr>
            <a:lvl3pPr marL="840105" indent="0" algn="ctr">
              <a:buNone/>
              <a:defRPr sz="1700"/>
            </a:lvl3pPr>
            <a:lvl4pPr marL="1259840" indent="0" algn="ctr">
              <a:buNone/>
              <a:defRPr sz="1500"/>
            </a:lvl4pPr>
            <a:lvl5pPr marL="1679575" indent="0" algn="ctr">
              <a:buNone/>
              <a:defRPr sz="1500"/>
            </a:lvl5pPr>
            <a:lvl6pPr marL="2099945" indent="0" algn="ctr">
              <a:buNone/>
              <a:defRPr sz="1500"/>
            </a:lvl6pPr>
            <a:lvl7pPr marL="2519680" indent="0" algn="ctr">
              <a:buNone/>
              <a:defRPr sz="1500"/>
            </a:lvl7pPr>
            <a:lvl8pPr marL="2939415" indent="0" algn="ctr">
              <a:buNone/>
              <a:defRPr sz="1500"/>
            </a:lvl8pPr>
            <a:lvl9pPr marL="3359785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>
            <a:fillRect/>
          </a:stretch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70025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2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70025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 marL="1889760" indent="-210185">
              <a:buFont typeface="Arial" panose="020B0604020202020204" pitchFamily="34" charset="0"/>
              <a:buChar char="•"/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200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200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40105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0185" indent="-210185" algn="l" defTabSz="840105" rtl="0" eaLnBrk="1" latinLnBrk="0" hangingPunct="1">
        <a:lnSpc>
          <a:spcPct val="90000"/>
        </a:lnSpc>
        <a:spcBef>
          <a:spcPts val="92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2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5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39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6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49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23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60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33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73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4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57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31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8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41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15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200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200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40105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0185" indent="-210185" algn="l" defTabSz="840105" rtl="0" eaLnBrk="1" latinLnBrk="0" hangingPunct="1">
        <a:lnSpc>
          <a:spcPct val="90000"/>
        </a:lnSpc>
        <a:spcBef>
          <a:spcPts val="92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2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5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7002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6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49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86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60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33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73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4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57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94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8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41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78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179295" y="1789421"/>
            <a:ext cx="9072282" cy="20939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8401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Проектирование системы когнитивного радио на основе гибридного подхода</a:t>
            </a:r>
          </a:p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marR="2540" defTabSz="840105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350" marR="2540" defTabSz="840105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5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5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5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4201052"/>
            <a:ext cx="9201296" cy="1099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ru-RU" spc="-2" dirty="0" err="1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Сэйфнет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/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ru-RU" dirty="0" smtClean="0"/>
              <a:t>ТЕХНОЛОГИИ </a:t>
            </a:r>
            <a:r>
              <a:rPr lang="ru-RU" dirty="0"/>
              <a:t>БЕСПРОВОДНОЙ СВЯЗИ И «ИНТЕРНЕТА ВЕЩЕЙ»</a:t>
            </a:r>
            <a:endParaRPr lang="ru-RU" dirty="0"/>
          </a:p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endParaRPr lang="ru-RU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7984430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5" b="1" dirty="0"/>
              <a:t>https://pt.2035.university/project/organizacia-sistemy-kognitivnogo-radio-na-platforme-imeusihsa-tehnologij-v-rf</a:t>
            </a:r>
            <a:endParaRPr lang="ru-RU" sz="1285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5" dirty="0">
                <a:sym typeface="Calibri" panose="020F0502020204030204"/>
              </a:rPr>
              <a:t>Общая стоимость проекта (тыс. рублей)</a:t>
            </a:r>
            <a:endParaRPr sz="1285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5" b="1" dirty="0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1100000</a:t>
            </a:r>
            <a:endParaRPr sz="1285" b="1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5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100 000</a:t>
            </a:r>
            <a:endParaRPr sz="1145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5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1000000</a:t>
            </a:r>
            <a:endParaRPr sz="1145" b="1" dirty="0">
              <a:solidFill>
                <a:schemeClr val="accent5">
                  <a:lumMod val="75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dirty="0"/>
              <a:t>Целью проекта является создание устройства </a:t>
            </a:r>
            <a:r>
              <a:rPr lang="ru-RU" sz="1100" dirty="0" smtClean="0"/>
              <a:t>когнитивного радио с гибридным подходом, </a:t>
            </a:r>
            <a:r>
              <a:rPr lang="ru-RU" sz="1100" dirty="0"/>
              <a:t>на основе имеющихся разработок в этой области</a:t>
            </a:r>
            <a:r>
              <a:rPr lang="ru-RU" sz="1100" dirty="0" smtClean="0"/>
              <a:t>. </a:t>
            </a:r>
            <a:endParaRPr lang="ru-RU" sz="1100" dirty="0">
              <a:effectLst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100" dirty="0" smtClean="0"/>
              <a:t>Результатом проекта является  </a:t>
            </a:r>
            <a:r>
              <a:rPr lang="ru-RU" sz="1100" dirty="0"/>
              <a:t>система </a:t>
            </a:r>
            <a:r>
              <a:rPr lang="ru-RU" sz="1100" dirty="0" smtClean="0"/>
              <a:t>устройств, улучшающая </a:t>
            </a:r>
            <a:r>
              <a:rPr lang="ru-RU" sz="1100" dirty="0"/>
              <a:t>использование спектра частот, строго ограниченного разрешенным диапазоном, а также повышение качества доступа к </a:t>
            </a:r>
            <a:r>
              <a:rPr lang="ru-RU" sz="1100" dirty="0" err="1"/>
              <a:t>Wi-Fi</a:t>
            </a:r>
            <a:r>
              <a:rPr lang="ru-RU" sz="1100" dirty="0"/>
              <a:t>.</a:t>
            </a:r>
            <a:endParaRPr lang="ru-RU" sz="1070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6304918" y="1213242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Козупица Иван</a:t>
            </a:r>
            <a:r>
              <a:rPr lang="ru-RU" sz="1000" b="1" dirty="0" smtClean="0">
                <a:solidFill>
                  <a:srgbClr val="00346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ru-RU" sz="1000" b="1" dirty="0" smtClean="0">
                <a:solidFill>
                  <a:srgbClr val="00346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ru-RU" sz="1000" b="1" dirty="0"/>
              <a:t>Лидер </a:t>
            </a:r>
            <a:r>
              <a:rPr lang="ru-RU" sz="1000" b="1" dirty="0" err="1"/>
              <a:t>стартап</a:t>
            </a:r>
            <a:r>
              <a:rPr lang="ru-RU" sz="1000" b="1" dirty="0"/>
              <a:t>-проекта</a:t>
            </a:r>
            <a:endParaRPr sz="93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7" name="Shape 280"/>
          <p:cNvSpPr/>
          <p:nvPr/>
        </p:nvSpPr>
        <p:spPr>
          <a:xfrm>
            <a:off x="8028607" y="142306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5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0" name="Shape 275"/>
          <p:cNvSpPr/>
          <p:nvPr/>
        </p:nvSpPr>
        <p:spPr>
          <a:xfrm>
            <a:off x="6275774" y="1560064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Владислав </a:t>
            </a:r>
            <a:r>
              <a:rPr lang="ru-RU" sz="1000" b="1" dirty="0" err="1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Плющиков</a:t>
            </a:r>
            <a:endParaRPr lang="ru-RU" sz="1000" b="1" dirty="0" smtClean="0">
              <a:solidFill>
                <a:srgbClr val="003462"/>
              </a:solidFill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r>
              <a:rPr lang="ru-RU" sz="1000" dirty="0"/>
              <a:t>Интегратор </a:t>
            </a:r>
            <a:endParaRPr lang="ru-RU" sz="1000" dirty="0">
              <a:effectLst/>
            </a:endParaRPr>
          </a:p>
        </p:txBody>
      </p:sp>
      <p:sp>
        <p:nvSpPr>
          <p:cNvPr id="51" name="Shape 280"/>
          <p:cNvSpPr/>
          <p:nvPr/>
        </p:nvSpPr>
        <p:spPr>
          <a:xfrm>
            <a:off x="6229141" y="21934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5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8015622" y="1550525"/>
            <a:ext cx="1494491" cy="49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Федотов Виктор </a:t>
            </a:r>
            <a:r>
              <a:rPr lang="ru-RU" sz="1000" dirty="0"/>
              <a:t>производитель</a:t>
            </a:r>
            <a:endParaRPr lang="ru-RU" sz="1000" dirty="0">
              <a:effectLst/>
            </a:endParaRPr>
          </a:p>
        </p:txBody>
      </p:sp>
      <p:sp>
        <p:nvSpPr>
          <p:cNvPr id="53" name="Shape 280"/>
          <p:cNvSpPr/>
          <p:nvPr/>
        </p:nvSpPr>
        <p:spPr>
          <a:xfrm>
            <a:off x="8028607" y="2356968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285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5673080" y="2538082"/>
            <a:ext cx="4139244" cy="285878"/>
          </a:xfrm>
          <a:prstGeom prst="rect">
            <a:avLst/>
          </a:prstGeom>
        </p:spPr>
        <p:txBody>
          <a:bodyPr wrap="square" lIns="65309" tIns="32654" rIns="65309" bIns="32654">
            <a:spAutoFit/>
          </a:bodyPr>
          <a:lstStyle/>
          <a:p>
            <a:pPr>
              <a:spcBef>
                <a:spcPts val="430"/>
              </a:spcBef>
            </a:pPr>
            <a:r>
              <a:rPr lang="ru-RU" sz="1430" dirty="0"/>
              <a:t>Компания-инициатор</a:t>
            </a:r>
            <a:endParaRPr lang="ru-RU" sz="1430" b="1" u="sng" dirty="0">
              <a:solidFill>
                <a:srgbClr val="232323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3" name="Shape 179"/>
          <p:cNvSpPr/>
          <p:nvPr/>
        </p:nvSpPr>
        <p:spPr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70" b="1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ru-RU" sz="1070" b="1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ru-RU" sz="1070" dirty="0">
                <a:latin typeface="Calibri" panose="020F0502020204030204" charset="0"/>
                <a:cs typeface="Calibri" panose="020F0502020204030204" charset="0"/>
                <a:sym typeface="Calibri" panose="020F0502020204030204"/>
              </a:rPr>
              <a:t>Этап 1. Пилот: </a:t>
            </a:r>
            <a:r>
              <a:rPr lang="ru-RU" sz="1070" dirty="0" smtClean="0">
                <a:latin typeface="Calibri" panose="020F0502020204030204" charset="0"/>
                <a:cs typeface="Calibri" panose="020F0502020204030204" charset="0"/>
                <a:sym typeface="Calibri" panose="020F0502020204030204"/>
              </a:rPr>
              <a:t>2023-2024</a:t>
            </a:r>
            <a:endParaRPr sz="1070" dirty="0">
              <a:latin typeface="Calibri" panose="020F0502020204030204" charset="0"/>
              <a:cs typeface="Calibri" panose="020F0502020204030204" charset="0"/>
            </a:endParaRPr>
          </a:p>
          <a:p>
            <a:pPr>
              <a:spcBef>
                <a:spcPts val="430"/>
              </a:spcBef>
            </a:pPr>
            <a:r>
              <a:rPr lang="ru-RU" sz="1070" dirty="0">
                <a:latin typeface="Calibri" panose="020F0502020204030204" charset="0"/>
                <a:cs typeface="Calibri" panose="020F0502020204030204" charset="0"/>
                <a:sym typeface="Calibri" panose="020F0502020204030204"/>
              </a:rPr>
              <a:t>Этап 2. Развитие: </a:t>
            </a:r>
            <a:r>
              <a:rPr lang="ru-RU" sz="1070" dirty="0" smtClean="0">
                <a:latin typeface="Calibri" panose="020F0502020204030204" charset="0"/>
                <a:cs typeface="Calibri" panose="020F0502020204030204" charset="0"/>
                <a:sym typeface="Calibri" panose="020F0502020204030204"/>
              </a:rPr>
              <a:t>2024-2026</a:t>
            </a:r>
            <a:endParaRPr sz="1070" dirty="0">
              <a:latin typeface="Calibri" panose="020F0502020204030204" charset="0"/>
              <a:cs typeface="Calibri" panose="020F0502020204030204" charset="0"/>
            </a:endParaRPr>
          </a:p>
          <a:p>
            <a:pPr>
              <a:spcBef>
                <a:spcPts val="430"/>
              </a:spcBef>
            </a:pPr>
            <a:r>
              <a:rPr lang="ru-RU" sz="1070" dirty="0">
                <a:latin typeface="Calibri" panose="020F0502020204030204" charset="0"/>
                <a:cs typeface="Calibri" panose="020F0502020204030204" charset="0"/>
                <a:sym typeface="Calibri" panose="020F0502020204030204"/>
              </a:rPr>
              <a:t>Этап 3. Тираж: </a:t>
            </a:r>
            <a:r>
              <a:rPr lang="ru-RU" sz="1070" dirty="0" smtClean="0">
                <a:latin typeface="Calibri" panose="020F0502020204030204" charset="0"/>
                <a:cs typeface="Calibri" panose="020F0502020204030204" charset="0"/>
                <a:sym typeface="Calibri" panose="020F0502020204030204"/>
              </a:rPr>
              <a:t>2026-2028</a:t>
            </a:r>
            <a:endParaRPr sz="1070" dirty="0">
              <a:latin typeface="Calibri" panose="020F0502020204030204" charset="0"/>
              <a:cs typeface="Calibri" panose="020F0502020204030204" charset="0"/>
            </a:endParaRPr>
          </a:p>
          <a:p>
            <a:endParaRPr sz="1070" dirty="0">
              <a:latin typeface="Calibri" panose="020F0502020204030204" charset="0"/>
              <a:cs typeface="Calibri" panose="020F0502020204030204" charset="0"/>
              <a:sym typeface="Calibri" panose="020F0502020204030204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5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5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</a:t>
              </a:r>
              <a:endParaRPr sz="1285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>
                <a:sym typeface="Calibri" panose="020F0502020204030204"/>
              </a:rPr>
              <a:t>Сроки проекта</a:t>
            </a:r>
            <a:endParaRPr lang="ru-RU" sz="1285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163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5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1000 000</a:t>
            </a:r>
            <a:endParaRPr sz="1145" b="1" dirty="0">
              <a:solidFill>
                <a:schemeClr val="accent5">
                  <a:lumMod val="75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5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100 000</a:t>
            </a:r>
            <a:endParaRPr sz="1145" b="1" dirty="0">
              <a:solidFill>
                <a:schemeClr val="accent5">
                  <a:lumMod val="75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Shape 275"/>
          <p:cNvSpPr/>
          <p:nvPr/>
        </p:nvSpPr>
        <p:spPr>
          <a:xfrm>
            <a:off x="6143008" y="2823853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715" b="1" dirty="0" smtClean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Отсутствует</a:t>
            </a:r>
            <a:endParaRPr sz="665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87" name="Shape 288"/>
          <p:cNvSpPr/>
          <p:nvPr/>
        </p:nvSpPr>
        <p:spPr>
          <a:xfrm>
            <a:off x="5708750" y="2817434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6" rIns="46646" bIns="23316" anchor="ctr" anchorCtr="0">
            <a:noAutofit/>
          </a:bodyPr>
          <a:lstStyle/>
          <a:p>
            <a:pPr algn="ctr"/>
            <a:r>
              <a:rPr lang="ru-RU" sz="560" dirty="0">
                <a:solidFill>
                  <a:schemeClr val="dk1"/>
                </a:solidFill>
                <a:latin typeface="Calibri" panose="020F0502020204030204"/>
                <a:sym typeface="Calibri" panose="020F0502020204030204"/>
              </a:rPr>
              <a:t>Лого</a:t>
            </a:r>
            <a:endParaRPr sz="560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5673382" y="3237068"/>
            <a:ext cx="3138294" cy="285878"/>
          </a:xfrm>
          <a:prstGeom prst="rect">
            <a:avLst/>
          </a:prstGeom>
        </p:spPr>
        <p:txBody>
          <a:bodyPr wrap="square" lIns="65309" tIns="32654" rIns="65309" bIns="32654">
            <a:spAutoFit/>
          </a:bodyPr>
          <a:lstStyle/>
          <a:p>
            <a:pPr>
              <a:spcBef>
                <a:spcPts val="430"/>
              </a:spcBef>
            </a:pPr>
            <a:r>
              <a:rPr lang="ru-RU" sz="1430" dirty="0"/>
              <a:t>Компании-соисполнители</a:t>
            </a:r>
            <a:endParaRPr lang="ru-RU" sz="1430" b="1" u="sng" dirty="0">
              <a:solidFill>
                <a:srgbClr val="232323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0" name="Shape 275"/>
          <p:cNvSpPr/>
          <p:nvPr/>
        </p:nvSpPr>
        <p:spPr>
          <a:xfrm>
            <a:off x="6143008" y="3619920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715" b="1" dirty="0">
                <a:ea typeface="Calibri" panose="020F0502020204030204"/>
                <a:cs typeface="Calibri" panose="020F0502020204030204"/>
                <a:sym typeface="Calibri" panose="020F0502020204030204"/>
              </a:rPr>
              <a:t>Отсутствует</a:t>
            </a:r>
            <a:endParaRPr lang="ru-RU" sz="665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1" name="Shape 280"/>
          <p:cNvSpPr/>
          <p:nvPr/>
        </p:nvSpPr>
        <p:spPr>
          <a:xfrm>
            <a:off x="6141649" y="3773198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85" dirty="0"/>
          </a:p>
        </p:txBody>
      </p:sp>
      <p:sp>
        <p:nvSpPr>
          <p:cNvPr id="92" name="Shape 288"/>
          <p:cNvSpPr/>
          <p:nvPr/>
        </p:nvSpPr>
        <p:spPr>
          <a:xfrm>
            <a:off x="5708750" y="3640714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6" rIns="46646" bIns="23316" anchor="ctr" anchorCtr="0">
            <a:noAutofit/>
          </a:bodyPr>
          <a:lstStyle/>
          <a:p>
            <a:pPr algn="ctr"/>
            <a:r>
              <a:rPr lang="ru-RU" sz="560" dirty="0">
                <a:solidFill>
                  <a:schemeClr val="dk1"/>
                </a:solidFill>
                <a:latin typeface="Calibri" panose="020F0502020204030204"/>
                <a:sym typeface="Calibri" panose="020F0502020204030204"/>
              </a:rPr>
              <a:t>Лого</a:t>
            </a:r>
            <a:endParaRPr sz="560" dirty="0"/>
          </a:p>
        </p:txBody>
      </p:sp>
      <p:sp>
        <p:nvSpPr>
          <p:cNvPr id="93" name="Shape 275"/>
          <p:cNvSpPr/>
          <p:nvPr/>
        </p:nvSpPr>
        <p:spPr>
          <a:xfrm>
            <a:off x="7645504" y="3628778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715" b="1" dirty="0">
                <a:ea typeface="Calibri" panose="020F0502020204030204"/>
                <a:cs typeface="Calibri" panose="020F0502020204030204"/>
                <a:sym typeface="Calibri" panose="020F0502020204030204"/>
              </a:rPr>
              <a:t>Отсутствует</a:t>
            </a:r>
            <a:endParaRPr lang="ru-RU" sz="665" dirty="0">
              <a:ea typeface="Calibri" panose="020F0502020204030204"/>
              <a:cs typeface="Calibri" panose="020F0502020204030204"/>
            </a:endParaRPr>
          </a:p>
          <a:p>
            <a:r>
              <a:rPr lang="ru-RU" sz="715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ru-RU" sz="715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endParaRPr sz="665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4" name="Shape 280"/>
          <p:cNvSpPr/>
          <p:nvPr/>
        </p:nvSpPr>
        <p:spPr>
          <a:xfrm>
            <a:off x="7644145" y="3796571"/>
            <a:ext cx="1267269" cy="21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85" dirty="0"/>
          </a:p>
        </p:txBody>
      </p:sp>
      <p:sp>
        <p:nvSpPr>
          <p:cNvPr id="95" name="Shape 288"/>
          <p:cNvSpPr/>
          <p:nvPr/>
        </p:nvSpPr>
        <p:spPr>
          <a:xfrm>
            <a:off x="7211247" y="3622358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6" rIns="46646" bIns="23316" anchor="ctr" anchorCtr="0">
            <a:noAutofit/>
          </a:bodyPr>
          <a:lstStyle/>
          <a:p>
            <a:pPr algn="ctr"/>
            <a:r>
              <a:rPr lang="ru-RU" sz="560" dirty="0">
                <a:solidFill>
                  <a:schemeClr val="dk1"/>
                </a:solidFill>
                <a:latin typeface="Calibri" panose="020F0502020204030204"/>
                <a:sym typeface="Calibri" panose="020F0502020204030204"/>
              </a:rPr>
              <a:t>Лого</a:t>
            </a:r>
            <a:endParaRPr sz="560" dirty="0"/>
          </a:p>
        </p:txBody>
      </p:sp>
      <p:sp>
        <p:nvSpPr>
          <p:cNvPr id="57" name="Shape 275"/>
          <p:cNvSpPr/>
          <p:nvPr/>
        </p:nvSpPr>
        <p:spPr>
          <a:xfrm>
            <a:off x="6273421" y="189932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Гуреев</a:t>
            </a:r>
            <a:r>
              <a:rPr lang="ru-RU" sz="1000" b="1" dirty="0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 Дмитрий</a:t>
            </a:r>
          </a:p>
          <a:p>
            <a:r>
              <a:rPr lang="ru-RU" sz="1000" dirty="0"/>
              <a:t>производитель</a:t>
            </a:r>
            <a:endParaRPr lang="ru-RU" sz="1000" dirty="0">
              <a:effectLst/>
            </a:endParaRPr>
          </a:p>
        </p:txBody>
      </p:sp>
      <p:sp>
        <p:nvSpPr>
          <p:cNvPr id="60" name="Shape 275"/>
          <p:cNvSpPr/>
          <p:nvPr/>
        </p:nvSpPr>
        <p:spPr>
          <a:xfrm>
            <a:off x="8009557" y="1922450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Груздова Ольга</a:t>
            </a:r>
          </a:p>
          <a:p>
            <a:r>
              <a:rPr lang="ru-RU" sz="1000" dirty="0"/>
              <a:t>производитель</a:t>
            </a:r>
            <a:endParaRPr lang="ru-RU" sz="1000" dirty="0">
              <a:effectLst/>
            </a:endParaRPr>
          </a:p>
        </p:txBody>
      </p:sp>
      <p:sp>
        <p:nvSpPr>
          <p:cNvPr id="61" name="Shape 275"/>
          <p:cNvSpPr/>
          <p:nvPr/>
        </p:nvSpPr>
        <p:spPr>
          <a:xfrm>
            <a:off x="8009557" y="227305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Кузнецова Ксения</a:t>
            </a:r>
          </a:p>
          <a:p>
            <a:r>
              <a:rPr lang="ru-RU" sz="1000" dirty="0"/>
              <a:t>предприниматель</a:t>
            </a:r>
            <a:endParaRPr lang="ru-RU" sz="1000" dirty="0">
              <a:effectLst/>
            </a:endParaRPr>
          </a:p>
        </p:txBody>
      </p:sp>
      <p:sp>
        <p:nvSpPr>
          <p:cNvPr id="62" name="Shape 275"/>
          <p:cNvSpPr/>
          <p:nvPr/>
        </p:nvSpPr>
        <p:spPr>
          <a:xfrm>
            <a:off x="6308914" y="2273057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Черкасова Софья</a:t>
            </a:r>
          </a:p>
          <a:p>
            <a:r>
              <a:rPr lang="ru-RU" sz="1000" dirty="0"/>
              <a:t>предприниматель</a:t>
            </a:r>
            <a:endParaRPr lang="ru-RU" sz="1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 smtClean="0"/>
              <a:t>Актуальность проекта</a:t>
            </a:r>
            <a:endParaRPr lang="ru-RU" sz="1285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273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Проектирование системы когнитивного радио на основе гибридного подхода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95" y="1162089"/>
            <a:ext cx="5046134" cy="246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881511" y="1343378"/>
            <a:ext cx="3127022" cy="643466"/>
          </a:xfrm>
          <a:prstGeom prst="rect">
            <a:avLst/>
          </a:prstGeom>
          <a:solidFill>
            <a:srgbClr val="3681B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Когнитивное радио </a:t>
            </a:r>
          </a:p>
          <a:p>
            <a:pPr algn="ctr"/>
            <a:r>
              <a:rPr lang="ru-RU" dirty="0" smtClean="0"/>
              <a:t>В диапазоне 2.4-3.0 </a:t>
            </a:r>
            <a:r>
              <a:rPr lang="en-US" dirty="0" smtClean="0"/>
              <a:t>[</a:t>
            </a:r>
            <a:r>
              <a:rPr lang="ru-RU" dirty="0" smtClean="0"/>
              <a:t>ГГц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897185" y="4646217"/>
            <a:ext cx="2235200" cy="106878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Контроль излучаемой мощности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591508" y="4029564"/>
            <a:ext cx="2235200" cy="103998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Адаптация параметров в зависимости от среды</a:t>
            </a:r>
            <a:endParaRPr lang="ru-RU" dirty="0"/>
          </a:p>
        </p:txBody>
      </p:sp>
      <p:cxnSp>
        <p:nvCxnSpPr>
          <p:cNvPr id="34" name="Соединительная линия уступом 33"/>
          <p:cNvCxnSpPr>
            <a:stCxn id="22" idx="0"/>
          </p:cNvCxnSpPr>
          <p:nvPr/>
        </p:nvCxnSpPr>
        <p:spPr>
          <a:xfrm rot="5400000" flipH="1" flipV="1">
            <a:off x="7049876" y="2651718"/>
            <a:ext cx="2037078" cy="71861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4" name="Прямая соединительная линия 4113"/>
          <p:cNvCxnSpPr/>
          <p:nvPr/>
        </p:nvCxnSpPr>
        <p:spPr>
          <a:xfrm>
            <a:off x="6431280" y="1992486"/>
            <a:ext cx="0" cy="9482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6132385" y="2940750"/>
            <a:ext cx="1331" cy="7783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2219974" y="3719121"/>
            <a:ext cx="391241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endCxn id="18" idx="0"/>
          </p:cNvCxnSpPr>
          <p:nvPr/>
        </p:nvCxnSpPr>
        <p:spPr>
          <a:xfrm flipH="1">
            <a:off x="2219972" y="3719121"/>
            <a:ext cx="2" cy="3104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10" idx="2"/>
          </p:cNvCxnSpPr>
          <p:nvPr/>
        </p:nvCxnSpPr>
        <p:spPr>
          <a:xfrm flipV="1">
            <a:off x="7445022" y="1986844"/>
            <a:ext cx="0" cy="14573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6431280" y="3444240"/>
            <a:ext cx="101374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6431280" y="3444240"/>
            <a:ext cx="0" cy="5943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H="1">
            <a:off x="5016116" y="4038600"/>
            <a:ext cx="14151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endCxn id="21" idx="0"/>
          </p:cNvCxnSpPr>
          <p:nvPr/>
        </p:nvCxnSpPr>
        <p:spPr>
          <a:xfrm flipH="1">
            <a:off x="5014785" y="4038600"/>
            <a:ext cx="1332" cy="6076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5814060" y="1162089"/>
            <a:ext cx="617220" cy="5030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8741631" y="1121634"/>
            <a:ext cx="371889" cy="3490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133716" y="1194236"/>
            <a:ext cx="2679243" cy="20381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8679180" y="1569720"/>
            <a:ext cx="434340" cy="6209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8427722" y="1257480"/>
            <a:ext cx="685797" cy="4076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5814060" y="1461295"/>
            <a:ext cx="319656" cy="7293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H="1">
            <a:off x="6133716" y="2940750"/>
            <a:ext cx="2975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690395" y="4013795"/>
            <a:ext cx="411977" cy="105575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162088"/>
            <a:ext cx="8485576" cy="488012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5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37571" y="4013796"/>
            <a:ext cx="411977" cy="10805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02372" y="4029563"/>
            <a:ext cx="2235200" cy="1039987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Анализ параметров радиоканала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08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 smtClean="0"/>
              <a:t>Проблема</a:t>
            </a:r>
            <a:endParaRPr lang="ru-RU" sz="1285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163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4813" y="857216"/>
            <a:ext cx="3104932" cy="2351758"/>
          </a:xfrm>
          <a:prstGeom prst="rect">
            <a:avLst/>
          </a:prstGeom>
          <a:solidFill>
            <a:srgbClr val="3681B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Не прекращающийся рост количества радиоустройств, и в то же время затруднительный доступ к использованию </a:t>
            </a:r>
            <a:r>
              <a:rPr lang="ru-RU" sz="2000" dirty="0" smtClean="0"/>
              <a:t>больших </a:t>
            </a:r>
            <a:r>
              <a:rPr lang="ru-RU" sz="2000" dirty="0"/>
              <a:t>диапазонов частот является существенной проблемой.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28901" y="1264919"/>
            <a:ext cx="1455418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97688" y="890588"/>
            <a:ext cx="243731" cy="5495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81000" y="832469"/>
            <a:ext cx="138113" cy="24012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0057" y="1264919"/>
            <a:ext cx="892970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356610" y="1840916"/>
            <a:ext cx="232410" cy="31767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400207" y="1508761"/>
            <a:ext cx="341947" cy="4057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9642" y="1877835"/>
            <a:ext cx="172878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356610" y="2027871"/>
            <a:ext cx="352643" cy="103917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132991" y="2409824"/>
            <a:ext cx="223619" cy="6572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04814" y="2409825"/>
            <a:ext cx="339516" cy="6572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44329" y="2771775"/>
            <a:ext cx="284371" cy="29527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852738" y="2771775"/>
            <a:ext cx="341947" cy="2952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9" y="3464880"/>
            <a:ext cx="1100472" cy="13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022" y="1055837"/>
            <a:ext cx="1195562" cy="3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3450008" y="2425701"/>
            <a:ext cx="352643" cy="103917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730" y="1541594"/>
            <a:ext cx="5343645" cy="455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Текст 10"/>
          <p:cNvSpPr txBox="1"/>
          <p:nvPr/>
        </p:nvSpPr>
        <p:spPr>
          <a:xfrm>
            <a:off x="381312" y="857216"/>
            <a:ext cx="9143688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10185" indent="-210185" algn="l" defTabSz="840105" rtl="0" eaLnBrk="1" latinLnBrk="0" hangingPunct="1">
              <a:lnSpc>
                <a:spcPct val="90000"/>
              </a:lnSpc>
              <a:spcBef>
                <a:spcPts val="92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2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65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002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6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49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86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60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33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ru-RU" sz="1285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84317" y="5578009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Рис.1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658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13" y="2420568"/>
            <a:ext cx="4543947" cy="42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0893" y="207927"/>
            <a:ext cx="1625638" cy="290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Описание </a:t>
            </a:r>
            <a:r>
              <a:rPr lang="ru-RU" sz="1285" b="1" dirty="0" smtClean="0"/>
              <a:t>продукта</a:t>
            </a:r>
            <a:endParaRPr lang="ru-RU" sz="1285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163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75159" y="813611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Описание продукта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0416" y="1165891"/>
            <a:ext cx="9324583" cy="5488627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285" b="1" dirty="0" smtClean="0">
                <a:solidFill>
                  <a:schemeClr val="accent1">
                    <a:lumMod val="50000"/>
                  </a:schemeClr>
                </a:solidFill>
              </a:rPr>
              <a:t>Рис.2 </a:t>
            </a:r>
            <a:r>
              <a:rPr lang="ru-RU" sz="1285" b="1" dirty="0">
                <a:solidFill>
                  <a:schemeClr val="accent1">
                    <a:lumMod val="50000"/>
                  </a:schemeClr>
                </a:solidFill>
              </a:rPr>
              <a:t>- модель передатчика </a:t>
            </a:r>
            <a:r>
              <a:rPr lang="ru-RU" sz="1285" b="1" dirty="0" smtClean="0">
                <a:solidFill>
                  <a:schemeClr val="accent1">
                    <a:lumMod val="50000"/>
                  </a:schemeClr>
                </a:solidFill>
              </a:rPr>
              <a:t>КР для </a:t>
            </a:r>
            <a:r>
              <a:rPr lang="ru-RU" sz="1285" b="1" dirty="0">
                <a:solidFill>
                  <a:schemeClr val="accent1">
                    <a:lumMod val="50000"/>
                  </a:schemeClr>
                </a:solidFill>
              </a:rPr>
              <a:t>сотовых </a:t>
            </a:r>
            <a:r>
              <a:rPr lang="ru-RU" sz="1285" b="1" dirty="0" smtClean="0">
                <a:solidFill>
                  <a:schemeClr val="accent1">
                    <a:lumMod val="50000"/>
                  </a:schemeClr>
                </a:solidFill>
              </a:rPr>
              <a:t>операторов	Рис.3 – модель маршрутизатора с</a:t>
            </a:r>
            <a:r>
              <a:rPr lang="en-US" sz="1285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85" b="1" dirty="0" smtClean="0">
                <a:solidFill>
                  <a:schemeClr val="accent1">
                    <a:lumMod val="50000"/>
                  </a:schemeClr>
                </a:solidFill>
              </a:rPr>
              <a:t>SDR</a:t>
            </a:r>
            <a:r>
              <a:rPr lang="ru-RU" sz="1285" b="1" dirty="0" smtClean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en-US" sz="1285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85" b="1" dirty="0" smtClean="0">
                <a:solidFill>
                  <a:schemeClr val="accent1">
                    <a:lumMod val="50000"/>
                  </a:schemeClr>
                </a:solidFill>
              </a:rPr>
              <a:t>чипом</a:t>
            </a:r>
            <a:endParaRPr lang="en-US" altLang="ru-RU" sz="1285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67062"/>
            <a:ext cx="5211242" cy="3512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6718" y="542377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Рис.2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18213" y="6125320"/>
            <a:ext cx="700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Рис.3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1820" y="6309986"/>
            <a:ext cx="2510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SDR – Soft defined Radio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5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Иван\Desktop\КогРад\ИТОГОВАЯСХЕМАКОГРА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028" y="247162"/>
            <a:ext cx="6392805" cy="465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0893" y="207927"/>
            <a:ext cx="1739259" cy="290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Описание </a:t>
            </a:r>
            <a:r>
              <a:rPr lang="ru-RU" sz="1285" b="1" dirty="0" smtClean="0"/>
              <a:t>технологии</a:t>
            </a:r>
            <a:endParaRPr lang="ru-RU" sz="1285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61820" y="-17097"/>
            <a:ext cx="7163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69" y="833439"/>
            <a:ext cx="24193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93" y="4114447"/>
            <a:ext cx="288219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788362" y="4170882"/>
            <a:ext cx="4225230" cy="2280022"/>
          </a:xfrm>
          <a:prstGeom prst="roundRect">
            <a:avLst>
              <a:gd name="adj" fmla="val 2129"/>
            </a:avLst>
          </a:prstGeom>
          <a:solidFill>
            <a:srgbClr val="3681B4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Система </a:t>
            </a:r>
            <a:r>
              <a:rPr lang="ru-RU" sz="2000" b="1" dirty="0">
                <a:solidFill>
                  <a:schemeClr val="bg1"/>
                </a:solidFill>
              </a:rPr>
              <a:t>когнитивного радио может быть </a:t>
            </a:r>
            <a:r>
              <a:rPr lang="ru-RU" sz="2000" b="1" dirty="0" smtClean="0">
                <a:solidFill>
                  <a:schemeClr val="bg1"/>
                </a:solidFill>
              </a:rPr>
              <a:t>создана </a:t>
            </a:r>
            <a:r>
              <a:rPr lang="ru-RU" sz="2000" b="1" dirty="0">
                <a:solidFill>
                  <a:schemeClr val="bg1"/>
                </a:solidFill>
              </a:rPr>
              <a:t>на основе использования программно-определяемого радио (</a:t>
            </a:r>
            <a:r>
              <a:rPr lang="ru-RU" sz="2000" b="1" dirty="0" smtClean="0">
                <a:solidFill>
                  <a:schemeClr val="bg1"/>
                </a:solidFill>
              </a:rPr>
              <a:t>SDR). Её Предполагается реализовать на процессоре российской обработки «</a:t>
            </a:r>
            <a:r>
              <a:rPr lang="ru-RU" sz="2000" b="1" dirty="0" err="1" smtClean="0">
                <a:solidFill>
                  <a:schemeClr val="bg1"/>
                </a:solidFill>
              </a:rPr>
              <a:t>Мультикор</a:t>
            </a:r>
            <a:r>
              <a:rPr lang="ru-RU" sz="2000" b="1" dirty="0" smtClean="0">
                <a:solidFill>
                  <a:schemeClr val="bg1"/>
                </a:solidFill>
              </a:rPr>
              <a:t>» от </a:t>
            </a:r>
            <a:r>
              <a:rPr lang="en-US" sz="2000" b="1" dirty="0" err="1" smtClean="0">
                <a:solidFill>
                  <a:schemeClr val="bg1"/>
                </a:solidFill>
              </a:rPr>
              <a:t>Elvees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" y="534791"/>
            <a:ext cx="3163132" cy="145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4" y="2193561"/>
            <a:ext cx="3582014" cy="1343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4" y="3783329"/>
            <a:ext cx="3543418" cy="131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924512" y="3107227"/>
            <a:ext cx="785274" cy="6572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699698" y="4533193"/>
            <a:ext cx="805627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277801" y="4533193"/>
            <a:ext cx="872302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352211" y="4777034"/>
            <a:ext cx="783638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25641" y="4777033"/>
            <a:ext cx="872302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352211" y="4890627"/>
            <a:ext cx="783638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263547" y="5134468"/>
            <a:ext cx="833706" cy="2438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744220" y="5018755"/>
            <a:ext cx="782560" cy="3595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224951" y="5378309"/>
            <a:ext cx="806029" cy="3062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837358" y="5377602"/>
            <a:ext cx="748896" cy="306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071428" y="5646606"/>
            <a:ext cx="872302" cy="8913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961792" y="5646606"/>
            <a:ext cx="188311" cy="7824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699698" y="6018217"/>
            <a:ext cx="872302" cy="51974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308069" y="6017510"/>
            <a:ext cx="872302" cy="54564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135848" y="6356334"/>
            <a:ext cx="3301271" cy="1816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257" y="6429066"/>
            <a:ext cx="1419724" cy="363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3712310" y="4133020"/>
            <a:ext cx="4378319" cy="757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988186" y="3598663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 4</a:t>
            </a:r>
            <a:endParaRPr lang="ru-RU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36" y="5439788"/>
            <a:ext cx="1686007" cy="130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4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163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1600" y="1437120"/>
            <a:ext cx="7857422" cy="4488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5" b="1" dirty="0"/>
              <a:t>Целевые рынки</a:t>
            </a:r>
          </a:p>
          <a:p>
            <a:endParaRPr lang="ru-RU" sz="1285" b="1" dirty="0"/>
          </a:p>
          <a:p>
            <a:pPr marL="245110" indent="-245110">
              <a:buFontTx/>
              <a:buChar char="-"/>
            </a:pPr>
            <a:r>
              <a:rPr lang="ru-RU" sz="2000" dirty="0" smtClean="0"/>
              <a:t>Планируется установка данной системы на передатчики сотовых операторов.</a:t>
            </a:r>
          </a:p>
          <a:p>
            <a:pPr marL="245110" indent="-245110">
              <a:buFontTx/>
              <a:buChar char="-"/>
            </a:pPr>
            <a:r>
              <a:rPr lang="ru-RU" sz="2000" dirty="0" smtClean="0"/>
              <a:t>Рынок инновационных технологий в последнее время особенно актуален, данный продукт уникален на Российском рынке и  будет иметь свою ценность и интерес у потенциальных потребителей.</a:t>
            </a:r>
            <a:endParaRPr lang="ru-RU" sz="2000" dirty="0"/>
          </a:p>
          <a:p>
            <a:pPr marL="245110" indent="-245110">
              <a:buFontTx/>
              <a:buChar char="-"/>
            </a:pPr>
            <a:r>
              <a:rPr lang="ru-RU" sz="2000" dirty="0" smtClean="0"/>
              <a:t>Потенциальными потребителями данного продукта являются: частные предприятия, а также сотовые операторы. Система когнитивного радио рассчитана на средние предприятия преимущественно промышленной отрасли. Область применения результата ожидается также  в государственных структурах и в промышленных отраслях. </a:t>
            </a:r>
            <a:endParaRPr lang="ru-RU" sz="2000" dirty="0"/>
          </a:p>
          <a:p>
            <a:pPr marL="245110" indent="-245110">
              <a:buFontTx/>
              <a:buChar char="-"/>
            </a:pPr>
            <a:r>
              <a:rPr lang="ru-RU" sz="2000" dirty="0" smtClean="0"/>
              <a:t>Основные барьеры- </a:t>
            </a:r>
            <a:r>
              <a:rPr lang="ru-RU" sz="2000" dirty="0" err="1" smtClean="0"/>
              <a:t>малоизвестность</a:t>
            </a:r>
            <a:r>
              <a:rPr lang="ru-RU" sz="2000" dirty="0" smtClean="0"/>
              <a:t> компании, отсутствие  стартового капитала.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48"/>
            <a:ext cx="7163821" cy="580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  <a:p>
            <a:pPr algn="l"/>
            <a:endParaRPr lang="ru-RU" sz="157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215223" y="2162579"/>
          <a:ext cx="2252256" cy="2228156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603999"/>
                <a:gridCol w="646472"/>
                <a:gridCol w="449076"/>
                <a:gridCol w="552709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37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37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37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37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37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8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335558" y="1435398"/>
            <a:ext cx="27743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5"/>
              </a:spcAft>
            </a:pPr>
            <a:r>
              <a:rPr lang="ru-RU" b="1" dirty="0" smtClean="0">
                <a:solidFill>
                  <a:schemeClr val="tx2"/>
                </a:solidFill>
                <a:latin typeface="Calibri Light" panose="020F0302020204030204"/>
                <a:ea typeface="Helvetica Neue" charset="0"/>
                <a:cs typeface="Helvetica Neue" charset="0"/>
              </a:rPr>
              <a:t>Конкурентные преимущества продукта 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/>
                <a:ea typeface="Helvetica Neue" charset="0"/>
                <a:cs typeface="Helvetica Neue" charset="0"/>
              </a:rPr>
              <a:t>Отсутствие аналогов на Российском рынке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/>
                <a:ea typeface="Helvetica Neue" charset="0"/>
                <a:cs typeface="Helvetica Neue" charset="0"/>
              </a:rPr>
              <a:t>Гибкость и адаптивность данной системы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/>
                <a:ea typeface="Helvetica Neue" charset="0"/>
                <a:cs typeface="Helvetica Neue" charset="0"/>
              </a:rPr>
              <a:t>Устойчивость и безопасность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/>
                <a:ea typeface="Helvetica Neue" charset="0"/>
                <a:cs typeface="Helvetica Neue" charset="0"/>
              </a:rPr>
              <a:t>Инновационные возможности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endParaRPr lang="ru-RU" sz="855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/>
              <a:ea typeface="Helvetica Neue" charset="0"/>
              <a:cs typeface="Helvetica Neue" charset="0"/>
            </a:endParaRPr>
          </a:p>
        </p:txBody>
      </p:sp>
      <p:pic>
        <p:nvPicPr>
          <p:cNvPr id="6146" name="Picture 2" descr="https://www.scirp.org/html/7-9701702/d8b74e3a-c6a2-4867-a2a6-aea7e14c72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4585" y="1752616"/>
            <a:ext cx="5113277" cy="3914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 smtClean="0"/>
              <a:t>Бизнес-модель</a:t>
            </a:r>
            <a:endParaRPr lang="ru-RU" sz="1285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7163821" cy="580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  <a:p>
            <a:endParaRPr lang="ru-RU" sz="157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0552" y="90334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85" b="1" dirty="0">
                <a:solidFill>
                  <a:schemeClr val="accent1">
                    <a:lumMod val="50000"/>
                  </a:schemeClr>
                </a:solidFill>
              </a:rPr>
              <a:t> 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Бизнес-модель Остервальдера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285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285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1285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45242" y="1348965"/>
          <a:ext cx="8208225" cy="3500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45"/>
                <a:gridCol w="1641645"/>
                <a:gridCol w="1641645"/>
                <a:gridCol w="1641645"/>
                <a:gridCol w="1641645"/>
              </a:tblGrid>
              <a:tr h="923630">
                <a:tc>
                  <a:txBody>
                    <a:bodyPr/>
                    <a:lstStyle/>
                    <a:p>
                      <a:r>
                        <a:rPr lang="ru-RU" dirty="0" smtClean="0"/>
                        <a:t>Ключевые партнеры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Виды деятельности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Ценностные предложения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Взаимоотношения с клиентами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Потребительские сегменты</a:t>
                      </a:r>
                      <a:endParaRPr lang="ru-RU" dirty="0"/>
                    </a:p>
                  </a:txBody>
                  <a:tcPr/>
                </a:tc>
              </a:tr>
              <a:tr h="25764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baseline="0" dirty="0" smtClean="0"/>
                        <a:t>Поставщики оборудования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 smtClean="0"/>
                        <a:t>Операторы сотовой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системы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устройств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установка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ее на предприятия    </a:t>
                      </a:r>
                    </a:p>
                    <a:p>
                      <a:r>
                        <a:rPr lang="ru-RU" sz="17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Ключевой ресурс- 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команда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Уникальный отечественный продукт, не имеющий аналогов на Российском рынке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Индивидуальная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работа с клиентом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в продукты и решения других компаний.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401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ператоры сотовой связи. 2.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иловые и государственные структуры.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634289"/>
              </p:ext>
            </p:extLst>
          </p:nvPr>
        </p:nvGraphicFramePr>
        <p:xfrm>
          <a:off x="1189270" y="4934138"/>
          <a:ext cx="7601642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0821"/>
                <a:gridCol w="3800821"/>
              </a:tblGrid>
              <a:tr h="340076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</a:t>
                      </a:r>
                      <a:r>
                        <a:rPr lang="ru-RU" baseline="0" dirty="0" smtClean="0"/>
                        <a:t> издержек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Потоки</a:t>
                      </a:r>
                      <a:r>
                        <a:rPr lang="ru-RU" baseline="0" dirty="0" smtClean="0"/>
                        <a:t> поступления доходов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 на маркетинг, обслуживание клиентов, оплату персонала, аренду офиса,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закупка материалов.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Инвестиции, кредиты, продажа акций или привлечение партнеров, привлечение бизнес-ангелов.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163821" cy="580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  <a:p>
            <a:endParaRPr lang="ru-RU" sz="157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792595" y="4751874"/>
          <a:ext cx="8492018" cy="66115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09845"/>
                <a:gridCol w="1796408"/>
                <a:gridCol w="917153"/>
                <a:gridCol w="917153"/>
                <a:gridCol w="917153"/>
                <a:gridCol w="917153"/>
                <a:gridCol w="917153"/>
              </a:tblGrid>
              <a:tr h="238062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825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Плановое значение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по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598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24_г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26.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/>
                          <a:cs typeface="Arial" panose="020B0604020202020204" pitchFamily="34" charset="0"/>
                        </a:rPr>
                        <a:t>27г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28г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3255">
                <a:tc>
                  <a:txBody>
                    <a:bodyPr/>
                    <a:lstStyle/>
                    <a:p>
                      <a:pPr marL="8255" indent="-82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  <a:endParaRPr lang="ru-RU" sz="9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</a:t>
                      </a:r>
                      <a:r>
                        <a:rPr lang="ru-RU" sz="9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руб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в год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5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7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10</a:t>
                      </a:r>
                      <a:endParaRPr lang="ru-RU" sz="900" dirty="0"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7324336" y="1788529"/>
            <a:ext cx="2163695" cy="2252874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>
              <a:spcAft>
                <a:spcPts val="430"/>
              </a:spcAft>
            </a:pPr>
            <a:r>
              <a:rPr lang="ru-RU" sz="1400" dirty="0" smtClean="0"/>
              <a:t>Планируется достичь дохода в размере не менее 10 миллионов рублей в год после выхода на самоокупаемость, в том числе за счет продаж систем и предоставления консалтинговых услуг</a:t>
            </a:r>
          </a:p>
          <a:p>
            <a:pPr>
              <a:spcAft>
                <a:spcPts val="430"/>
              </a:spcAft>
            </a:pPr>
            <a:endParaRPr lang="ru-RU" sz="1000" spc="7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0097" y="1185179"/>
            <a:ext cx="640527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5" dirty="0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0395" y="1124216"/>
            <a:ext cx="6480720" cy="312773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5"/>
          </a:p>
        </p:txBody>
      </p:sp>
      <p:sp>
        <p:nvSpPr>
          <p:cNvPr id="12" name="Прямоугольник 11"/>
          <p:cNvSpPr/>
          <p:nvPr/>
        </p:nvSpPr>
        <p:spPr>
          <a:xfrm>
            <a:off x="711073" y="1395691"/>
            <a:ext cx="62057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Планируется сотрудничество с ведущими производителями компонентов для систем когнитивного радио, а также с техническими университетами для проведения совместных исследований. Предполагается реализация не менее 100 систем когнитивного радио в год. Расходы предприятия будут составлять примерно 7 миллионов рублей в год, включая зарплаты, аренду помещений, закупку компонентов и маркетинговые расходы. Предполагается, что предприятие сможет выйти на самоокупаемость через 3-4 года после завершения гранта.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163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Проектирование системы когнитивного радио на основе гибридного подхода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81086" y="857287"/>
          <a:ext cx="8692393" cy="5783503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17211"/>
                <a:gridCol w="3857571"/>
                <a:gridCol w="2160240"/>
                <a:gridCol w="2057371"/>
              </a:tblGrid>
              <a:tr h="16071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финансового </a:t>
                      </a:r>
                      <a:r>
                        <a:rPr lang="ru-RU" sz="900" dirty="0" smtClean="0">
                          <a:effectLst/>
                        </a:rPr>
                        <a:t>обеспечения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реализации </a:t>
                      </a:r>
                      <a:r>
                        <a:rPr lang="ru-RU" sz="900" dirty="0">
                          <a:effectLst/>
                        </a:rPr>
                        <a:t>проекта (рублей)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</a:t>
                      </a:r>
                      <a:r>
                        <a:rPr lang="ru-RU" sz="900" dirty="0" smtClean="0">
                          <a:effectLst/>
                        </a:rPr>
                        <a:t>средств </a:t>
                      </a:r>
                      <a:r>
                        <a:rPr lang="ru-RU" sz="900" dirty="0">
                          <a:effectLst/>
                        </a:rPr>
                        <a:t>федерального бюджета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внебюджетных источников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2893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оплату труда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aseline="0" dirty="0" smtClean="0">
                          <a:effectLst/>
                        </a:rPr>
                        <a:t>180 </a:t>
                      </a:r>
                      <a:r>
                        <a:rPr lang="ru-RU" sz="900" baseline="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материально-технические расходы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450 </a:t>
                      </a:r>
                      <a:r>
                        <a:rPr lang="ru-RU" sz="900" kern="1200" dirty="0" err="1" smtClean="0">
                          <a:effectLst/>
                        </a:rPr>
                        <a:t>тыс.р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технологические работы и услуги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100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заказ исследований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70 </a:t>
                      </a:r>
                      <a:r>
                        <a:rPr lang="ru-RU" sz="900" kern="1200" baseline="0" dirty="0" smtClean="0">
                          <a:effectLst/>
                        </a:rPr>
                        <a:t> </a:t>
                      </a:r>
                      <a:r>
                        <a:rPr lang="ru-RU" sz="900" kern="1200" baseline="0" dirty="0" err="1" smtClean="0">
                          <a:effectLst/>
                        </a:rPr>
                        <a:t>тыс</a:t>
                      </a:r>
                      <a:r>
                        <a:rPr lang="ru-RU" sz="900" kern="1200" baseline="0" dirty="0" smtClean="0">
                          <a:effectLst/>
                        </a:rPr>
                        <a:t> </a:t>
                      </a:r>
                      <a:r>
                        <a:rPr lang="ru-RU" sz="900" kern="1200" baseline="0" dirty="0" err="1" smtClean="0">
                          <a:effectLst/>
                        </a:rPr>
                        <a:t>р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1652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патентование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15 </a:t>
                      </a:r>
                      <a:r>
                        <a:rPr lang="ru-RU" sz="900" kern="1200" dirty="0" err="1" smtClean="0">
                          <a:effectLst/>
                        </a:rPr>
                        <a:t>тыс.р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сертификацию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20 </a:t>
                      </a:r>
                      <a:r>
                        <a:rPr lang="ru-RU" sz="900" kern="1200" dirty="0" err="1" smtClean="0">
                          <a:effectLst/>
                        </a:rPr>
                        <a:t>тыс.р</a:t>
                      </a:r>
                      <a:r>
                        <a:rPr lang="ru-RU" sz="900" kern="1200" dirty="0" smtClean="0">
                          <a:effectLst/>
                        </a:rPr>
                        <a:t> 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патенты и ноу-хау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10 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лицензионные платежи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10 </a:t>
                      </a:r>
                      <a:r>
                        <a:rPr lang="ru-RU" sz="900" kern="1200" dirty="0" err="1" smtClean="0">
                          <a:effectLst/>
                        </a:rPr>
                        <a:t>тыс.р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программное обеспечение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50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1256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консультационные услуги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15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4272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капитальное строительство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2592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приобретение недвижимого имущества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808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аренда имущества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50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3927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организационные расходы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10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командировочные расходы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прочие расходы</a:t>
                      </a:r>
                      <a:endParaRPr lang="ru-RU" sz="90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20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190403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Всего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565 </a:t>
                      </a:r>
                      <a:r>
                        <a:rPr lang="ru-RU" sz="900" kern="1200" dirty="0" err="1" smtClean="0">
                          <a:effectLst/>
                        </a:rPr>
                        <a:t>тыс.р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435 </a:t>
                      </a:r>
                      <a:r>
                        <a:rPr lang="ru-RU" sz="900" dirty="0" err="1" smtClean="0">
                          <a:effectLst/>
                        </a:rPr>
                        <a:t>тыс.р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401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z="48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5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5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5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/>
</ds:datastoreItem>
</file>

<file path=customXml/itemProps3.xml><?xml version="1.0" encoding="utf-8"?>
<ds:datastoreItem xmlns:ds="http://schemas.openxmlformats.org/officeDocument/2006/customXml" ds:itemID="{5D80CA30-6DA9-45CC-B03D-6C7DFE6270D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1534</TotalTime>
  <Words>734</Words>
  <Application>Microsoft Office PowerPoint</Application>
  <PresentationFormat>Лист A4 (210x297 мм)</PresentationFormat>
  <Paragraphs>201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Иван</cp:lastModifiedBy>
  <cp:revision>390</cp:revision>
  <cp:lastPrinted>2017-09-07T15:28:00Z</cp:lastPrinted>
  <dcterms:created xsi:type="dcterms:W3CDTF">2016-03-23T11:46:00Z</dcterms:created>
  <dcterms:modified xsi:type="dcterms:W3CDTF">2023-11-23T08:38:34Z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ICV">
    <vt:lpwstr>8E9E564F9F9D4507B22EFEF1E8C465CB_12</vt:lpwstr>
  </property>
  <property fmtid="{D5CDD505-2E9C-101B-9397-08002B2CF9AE}" pid="4" name="KSOProductBuildVer">
    <vt:lpwstr>1033-12.2.0.13266</vt:lpwstr>
  </property>
</Properties>
</file>