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63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007D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01 /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786384"/>
            <a:ext cx="5669280" cy="749808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l"/>
            <a:r>
              <a:rPr sz="4400" b="1">
                <a:solidFill>
                  <a:srgbClr val="182026"/>
                </a:solidFill>
                <a:latin typeface="Segoe UI Semibold"/>
              </a:rPr>
              <a:t>Вижу голосом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3232" y="1572768"/>
            <a:ext cx="5303520" cy="68580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l"/>
            <a:r>
              <a:rPr sz="2200" b="1">
                <a:solidFill>
                  <a:srgbClr val="007D84"/>
                </a:solidFill>
                <a:latin typeface="Segoe UI Semibold"/>
              </a:rPr>
              <a:t>ИИ-ассистент для незрячих и слабовидящих людей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2331720"/>
            <a:ext cx="5212080" cy="7315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100" b="0">
                <a:solidFill>
                  <a:srgbClr val="21292F"/>
                </a:solidFill>
                <a:latin typeface="Segoe UI"/>
              </a:rPr>
              <a:t>Камера телефона превращается в короткое голосовое описание сцены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5285232"/>
            <a:ext cx="3840480" cy="347472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1600" b="0">
                <a:solidFill>
                  <a:srgbClr val="586269"/>
                </a:solidFill>
                <a:latin typeface="Segoe UI"/>
              </a:rPr>
              <a:t>Спикер: Малярчук Станислав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8" y="5669280"/>
            <a:ext cx="1371600" cy="292608"/>
          </a:xfrm>
          <a:prstGeom prst="rect">
            <a:avLst/>
          </a:prstGeom>
          <a:solidFill>
            <a:srgbClr val="007D84"/>
          </a:solidFill>
          <a:ln>
            <a:noFill/>
          </a:ln>
        </p:spPr>
        <p:txBody>
          <a:bodyPr wrap="square" lIns="27432" rIns="27432" anchor="t">
            <a:normAutofit/>
          </a:bodyPr>
          <a:lstStyle/>
          <a:p>
            <a:pPr algn="ctr"/>
            <a:r>
              <a:rPr sz="1200" b="1">
                <a:solidFill>
                  <a:srgbClr val="FFFFFF"/>
                </a:solidFill>
                <a:latin typeface="Segoe UI Semibold"/>
              </a:rPr>
              <a:t>3 минуты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498079" y="786384"/>
            <a:ext cx="2468880" cy="4937760"/>
          </a:xfrm>
          <a:prstGeom prst="roundRect">
            <a:avLst>
              <a:gd name="adj" fmla="val 12000"/>
            </a:avLst>
          </a:prstGeom>
          <a:solidFill>
            <a:srgbClr val="21292F"/>
          </a:solidFill>
          <a:ln>
            <a:solidFill>
              <a:srgbClr val="0C12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7726679" y="1115568"/>
            <a:ext cx="2011680" cy="4251960"/>
          </a:xfrm>
          <a:prstGeom prst="roundRect">
            <a:avLst>
              <a:gd name="adj" fmla="val 6000"/>
            </a:avLst>
          </a:prstGeom>
          <a:solidFill>
            <a:srgbClr val="EAF5F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8567928" y="1316736"/>
            <a:ext cx="320040" cy="320040"/>
          </a:xfrm>
          <a:prstGeom prst="ellipse">
            <a:avLst/>
          </a:prstGeom>
          <a:solidFill>
            <a:srgbClr val="007D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973568" y="2816352"/>
            <a:ext cx="1517904" cy="320040"/>
          </a:xfrm>
          <a:prstGeom prst="rect">
            <a:avLst/>
          </a:prstGeom>
          <a:solidFill>
            <a:srgbClr val="007D84"/>
          </a:solidFill>
          <a:ln>
            <a:noFill/>
          </a:ln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1700" b="1">
                <a:solidFill>
                  <a:srgbClr val="FFFFFF"/>
                </a:solidFill>
                <a:latin typeface="Segoe UI Semibold"/>
              </a:rPr>
              <a:t>ОПИШИ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74152" y="3410712"/>
            <a:ext cx="1316736" cy="292608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200" b="1">
                <a:solidFill>
                  <a:srgbClr val="21292F"/>
                </a:solidFill>
                <a:latin typeface="Segoe UI Semibold"/>
              </a:rPr>
              <a:t>ответ голосом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555480" y="2057400"/>
            <a:ext cx="932688" cy="384048"/>
          </a:xfrm>
          <a:prstGeom prst="roundRect">
            <a:avLst>
              <a:gd name="adj" fmla="val 18000"/>
            </a:avLst>
          </a:prstGeom>
          <a:solidFill>
            <a:srgbClr val="4160A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9620543" y="2155170"/>
            <a:ext cx="786384" cy="219456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Segoe UI Semibold"/>
              </a:rPr>
              <a:t>camera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738360" y="2761488"/>
            <a:ext cx="566928" cy="384048"/>
          </a:xfrm>
          <a:prstGeom prst="roundRect">
            <a:avLst>
              <a:gd name="adj" fmla="val 18000"/>
            </a:avLst>
          </a:prstGeom>
          <a:solidFill>
            <a:srgbClr val="E9A4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9811512" y="2843784"/>
            <a:ext cx="420623" cy="219456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Segoe UI Semibold"/>
              </a:rPr>
              <a:t>AI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9555480" y="3474720"/>
            <a:ext cx="932688" cy="384048"/>
          </a:xfrm>
          <a:prstGeom prst="roundRect">
            <a:avLst>
              <a:gd name="adj" fmla="val 18000"/>
            </a:avLst>
          </a:prstGeom>
          <a:solidFill>
            <a:srgbClr val="3491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9628632" y="3557015"/>
            <a:ext cx="786384" cy="219456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1000" b="1">
                <a:solidFill>
                  <a:srgbClr val="FFFFFF"/>
                </a:solidFill>
                <a:latin typeface="Segoe UI Semibold"/>
              </a:rPr>
              <a:t>voice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C04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384048"/>
            <a:ext cx="8869680" cy="5029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Спасибо за внимание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10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49808" y="914400"/>
            <a:ext cx="4937760" cy="640080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l"/>
            <a:r>
              <a:rPr sz="3900" b="1">
                <a:solidFill>
                  <a:srgbClr val="182026"/>
                </a:solidFill>
                <a:latin typeface="Segoe UI Semibold"/>
              </a:rPr>
              <a:t>Вижу голосом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4672" y="1691640"/>
            <a:ext cx="5669280" cy="59436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2100" b="1">
                <a:solidFill>
                  <a:srgbClr val="007D84"/>
                </a:solidFill>
                <a:latin typeface="Segoe UI Semibold"/>
              </a:rPr>
              <a:t>ИИ-ассистент для самостоятельного восприятия визуальной информации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1248" y="3154680"/>
            <a:ext cx="3749039" cy="384048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l"/>
            <a:r>
              <a:rPr sz="2200" b="1">
                <a:solidFill>
                  <a:srgbClr val="182026"/>
                </a:solidFill>
                <a:latin typeface="Segoe UI Semibold"/>
              </a:rPr>
              <a:t>Telegram: @stasesonchik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3794760"/>
            <a:ext cx="2834640" cy="27432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500" b="0">
                <a:solidFill>
                  <a:srgbClr val="586269"/>
                </a:solidFill>
                <a:latin typeface="Segoe UI"/>
              </a:rPr>
              <a:t>Репозиторий проекта: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4133087"/>
            <a:ext cx="5212080" cy="310896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1200" b="0">
                <a:solidFill>
                  <a:srgbClr val="4160AC"/>
                </a:solidFill>
                <a:latin typeface="Segoe UI"/>
              </a:rPr>
              <a:t>https://github.com/stasesonchik/Assistant-to-a-blind-person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543800" y="1234440"/>
            <a:ext cx="3063240" cy="34290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assistant-blind-person-repo-q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3568" y="1536192"/>
            <a:ext cx="2212848" cy="2212848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927848" y="3886200"/>
            <a:ext cx="228600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85000" lnSpcReduction="20000"/>
          </a:bodyPr>
          <a:lstStyle/>
          <a:p>
            <a:pPr algn="ctr"/>
            <a:r>
              <a:rPr sz="1500" b="1">
                <a:solidFill>
                  <a:srgbClr val="007D84"/>
                </a:solidFill>
                <a:latin typeface="Segoe UI Semibold"/>
              </a:rPr>
              <a:t>QR на GitHub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99248" y="4224528"/>
            <a:ext cx="2743200" cy="219456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демо-код и материалы проекта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E9A4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384048"/>
            <a:ext cx="8869680" cy="5029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Проблема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02 / 10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097280"/>
            <a:ext cx="2514600" cy="14173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22959" y="1243584"/>
            <a:ext cx="218541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007D84"/>
                </a:solidFill>
                <a:latin typeface="Segoe UI Semibold"/>
              </a:rPr>
              <a:t>2,2 млрд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" y="1783080"/>
            <a:ext cx="2221992" cy="612648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людей в мире имеют нарушения зрения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429000" y="1097280"/>
            <a:ext cx="2514600" cy="14173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593592" y="1243584"/>
            <a:ext cx="218541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E9A44C"/>
                </a:solidFill>
                <a:latin typeface="Segoe UI Semibold"/>
              </a:rPr>
              <a:t>1 млрд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75304" y="1783080"/>
            <a:ext cx="2221992" cy="612648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случаев не решены или могли быть предотвращены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199632" y="1097280"/>
            <a:ext cx="2514600" cy="141732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6364224" y="1243584"/>
            <a:ext cx="218541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4160AC"/>
                </a:solidFill>
                <a:latin typeface="Segoe UI Semibold"/>
              </a:rPr>
              <a:t>184 тыс.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45936" y="1783080"/>
            <a:ext cx="2221992" cy="612648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членов ВОС в России на 01.01.2025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2971800"/>
            <a:ext cx="7315200" cy="402336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2500" b="1">
                <a:solidFill>
                  <a:srgbClr val="182026"/>
                </a:solidFill>
                <a:latin typeface="Segoe UI Semibold"/>
              </a:rPr>
              <a:t>Визуальная информация нужна здесь и сейчас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3566160"/>
            <a:ext cx="7589520" cy="1417320"/>
          </a:xfrm>
          <a:prstGeom prst="rect">
            <a:avLst/>
          </a:prstGeom>
          <a:noFill/>
        </p:spPr>
        <p:txBody>
          <a:bodyPr wrap="square" lIns="73152" rIns="73152">
            <a:normAutofit/>
          </a:bodyPr>
          <a:lstStyle/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Понять, что находится перед человеком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Найти предмет или прочитать визуальную подсказку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Снизить зависимость от помощи окружающих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915400" y="1097280"/>
            <a:ext cx="2331720" cy="3886200"/>
          </a:xfrm>
          <a:prstGeom prst="roundRect">
            <a:avLst>
              <a:gd name="adj" fmla="val 8000"/>
            </a:avLst>
          </a:prstGeom>
          <a:solidFill>
            <a:srgbClr val="FFF7EA"/>
          </a:solidFill>
          <a:ln w="12700">
            <a:solidFill>
              <a:srgbClr val="E9A4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9162288" y="1417320"/>
            <a:ext cx="1828800" cy="384048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ctr"/>
            <a:r>
              <a:rPr sz="2000" b="1">
                <a:solidFill>
                  <a:srgbClr val="E9A44C"/>
                </a:solidFill>
                <a:latin typeface="Segoe UI Semibold"/>
              </a:rPr>
              <a:t>Боль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89720" y="2130552"/>
            <a:ext cx="1783080" cy="914400"/>
          </a:xfrm>
          <a:prstGeom prst="rect">
            <a:avLst/>
          </a:prstGeom>
          <a:noFill/>
        </p:spPr>
        <p:txBody>
          <a:bodyPr wrap="square" lIns="27432" rIns="27432" anchor="t">
            <a:normAutofit fontScale="77500" lnSpcReduction="20000"/>
          </a:bodyPr>
          <a:lstStyle/>
          <a:p>
            <a:pPr algn="ctr"/>
            <a:r>
              <a:rPr sz="2000" b="1">
                <a:solidFill>
                  <a:srgbClr val="182026"/>
                </a:solidFill>
                <a:latin typeface="Segoe UI Semibold"/>
              </a:rPr>
              <a:t>не отсутствие информации,
а задержка и зависимость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253728" y="3657600"/>
            <a:ext cx="1645920" cy="384048"/>
          </a:xfrm>
          <a:prstGeom prst="rect">
            <a:avLst/>
          </a:prstGeom>
          <a:noFill/>
        </p:spPr>
        <p:txBody>
          <a:bodyPr wrap="square" lIns="27432" rIns="27432" anchor="t">
            <a:normAutofit fontScale="85000" lnSpcReduction="10000"/>
          </a:bodyPr>
          <a:lstStyle/>
          <a:p>
            <a:pPr algn="ctr"/>
            <a:r>
              <a:rPr sz="1400" b="0">
                <a:solidFill>
                  <a:srgbClr val="586269"/>
                </a:solidFill>
                <a:latin typeface="Segoe UI"/>
              </a:rPr>
              <a:t>в бытовых ситуациях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6272784"/>
            <a:ext cx="978408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700" b="0">
                <a:solidFill>
                  <a:srgbClr val="586269"/>
                </a:solidFill>
                <a:latin typeface="Segoe UI"/>
              </a:rPr>
              <a:t>Источники: WHO World report on vision; Всероссийское общество слепых, отчетные данные 2025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4160A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384048"/>
            <a:ext cx="8869680" cy="5029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Решение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03 / 10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14400" y="1508760"/>
            <a:ext cx="2148840" cy="1965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4160A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43000" y="1993392"/>
            <a:ext cx="1691640" cy="777240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ctr"/>
            <a:r>
              <a:rPr sz="2500" b="1">
                <a:solidFill>
                  <a:srgbClr val="4160AC"/>
                </a:solidFill>
                <a:latin typeface="Segoe UI Semibold"/>
              </a:rPr>
              <a:t>Телефон
видит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886200" y="1508760"/>
            <a:ext cx="2148840" cy="1965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E9A44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4114800" y="1993392"/>
            <a:ext cx="1691640" cy="777240"/>
          </a:xfrm>
          <a:prstGeom prst="rect">
            <a:avLst/>
          </a:prstGeom>
          <a:noFill/>
        </p:spPr>
        <p:txBody>
          <a:bodyPr wrap="square" lIns="27432" rIns="27432" anchor="t">
            <a:normAutofit fontScale="85000" lnSpcReduction="10000"/>
          </a:bodyPr>
          <a:lstStyle/>
          <a:p>
            <a:pPr algn="ctr"/>
            <a:r>
              <a:rPr sz="2500" b="1">
                <a:solidFill>
                  <a:srgbClr val="E9A44C"/>
                </a:solidFill>
                <a:latin typeface="Segoe UI Semibold"/>
              </a:rPr>
              <a:t>ИИ
анализирует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858000" y="1508760"/>
            <a:ext cx="2148840" cy="1965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34915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7086600" y="1993392"/>
            <a:ext cx="1691640" cy="777240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ctr"/>
            <a:r>
              <a:rPr sz="2500" b="1">
                <a:solidFill>
                  <a:srgbClr val="34915F"/>
                </a:solidFill>
                <a:latin typeface="Segoe UI Semibold"/>
              </a:rPr>
              <a:t>Телефон
говорит</a:t>
            </a:r>
          </a:p>
        </p:txBody>
      </p:sp>
      <p:cxnSp>
        <p:nvCxnSpPr>
          <p:cNvPr id="12" name="Connector 11"/>
          <p:cNvCxnSpPr/>
          <p:nvPr/>
        </p:nvCxnSpPr>
        <p:spPr>
          <a:xfrm>
            <a:off x="3090672" y="2487168"/>
            <a:ext cx="713232" cy="0"/>
          </a:xfrm>
          <a:prstGeom prst="line">
            <a:avLst/>
          </a:prstGeom>
          <a:ln w="31750">
            <a:solidFill>
              <a:srgbClr val="007D8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6062472" y="2487168"/>
            <a:ext cx="713232" cy="0"/>
          </a:xfrm>
          <a:prstGeom prst="line">
            <a:avLst/>
          </a:prstGeom>
          <a:ln w="31750">
            <a:solidFill>
              <a:srgbClr val="007D84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822960" y="3977639"/>
            <a:ext cx="4114800" cy="36576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2300" b="1">
                <a:solidFill>
                  <a:srgbClr val="182026"/>
                </a:solidFill>
                <a:latin typeface="Segoe UI Semibold"/>
              </a:rPr>
              <a:t>Сценарий для пользователя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" y="4526280"/>
            <a:ext cx="3840480" cy="1005840"/>
          </a:xfrm>
          <a:prstGeom prst="rect">
            <a:avLst/>
          </a:prstGeom>
          <a:noFill/>
        </p:spPr>
        <p:txBody>
          <a:bodyPr wrap="square" lIns="73152" rIns="73152">
            <a:normAutofit lnSpcReduction="10000"/>
          </a:bodyPr>
          <a:lstStyle/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Одна голосовая команда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Один кадр с камеры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Короткий понятный ответ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00799" y="3931920"/>
            <a:ext cx="4193931" cy="1721534"/>
          </a:xfrm>
          <a:prstGeom prst="roundRect">
            <a:avLst>
              <a:gd name="adj" fmla="val 8000"/>
            </a:avLst>
          </a:prstGeom>
          <a:solidFill>
            <a:srgbClr val="EAF5F3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6629400" y="4187952"/>
            <a:ext cx="3520440" cy="292608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600" b="1">
                <a:solidFill>
                  <a:srgbClr val="007D84"/>
                </a:solidFill>
                <a:latin typeface="Segoe UI Semibold"/>
              </a:rPr>
              <a:t>Целевая форма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629400" y="4553712"/>
            <a:ext cx="3520440" cy="795528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/>
          </a:bodyPr>
          <a:lstStyle/>
          <a:p>
            <a:pPr algn="l"/>
            <a:r>
              <a:rPr sz="2400" b="1" dirty="0" err="1">
                <a:solidFill>
                  <a:srgbClr val="182026"/>
                </a:solidFill>
                <a:latin typeface="Segoe UI Semibold"/>
              </a:rPr>
              <a:t>мобильное</a:t>
            </a:r>
            <a:r>
              <a:rPr sz="2400" b="1" dirty="0">
                <a:solidFill>
                  <a:srgbClr val="182026"/>
                </a:solidFill>
                <a:latin typeface="Segoe UI Semibold"/>
              </a:rPr>
              <a:t> </a:t>
            </a:r>
            <a:r>
              <a:rPr sz="2400" b="1" dirty="0" err="1">
                <a:solidFill>
                  <a:srgbClr val="182026"/>
                </a:solidFill>
                <a:latin typeface="Segoe UI Semibold"/>
              </a:rPr>
              <a:t>приложение</a:t>
            </a:r>
            <a:r>
              <a:rPr sz="2400" b="1" dirty="0">
                <a:solidFill>
                  <a:srgbClr val="182026"/>
                </a:solidFill>
                <a:latin typeface="Segoe UI Semibold"/>
              </a:rPr>
              <a:t>
iOS и Android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3491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384048"/>
            <a:ext cx="8869680" cy="5029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Рынок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04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005840"/>
            <a:ext cx="7589520" cy="45720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l"/>
            <a:r>
              <a:rPr sz="2700" b="1">
                <a:solidFill>
                  <a:srgbClr val="007D84"/>
                </a:solidFill>
                <a:latin typeface="Segoe UI Semibold"/>
              </a:rPr>
              <a:t>Assistive technologies for visually impaired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49808" y="1874519"/>
            <a:ext cx="2514600" cy="14630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914400" y="2020824"/>
            <a:ext cx="218541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007D84"/>
                </a:solidFill>
                <a:latin typeface="Segoe UI Semibold"/>
              </a:rPr>
              <a:t>$6,11 млрд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6112" y="2560320"/>
            <a:ext cx="2221992" cy="658368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TAM, мировой рынок в 2024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529584" y="1874519"/>
            <a:ext cx="2514600" cy="14630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694176" y="2020824"/>
            <a:ext cx="218541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34915F"/>
                </a:solidFill>
                <a:latin typeface="Segoe UI Semibold"/>
              </a:rPr>
              <a:t>$11,25 млрд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75887" y="2560320"/>
            <a:ext cx="2221992" cy="658368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прогноз мирового рынка к 2029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09360" y="1874519"/>
            <a:ext cx="2514600" cy="14630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6473952" y="2020824"/>
            <a:ext cx="218541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4160AC"/>
                </a:solidFill>
                <a:latin typeface="Segoe UI Semibold"/>
              </a:rPr>
              <a:t>$2,74 млрд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55664" y="2560320"/>
            <a:ext cx="2221992" cy="658368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организации и социальный сектор в 2024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77240" y="3986784"/>
            <a:ext cx="8046720" cy="1225296"/>
          </a:xfrm>
          <a:prstGeom prst="roundRect">
            <a:avLst>
              <a:gd name="adj" fmla="val 8000"/>
            </a:avLst>
          </a:prstGeom>
          <a:solidFill>
            <a:srgbClr val="FFF7EA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TextBox 16"/>
          <p:cNvSpPr txBox="1"/>
          <p:nvPr/>
        </p:nvSpPr>
        <p:spPr>
          <a:xfrm>
            <a:off x="1005840" y="4224528"/>
            <a:ext cx="2743200" cy="27432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500" b="1">
                <a:solidFill>
                  <a:srgbClr val="E9A44C"/>
                </a:solidFill>
                <a:latin typeface="Segoe UI Semibold"/>
              </a:rPr>
              <a:t>Достижимый стартовый рынок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05840" y="4553712"/>
            <a:ext cx="5852160" cy="34747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2200" b="1">
                <a:solidFill>
                  <a:srgbClr val="182026"/>
                </a:solidFill>
                <a:latin typeface="Segoe UI Semibold"/>
              </a:rPr>
              <a:t>10-30 млн ₽/год в РФ/RU-сегменте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4956048"/>
            <a:ext cx="7132320" cy="256032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l"/>
            <a:r>
              <a:rPr sz="1100" b="0">
                <a:solidFill>
                  <a:srgbClr val="586269"/>
                </a:solidFill>
                <a:latin typeface="Segoe UI"/>
              </a:rPr>
              <a:t>первые клиенты: пользователи, НКО, реабилитационные и образовательные организации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05846" y="6322724"/>
            <a:ext cx="9784080" cy="228600"/>
          </a:xfrm>
          <a:prstGeom prst="rect">
            <a:avLst/>
          </a:prstGeom>
          <a:noFill/>
        </p:spPr>
        <p:txBody>
          <a:bodyPr wrap="square" lIns="27432" rIns="27432" anchor="t">
            <a:noAutofit/>
          </a:bodyPr>
          <a:lstStyle/>
          <a:p>
            <a:pPr algn="l"/>
            <a:r>
              <a:rPr sz="1200" b="0" dirty="0" err="1">
                <a:solidFill>
                  <a:srgbClr val="586269"/>
                </a:solidFill>
                <a:latin typeface="Segoe UI"/>
              </a:rPr>
              <a:t>Источник</a:t>
            </a:r>
            <a:r>
              <a:rPr sz="1200" b="0" dirty="0">
                <a:solidFill>
                  <a:srgbClr val="586269"/>
                </a:solidFill>
                <a:latin typeface="Segoe UI"/>
              </a:rPr>
              <a:t> </a:t>
            </a:r>
            <a:r>
              <a:rPr sz="1200" b="0" dirty="0" err="1">
                <a:solidFill>
                  <a:srgbClr val="586269"/>
                </a:solidFill>
                <a:latin typeface="Segoe UI"/>
              </a:rPr>
              <a:t>рынка</a:t>
            </a:r>
            <a:r>
              <a:rPr sz="1200" b="0" dirty="0">
                <a:solidFill>
                  <a:srgbClr val="586269"/>
                </a:solidFill>
                <a:latin typeface="Segoe UI"/>
              </a:rPr>
              <a:t>: </a:t>
            </a:r>
            <a:r>
              <a:rPr sz="1200" b="0" dirty="0" err="1">
                <a:solidFill>
                  <a:srgbClr val="586269"/>
                </a:solidFill>
                <a:latin typeface="Segoe UI"/>
              </a:rPr>
              <a:t>ResearchAndMarkets</a:t>
            </a:r>
            <a:r>
              <a:rPr sz="1200" b="0" dirty="0">
                <a:solidFill>
                  <a:srgbClr val="586269"/>
                </a:solidFill>
                <a:latin typeface="Segoe UI"/>
              </a:rPr>
              <a:t>, Assistive Technologies for the Visually Impaired Market, 2024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C0484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384048"/>
            <a:ext cx="8869680" cy="5029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Конкуренты и отличие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05 / 10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060704"/>
            <a:ext cx="484632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60120" y="1225295"/>
            <a:ext cx="1783080" cy="292608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600" b="1">
                <a:solidFill>
                  <a:srgbClr val="182026"/>
                </a:solidFill>
                <a:latin typeface="Segoe UI Semibold"/>
              </a:rPr>
              <a:t>Be My Eyes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80360" y="1216151"/>
            <a:ext cx="2331720" cy="43891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l"/>
            <a:r>
              <a:rPr sz="1300" b="0">
                <a:solidFill>
                  <a:srgbClr val="586269"/>
                </a:solidFill>
                <a:latin typeface="Segoe UI"/>
              </a:rPr>
              <a:t>волонтеры и AI,
зависимость от связи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2295144"/>
            <a:ext cx="484632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60120" y="2459736"/>
            <a:ext cx="1783080" cy="292608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600" b="1">
                <a:solidFill>
                  <a:srgbClr val="182026"/>
                </a:solidFill>
                <a:latin typeface="Segoe UI Semibold"/>
              </a:rPr>
              <a:t>Seeing AI / Lookout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80360" y="2450591"/>
            <a:ext cx="2331720" cy="43891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l"/>
            <a:r>
              <a:rPr sz="1300" b="0">
                <a:solidFill>
                  <a:srgbClr val="586269"/>
                </a:solidFill>
                <a:latin typeface="Segoe UI"/>
              </a:rPr>
              <a:t>сильные сервисы,
иностранные экосистемы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1520" y="3529584"/>
            <a:ext cx="4846320" cy="91440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960120" y="3694176"/>
            <a:ext cx="1783080" cy="292608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600" b="1">
                <a:solidFill>
                  <a:srgbClr val="182026"/>
                </a:solidFill>
                <a:latin typeface="Segoe UI Semibold"/>
              </a:rPr>
              <a:t>OrCam / Envision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880360" y="3685032"/>
            <a:ext cx="2331720" cy="43891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l"/>
            <a:r>
              <a:rPr sz="1300" b="0">
                <a:solidFill>
                  <a:srgbClr val="586269"/>
                </a:solidFill>
                <a:latin typeface="Segoe UI"/>
              </a:rPr>
              <a:t>специализированное
дорогое устройство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1005840"/>
            <a:ext cx="3840480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2700" b="1">
                <a:solidFill>
                  <a:srgbClr val="007D84"/>
                </a:solidFill>
                <a:latin typeface="Segoe UI Semibold"/>
              </a:rPr>
              <a:t>Наше преимущество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1691640"/>
            <a:ext cx="4160520" cy="2286000"/>
          </a:xfrm>
          <a:prstGeom prst="rect">
            <a:avLst/>
          </a:prstGeom>
          <a:noFill/>
        </p:spPr>
        <p:txBody>
          <a:bodyPr wrap="square" lIns="73152" rIns="73152">
            <a:normAutofit/>
          </a:bodyPr>
          <a:lstStyle/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  <a:defRPr sz="1700">
                <a:solidFill>
                  <a:srgbClr val="182026"/>
                </a:solidFill>
                <a:latin typeface="Segoe UI"/>
              </a:defRPr>
            </a:pPr>
            <a:r>
              <a:rPr dirty="0" err="1"/>
              <a:t>Обычный</a:t>
            </a:r>
            <a:r>
              <a:rPr dirty="0"/>
              <a:t> </a:t>
            </a:r>
            <a:r>
              <a:rPr dirty="0" err="1"/>
              <a:t>смартфон</a:t>
            </a:r>
            <a:r>
              <a:rPr dirty="0"/>
              <a:t> </a:t>
            </a:r>
            <a:r>
              <a:rPr dirty="0" err="1"/>
              <a:t>без</a:t>
            </a:r>
            <a:r>
              <a:rPr dirty="0"/>
              <a:t> </a:t>
            </a:r>
            <a:r>
              <a:rPr dirty="0" err="1"/>
              <a:t>отдельного</a:t>
            </a:r>
            <a:r>
              <a:rPr dirty="0"/>
              <a:t> </a:t>
            </a:r>
            <a:r>
              <a:rPr dirty="0" err="1"/>
              <a:t>устройства</a:t>
            </a:r>
            <a:endParaRPr dirty="0"/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  <a:defRPr sz="1700">
                <a:solidFill>
                  <a:srgbClr val="182026"/>
                </a:solidFill>
                <a:latin typeface="Segoe UI"/>
              </a:defRPr>
            </a:pPr>
            <a:r>
              <a:rPr dirty="0" err="1"/>
              <a:t>Русскоязычный</a:t>
            </a:r>
            <a:r>
              <a:rPr dirty="0"/>
              <a:t> </a:t>
            </a:r>
            <a:r>
              <a:rPr dirty="0" err="1"/>
              <a:t>голосовой</a:t>
            </a:r>
            <a:r>
              <a:rPr dirty="0"/>
              <a:t> </a:t>
            </a:r>
            <a:r>
              <a:rPr dirty="0" err="1"/>
              <a:t>сценарий</a:t>
            </a:r>
            <a:endParaRPr dirty="0"/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  <a:defRPr sz="1700">
                <a:solidFill>
                  <a:srgbClr val="182026"/>
                </a:solidFill>
                <a:latin typeface="Segoe UI"/>
              </a:defRPr>
            </a:pPr>
            <a:r>
              <a:rPr dirty="0" err="1"/>
              <a:t>Возможность</a:t>
            </a:r>
            <a:r>
              <a:rPr dirty="0"/>
              <a:t> </a:t>
            </a:r>
            <a:r>
              <a:rPr dirty="0" err="1"/>
              <a:t>локальной</a:t>
            </a:r>
            <a:r>
              <a:rPr dirty="0"/>
              <a:t> </a:t>
            </a:r>
            <a:r>
              <a:rPr dirty="0" err="1"/>
              <a:t>обработки</a:t>
            </a:r>
            <a:endParaRPr dirty="0"/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  <a:defRPr sz="1700">
                <a:solidFill>
                  <a:srgbClr val="182026"/>
                </a:solidFill>
                <a:latin typeface="Segoe UI"/>
              </a:defRPr>
            </a:pPr>
            <a:r>
              <a:rPr dirty="0" err="1"/>
              <a:t>Ниже</a:t>
            </a:r>
            <a:r>
              <a:rPr dirty="0"/>
              <a:t> </a:t>
            </a:r>
            <a:r>
              <a:rPr dirty="0" err="1"/>
              <a:t>стоимость</a:t>
            </a:r>
            <a:r>
              <a:rPr dirty="0"/>
              <a:t> </a:t>
            </a:r>
            <a:r>
              <a:rPr dirty="0" err="1"/>
              <a:t>входа</a:t>
            </a:r>
            <a:endParaRPr dirty="0"/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  <a:defRPr sz="1700">
                <a:solidFill>
                  <a:srgbClr val="182026"/>
                </a:solidFill>
                <a:latin typeface="Segoe UI"/>
              </a:defRPr>
            </a:pPr>
            <a:r>
              <a:rPr dirty="0" err="1"/>
              <a:t>Остановка</a:t>
            </a:r>
            <a:r>
              <a:rPr dirty="0"/>
              <a:t> </a:t>
            </a:r>
            <a:r>
              <a:rPr dirty="0" err="1"/>
              <a:t>ответа</a:t>
            </a:r>
            <a:r>
              <a:rPr dirty="0"/>
              <a:t> </a:t>
            </a:r>
            <a:r>
              <a:rPr dirty="0" err="1"/>
              <a:t>словом</a:t>
            </a:r>
            <a:r>
              <a:rPr dirty="0"/>
              <a:t> «</a:t>
            </a:r>
            <a:r>
              <a:rPr dirty="0" err="1"/>
              <a:t>стоп</a:t>
            </a:r>
            <a:r>
              <a:rPr dirty="0"/>
              <a:t>»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46520" y="4393692"/>
            <a:ext cx="4069080" cy="731520"/>
          </a:xfrm>
          <a:prstGeom prst="roundRect">
            <a:avLst>
              <a:gd name="adj" fmla="val 8000"/>
            </a:avLst>
          </a:prstGeom>
          <a:solidFill>
            <a:srgbClr val="EAF5F3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6675120" y="4517136"/>
            <a:ext cx="3611880" cy="256032"/>
          </a:xfrm>
          <a:prstGeom prst="rect">
            <a:avLst/>
          </a:prstGeom>
          <a:noFill/>
        </p:spPr>
        <p:txBody>
          <a:bodyPr wrap="square" lIns="27432" rIns="27432" anchor="t">
            <a:noAutofit/>
          </a:bodyPr>
          <a:lstStyle/>
          <a:p>
            <a:pPr algn="ctr"/>
            <a:r>
              <a:rPr sz="1200" b="1" dirty="0" err="1">
                <a:solidFill>
                  <a:srgbClr val="007D84"/>
                </a:solidFill>
                <a:latin typeface="Segoe UI Semibold"/>
              </a:rPr>
              <a:t>Спрос</a:t>
            </a:r>
            <a:r>
              <a:rPr sz="1200" b="1" dirty="0">
                <a:solidFill>
                  <a:srgbClr val="007D84"/>
                </a:solidFill>
                <a:latin typeface="Segoe UI Semibold"/>
              </a:rPr>
              <a:t> </a:t>
            </a:r>
            <a:r>
              <a:rPr sz="1200" b="1" dirty="0" err="1">
                <a:solidFill>
                  <a:srgbClr val="007D84"/>
                </a:solidFill>
                <a:latin typeface="Segoe UI Semibold"/>
              </a:rPr>
              <a:t>подтвержден</a:t>
            </a:r>
            <a:r>
              <a:rPr sz="1200" b="1" dirty="0">
                <a:solidFill>
                  <a:srgbClr val="007D84"/>
                </a:solidFill>
                <a:latin typeface="Segoe UI Semibold"/>
              </a:rPr>
              <a:t> </a:t>
            </a:r>
            <a:r>
              <a:rPr sz="1200" b="1" dirty="0" err="1">
                <a:solidFill>
                  <a:srgbClr val="007D84"/>
                </a:solidFill>
                <a:latin typeface="Segoe UI Semibold"/>
              </a:rPr>
              <a:t>рынком</a:t>
            </a:r>
            <a:r>
              <a:rPr sz="1200" b="1" dirty="0">
                <a:solidFill>
                  <a:srgbClr val="007D84"/>
                </a:solidFill>
                <a:latin typeface="Segoe UI Semibold"/>
              </a:rPr>
              <a:t>, </a:t>
            </a:r>
            <a:r>
              <a:rPr sz="1200" b="1" dirty="0" err="1">
                <a:solidFill>
                  <a:srgbClr val="007D84"/>
                </a:solidFill>
                <a:latin typeface="Segoe UI Semibold"/>
              </a:rPr>
              <a:t>но</a:t>
            </a:r>
            <a:r>
              <a:rPr sz="1200" b="1" dirty="0">
                <a:solidFill>
                  <a:srgbClr val="007D84"/>
                </a:solidFill>
                <a:latin typeface="Segoe UI Semibold"/>
              </a:rPr>
              <a:t> </a:t>
            </a:r>
            <a:r>
              <a:rPr sz="1200" b="1" dirty="0" err="1">
                <a:solidFill>
                  <a:srgbClr val="007D84"/>
                </a:solidFill>
                <a:latin typeface="Segoe UI Semibold"/>
              </a:rPr>
              <a:t>остается</a:t>
            </a:r>
            <a:r>
              <a:rPr sz="1200" b="1" dirty="0">
                <a:solidFill>
                  <a:srgbClr val="007D84"/>
                </a:solidFill>
                <a:latin typeface="Segoe UI Semibold"/>
              </a:rPr>
              <a:t> </a:t>
            </a:r>
            <a:r>
              <a:rPr sz="1200" b="1" dirty="0" err="1">
                <a:solidFill>
                  <a:srgbClr val="007D84"/>
                </a:solidFill>
                <a:latin typeface="Segoe UI Semibold"/>
              </a:rPr>
              <a:t>окно</a:t>
            </a:r>
            <a:r>
              <a:rPr sz="1200" b="1" dirty="0">
                <a:solidFill>
                  <a:srgbClr val="007D84"/>
                </a:solidFill>
                <a:latin typeface="Segoe UI Semibold"/>
              </a:rPr>
              <a:t> </a:t>
            </a:r>
            <a:r>
              <a:rPr sz="1200" b="1" dirty="0" err="1">
                <a:solidFill>
                  <a:srgbClr val="007D84"/>
                </a:solidFill>
                <a:latin typeface="Segoe UI Semibold"/>
              </a:rPr>
              <a:t>для</a:t>
            </a:r>
            <a:r>
              <a:rPr sz="1200" b="1" dirty="0">
                <a:solidFill>
                  <a:srgbClr val="007D84"/>
                </a:solidFill>
                <a:latin typeface="Segoe UI Semibold"/>
              </a:rPr>
              <a:t> </a:t>
            </a:r>
            <a:r>
              <a:rPr sz="1200" b="1" dirty="0" err="1">
                <a:solidFill>
                  <a:srgbClr val="007D84"/>
                </a:solidFill>
                <a:latin typeface="Segoe UI Semibold"/>
              </a:rPr>
              <a:t>доступного</a:t>
            </a:r>
            <a:r>
              <a:rPr sz="1200" b="1" dirty="0">
                <a:solidFill>
                  <a:srgbClr val="007D84"/>
                </a:solidFill>
                <a:latin typeface="Segoe UI Semibold"/>
              </a:rPr>
              <a:t> </a:t>
            </a:r>
            <a:r>
              <a:rPr sz="1200" b="1" dirty="0" err="1">
                <a:solidFill>
                  <a:srgbClr val="007D84"/>
                </a:solidFill>
                <a:latin typeface="Segoe UI Semibold"/>
              </a:rPr>
              <a:t>русскоязычного</a:t>
            </a:r>
            <a:r>
              <a:rPr sz="1200" b="1" dirty="0">
                <a:solidFill>
                  <a:srgbClr val="007D84"/>
                </a:solidFill>
                <a:latin typeface="Segoe UI Semibold"/>
              </a:rPr>
              <a:t> </a:t>
            </a:r>
            <a:r>
              <a:rPr sz="1200" b="1" dirty="0" err="1">
                <a:solidFill>
                  <a:srgbClr val="007D84"/>
                </a:solidFill>
                <a:latin typeface="Segoe UI Semibold"/>
              </a:rPr>
              <a:t>продукта</a:t>
            </a:r>
            <a:endParaRPr sz="1200" b="1" dirty="0">
              <a:solidFill>
                <a:srgbClr val="007D84"/>
              </a:solidFill>
              <a:latin typeface="Segoe UI Semibol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94360" y="6272784"/>
            <a:ext cx="978408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700" b="0">
                <a:solidFill>
                  <a:srgbClr val="586269"/>
                </a:solidFill>
                <a:latin typeface="Segoe UI"/>
              </a:rPr>
              <a:t>Конкуренты: Be My Eyes, Microsoft Seeing AI, Google Lookout, OrCam, Envision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007D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384048"/>
            <a:ext cx="8869680" cy="5029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Продукт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06 / 10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22960" y="960120"/>
            <a:ext cx="2331720" cy="4709160"/>
          </a:xfrm>
          <a:prstGeom prst="roundRect">
            <a:avLst>
              <a:gd name="adj" fmla="val 12000"/>
            </a:avLst>
          </a:prstGeom>
          <a:solidFill>
            <a:srgbClr val="21292F"/>
          </a:solidFill>
          <a:ln>
            <a:solidFill>
              <a:srgbClr val="0C121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1033271" y="1280160"/>
            <a:ext cx="1920240" cy="4069080"/>
          </a:xfrm>
          <a:prstGeom prst="roundRect">
            <a:avLst>
              <a:gd name="adj" fmla="val 6000"/>
            </a:avLst>
          </a:prstGeom>
          <a:solidFill>
            <a:srgbClr val="F8FA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325880" y="2542032"/>
            <a:ext cx="1325880" cy="384048"/>
          </a:xfrm>
          <a:prstGeom prst="rect">
            <a:avLst/>
          </a:prstGeom>
          <a:solidFill>
            <a:srgbClr val="007D84"/>
          </a:solidFill>
          <a:ln>
            <a:noFill/>
          </a:ln>
        </p:spPr>
        <p:txBody>
          <a:bodyPr wrap="square" lIns="27432" rIns="27432" anchor="t">
            <a:normAutofit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Segoe UI Semibold"/>
              </a:rPr>
              <a:t>Начать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89888" y="3246120"/>
            <a:ext cx="1143000" cy="292608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1500" b="1">
                <a:solidFill>
                  <a:srgbClr val="21292F"/>
                </a:solidFill>
                <a:latin typeface="Segoe UI Semibold"/>
              </a:rPr>
              <a:t>«опиши»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17320" y="3675887"/>
            <a:ext cx="1078992" cy="292608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1500" b="1">
                <a:solidFill>
                  <a:srgbClr val="C04848"/>
                </a:solidFill>
                <a:latin typeface="Segoe UI Semibold"/>
              </a:rPr>
              <a:t>«стоп»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03320" y="960120"/>
            <a:ext cx="5212080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2600" b="1">
                <a:solidFill>
                  <a:srgbClr val="182026"/>
                </a:solidFill>
                <a:latin typeface="Segoe UI Semibold"/>
              </a:rPr>
              <a:t>Что уже умеет MVP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49039" y="1627632"/>
            <a:ext cx="6217920" cy="2514600"/>
          </a:xfrm>
          <a:prstGeom prst="rect">
            <a:avLst/>
          </a:prstGeom>
          <a:noFill/>
        </p:spPr>
        <p:txBody>
          <a:bodyPr wrap="square" lIns="73152" rIns="73152">
            <a:normAutofit/>
          </a:bodyPr>
          <a:lstStyle/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Большая кнопка и голосовое управление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Кадр с камеры отправляется модели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Описание возвращается коротким текстом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Телефон озвучивает ответ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Пользователь может прервать ответ в любой момент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749039" y="4663440"/>
            <a:ext cx="6217920" cy="749808"/>
          </a:xfrm>
          <a:prstGeom prst="roundRect">
            <a:avLst>
              <a:gd name="adj" fmla="val 8000"/>
            </a:avLst>
          </a:prstGeom>
          <a:solidFill>
            <a:srgbClr val="FFF7EA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986784" y="4901184"/>
            <a:ext cx="571500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77500" lnSpcReduction="20000"/>
          </a:bodyPr>
          <a:lstStyle/>
          <a:p>
            <a:pPr algn="ctr"/>
            <a:r>
              <a:rPr sz="1600" b="1">
                <a:solidFill>
                  <a:srgbClr val="E9A44C"/>
                </a:solidFill>
                <a:latin typeface="Segoe UI Semibold"/>
              </a:rPr>
              <a:t>Фокус продукта: самостоятельность в бытовых ситуациях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E9A4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384048"/>
            <a:ext cx="8869680" cy="5029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Технологии и метрики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07 / 10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078992"/>
            <a:ext cx="2880360" cy="822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896112" y="1243584"/>
            <a:ext cx="77724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400" b="1">
                <a:solidFill>
                  <a:srgbClr val="007D84"/>
                </a:solidFill>
                <a:latin typeface="Segoe UI Semibold"/>
              </a:rPr>
              <a:t>VLM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3352" y="1243584"/>
            <a:ext cx="1691640" cy="32004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1300" b="1">
                <a:solidFill>
                  <a:srgbClr val="182026"/>
                </a:solidFill>
                <a:latin typeface="Segoe UI Semibold"/>
              </a:rPr>
              <a:t>Qwen2.5-VL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977639" y="1078992"/>
            <a:ext cx="2880360" cy="822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4142231" y="1243584"/>
            <a:ext cx="77724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400" b="1">
                <a:solidFill>
                  <a:srgbClr val="007D84"/>
                </a:solidFill>
                <a:latin typeface="Segoe UI Semibold"/>
              </a:rPr>
              <a:t>Backend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19472" y="1243584"/>
            <a:ext cx="1691640" cy="320040"/>
          </a:xfrm>
          <a:prstGeom prst="rect">
            <a:avLst/>
          </a:prstGeom>
          <a:noFill/>
        </p:spPr>
        <p:txBody>
          <a:bodyPr wrap="square" lIns="27432" rIns="27432" anchor="t">
            <a:normAutofit fontScale="85000" lnSpcReduction="10000"/>
          </a:bodyPr>
          <a:lstStyle/>
          <a:p>
            <a:pPr algn="l"/>
            <a:r>
              <a:rPr sz="1300" b="1">
                <a:solidFill>
                  <a:srgbClr val="182026"/>
                </a:solidFill>
                <a:latin typeface="Segoe UI Semibold"/>
              </a:rPr>
              <a:t>Python + llama.cpp/GPU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223759" y="1078992"/>
            <a:ext cx="2880360" cy="822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7388352" y="1243584"/>
            <a:ext cx="77724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400" b="1">
                <a:solidFill>
                  <a:srgbClr val="007D84"/>
                </a:solidFill>
                <a:latin typeface="Segoe UI Semibold"/>
              </a:rPr>
              <a:t>STT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65592" y="1243584"/>
            <a:ext cx="1691640" cy="32004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1300" b="1">
                <a:solidFill>
                  <a:srgbClr val="182026"/>
                </a:solidFill>
                <a:latin typeface="Segoe UI Semibold"/>
              </a:rPr>
              <a:t>Vosk RU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2176272"/>
            <a:ext cx="2880360" cy="822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TextBox 15"/>
          <p:cNvSpPr txBox="1"/>
          <p:nvPr/>
        </p:nvSpPr>
        <p:spPr>
          <a:xfrm>
            <a:off x="896112" y="2340864"/>
            <a:ext cx="77724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400" b="1">
                <a:solidFill>
                  <a:srgbClr val="007D84"/>
                </a:solidFill>
                <a:latin typeface="Segoe UI Semibold"/>
              </a:rPr>
              <a:t>TTS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673352" y="2340864"/>
            <a:ext cx="1691640" cy="320040"/>
          </a:xfrm>
          <a:prstGeom prst="rect">
            <a:avLst/>
          </a:prstGeom>
          <a:noFill/>
        </p:spPr>
        <p:txBody>
          <a:bodyPr wrap="square" lIns="27432" rIns="27432" anchor="t">
            <a:normAutofit fontScale="70000" lnSpcReduction="20000"/>
          </a:bodyPr>
          <a:lstStyle/>
          <a:p>
            <a:pPr algn="l"/>
            <a:r>
              <a:rPr sz="1300" b="1">
                <a:solidFill>
                  <a:srgbClr val="182026"/>
                </a:solidFill>
                <a:latin typeface="Segoe UI Semibold"/>
              </a:rPr>
              <a:t>озвучивание на устройстве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3977639" y="2176272"/>
            <a:ext cx="2880360" cy="822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4142231" y="2340864"/>
            <a:ext cx="77724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400" b="1">
                <a:solidFill>
                  <a:srgbClr val="007D84"/>
                </a:solidFill>
                <a:latin typeface="Segoe UI Semibold"/>
              </a:rPr>
              <a:t>Память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19472" y="2340864"/>
            <a:ext cx="1691640" cy="32004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1300" b="1">
                <a:solidFill>
                  <a:srgbClr val="182026"/>
                </a:solidFill>
                <a:latin typeface="Segoe UI Semibold"/>
              </a:rPr>
              <a:t>SQLite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7223759" y="2176272"/>
            <a:ext cx="2880360" cy="82296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7388352" y="2340864"/>
            <a:ext cx="77724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1400" b="1">
                <a:solidFill>
                  <a:srgbClr val="007D84"/>
                </a:solidFill>
                <a:latin typeface="Segoe UI Semibold"/>
              </a:rPr>
              <a:t>App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165592" y="2340864"/>
            <a:ext cx="1691640" cy="320040"/>
          </a:xfrm>
          <a:prstGeom prst="rect">
            <a:avLst/>
          </a:prstGeom>
          <a:noFill/>
        </p:spPr>
        <p:txBody>
          <a:bodyPr wrap="square" lIns="27432" rIns="27432" anchor="t">
            <a:normAutofit fontScale="70000" lnSpcReduction="20000"/>
          </a:bodyPr>
          <a:lstStyle/>
          <a:p>
            <a:pPr algn="l"/>
            <a:r>
              <a:rPr sz="1300" b="1">
                <a:solidFill>
                  <a:srgbClr val="182026"/>
                </a:solidFill>
                <a:latin typeface="Segoe UI Semibold"/>
              </a:rPr>
              <a:t>iOS/Android, целевая версия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8" y="3657600"/>
            <a:ext cx="5120640" cy="347472"/>
          </a:xfrm>
          <a:prstGeom prst="rect">
            <a:avLst/>
          </a:prstGeom>
          <a:noFill/>
        </p:spPr>
        <p:txBody>
          <a:bodyPr wrap="square" lIns="27432" rIns="27432" anchor="t">
            <a:normAutofit fontScale="85000" lnSpcReduction="20000"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Ключевые метрики MVP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758952" y="4224528"/>
            <a:ext cx="2377440" cy="122529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923544" y="4370832"/>
            <a:ext cx="204825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007D84"/>
                </a:solidFill>
                <a:latin typeface="Segoe UI Semibold"/>
              </a:rPr>
              <a:t>TRL 5-6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05256" y="4910328"/>
            <a:ext cx="2084832" cy="420624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работающий прототип в лабораторных условиях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3383280" y="4224528"/>
            <a:ext cx="2377440" cy="122529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TextBox 28"/>
          <p:cNvSpPr txBox="1"/>
          <p:nvPr/>
        </p:nvSpPr>
        <p:spPr>
          <a:xfrm>
            <a:off x="3547872" y="4370832"/>
            <a:ext cx="204825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E9A44C"/>
                </a:solidFill>
                <a:latin typeface="Segoe UI Semibold"/>
              </a:rPr>
              <a:t>200+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529584" y="4910328"/>
            <a:ext cx="2084832" cy="420624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аудиопримеров для команды «стоп»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6007608" y="4224528"/>
            <a:ext cx="2377440" cy="122529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/>
          <p:cNvSpPr txBox="1"/>
          <p:nvPr/>
        </p:nvSpPr>
        <p:spPr>
          <a:xfrm>
            <a:off x="6172200" y="4370832"/>
            <a:ext cx="204825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4160AC"/>
                </a:solidFill>
                <a:latin typeface="Segoe UI Semibold"/>
              </a:rPr>
              <a:t>5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53912" y="4910328"/>
            <a:ext cx="2084832" cy="420624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базовых голосовых команд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8631936" y="4224528"/>
            <a:ext cx="2377440" cy="1225296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TextBox 34"/>
          <p:cNvSpPr txBox="1"/>
          <p:nvPr/>
        </p:nvSpPr>
        <p:spPr>
          <a:xfrm>
            <a:off x="8796528" y="4370832"/>
            <a:ext cx="2048256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500" b="1">
                <a:solidFill>
                  <a:srgbClr val="34915F"/>
                </a:solidFill>
                <a:latin typeface="Segoe UI Semibold"/>
              </a:rPr>
              <a:t>E2E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778240" y="4910328"/>
            <a:ext cx="2084832" cy="420624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ctr"/>
            <a:r>
              <a:rPr sz="1100" b="0">
                <a:solidFill>
                  <a:srgbClr val="586269"/>
                </a:solidFill>
                <a:latin typeface="Segoe UI"/>
              </a:rPr>
              <a:t>телефон → модель → голосовой ответ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4160A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384048"/>
            <a:ext cx="8869680" cy="5029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Traction / результаты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08 / 10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60120"/>
            <a:ext cx="3931920" cy="41148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l"/>
            <a:r>
              <a:rPr sz="2700" b="1">
                <a:solidFill>
                  <a:srgbClr val="007D84"/>
                </a:solidFill>
                <a:latin typeface="Segoe UI Semibold"/>
              </a:rPr>
              <a:t>Что уже сделано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2960" y="1691640"/>
            <a:ext cx="5852160" cy="2286000"/>
          </a:xfrm>
          <a:prstGeom prst="rect">
            <a:avLst/>
          </a:prstGeom>
          <a:noFill/>
        </p:spPr>
        <p:txBody>
          <a:bodyPr wrap="square" lIns="73152" rIns="73152">
            <a:normAutofit/>
          </a:bodyPr>
          <a:lstStyle/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Рабочий MVP запущен на iPhone + ПК с GPU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Камера телефона передает кадр в модель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Модель возвращает описание сцены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Ответ озвучивается на телефоне</a:t>
            </a:r>
          </a:p>
          <a:p>
            <a:pPr>
              <a:spcAft>
                <a:spcPts val="400"/>
              </a:spcAft>
              <a:defRPr sz="1800">
                <a:solidFill>
                  <a:srgbClr val="182026"/>
                </a:solidFill>
                <a:latin typeface="Segoe UI"/>
              </a:defRPr>
            </a:pPr>
            <a:r>
              <a:t>Реализована остановка ответа словом «стоп»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4572000"/>
            <a:ext cx="5852160" cy="822960"/>
          </a:xfrm>
          <a:prstGeom prst="roundRect">
            <a:avLst>
              <a:gd name="adj" fmla="val 8000"/>
            </a:avLst>
          </a:prstGeom>
          <a:solidFill>
            <a:srgbClr val="EAF5F3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1078992" y="4773168"/>
            <a:ext cx="164592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85000" lnSpcReduction="20000"/>
          </a:bodyPr>
          <a:lstStyle/>
          <a:p>
            <a:pPr algn="l"/>
            <a:r>
              <a:rPr sz="1500" b="1">
                <a:solidFill>
                  <a:srgbClr val="007D84"/>
                </a:solidFill>
                <a:latin typeface="Segoe UI Semibold"/>
              </a:rPr>
              <a:t>Следующий шаг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97480" y="4773168"/>
            <a:ext cx="3474720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77500" lnSpcReduction="20000"/>
          </a:bodyPr>
          <a:lstStyle/>
          <a:p>
            <a:pPr algn="l"/>
            <a:r>
              <a:rPr sz="1500" b="1">
                <a:solidFill>
                  <a:srgbClr val="182026"/>
                </a:solidFill>
                <a:latin typeface="Segoe UI Semibold"/>
              </a:rPr>
              <a:t>готовое рабочее приложение на iOS и Android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15200" y="1097280"/>
            <a:ext cx="3291840" cy="4297680"/>
          </a:xfrm>
          <a:prstGeom prst="roundRect">
            <a:avLst>
              <a:gd name="adj" fmla="val 8000"/>
            </a:avLst>
          </a:prstGeom>
          <a:solidFill>
            <a:srgbClr val="FFF7EA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7635240" y="1481328"/>
            <a:ext cx="2651760" cy="36576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10000"/>
          </a:bodyPr>
          <a:lstStyle/>
          <a:p>
            <a:pPr algn="ctr"/>
            <a:r>
              <a:rPr sz="2200" b="1">
                <a:solidFill>
                  <a:srgbClr val="E9A44C"/>
                </a:solidFill>
                <a:latin typeface="Segoe UI Semibold"/>
              </a:rPr>
              <a:t>Демо-результат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9248" y="2331720"/>
            <a:ext cx="2542032" cy="1143000"/>
          </a:xfrm>
          <a:prstGeom prst="rect">
            <a:avLst/>
          </a:prstGeom>
          <a:noFill/>
        </p:spPr>
        <p:txBody>
          <a:bodyPr wrap="square" lIns="27432" rIns="27432" anchor="t">
            <a:normAutofit fontScale="77500" lnSpcReduction="20000"/>
          </a:bodyPr>
          <a:lstStyle/>
          <a:p>
            <a:pPr algn="ctr"/>
            <a:r>
              <a:rPr sz="2700" b="1">
                <a:solidFill>
                  <a:srgbClr val="182026"/>
                </a:solidFill>
                <a:latin typeface="Segoe UI Semibold"/>
              </a:rPr>
              <a:t>реальный кадр
→ описание
→ голосовой ответ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35240" y="4224528"/>
            <a:ext cx="2651760" cy="457200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 lnSpcReduction="20000"/>
          </a:bodyPr>
          <a:lstStyle/>
          <a:p>
            <a:pPr algn="ctr"/>
            <a:r>
              <a:rPr sz="1500" b="0">
                <a:solidFill>
                  <a:srgbClr val="586269"/>
                </a:solidFill>
                <a:latin typeface="Segoe UI"/>
              </a:rPr>
              <a:t>это уже полный пользовательский сценарий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7F8F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rgbClr val="3491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594360" y="384048"/>
            <a:ext cx="8869680" cy="50292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l"/>
            <a:r>
              <a:rPr sz="2400" b="1">
                <a:solidFill>
                  <a:srgbClr val="182026"/>
                </a:solidFill>
                <a:latin typeface="Segoe UI Semibold"/>
              </a:rPr>
              <a:t>Команда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808208" y="6327648"/>
            <a:ext cx="822960" cy="2286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r"/>
            <a:r>
              <a:rPr sz="900" b="0">
                <a:solidFill>
                  <a:srgbClr val="586269"/>
                </a:solidFill>
                <a:latin typeface="Segoe UI"/>
              </a:rPr>
              <a:t>09 / 10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77240" y="1280160"/>
            <a:ext cx="2971800" cy="3520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1737360" y="1691640"/>
            <a:ext cx="1051560" cy="1051560"/>
          </a:xfrm>
          <a:prstGeom prst="ellipse">
            <a:avLst/>
          </a:prstGeom>
          <a:solidFill>
            <a:srgbClr val="007D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892807" y="1975104"/>
            <a:ext cx="713232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70000" lnSpcReduction="20000"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Segoe UI Semibold"/>
              </a:rPr>
              <a:t>ПВ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33271" y="3063240"/>
            <a:ext cx="2468880" cy="384048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ctr"/>
            <a:r>
              <a:rPr sz="2000" b="1">
                <a:solidFill>
                  <a:srgbClr val="182026"/>
                </a:solidFill>
                <a:latin typeface="Segoe UI Semibold"/>
              </a:rPr>
              <a:t>Пучков Влад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703320"/>
            <a:ext cx="2331720" cy="4572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500" b="0">
                <a:solidFill>
                  <a:srgbClr val="586269"/>
                </a:solidFill>
                <a:latin typeface="Segoe UI"/>
              </a:rPr>
              <a:t>AI-инженер, разработчик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97680" y="1280160"/>
            <a:ext cx="2971800" cy="3520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5257800" y="1691640"/>
            <a:ext cx="1051560" cy="1051560"/>
          </a:xfrm>
          <a:prstGeom prst="ellipse">
            <a:avLst/>
          </a:prstGeom>
          <a:solidFill>
            <a:srgbClr val="E9A44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TextBox 12"/>
          <p:cNvSpPr txBox="1"/>
          <p:nvPr/>
        </p:nvSpPr>
        <p:spPr>
          <a:xfrm>
            <a:off x="5413248" y="1975104"/>
            <a:ext cx="713232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70000" lnSpcReduction="20000"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Segoe UI Semibold"/>
              </a:rPr>
              <a:t>АН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53712" y="3063240"/>
            <a:ext cx="2468880" cy="384048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ctr"/>
            <a:r>
              <a:rPr sz="2000" b="1">
                <a:solidFill>
                  <a:srgbClr val="182026"/>
                </a:solidFill>
                <a:latin typeface="Segoe UI Semibold"/>
              </a:rPr>
              <a:t>Анна Некрасова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617720" y="3703320"/>
            <a:ext cx="2331720" cy="4572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500" b="0">
                <a:solidFill>
                  <a:srgbClr val="586269"/>
                </a:solidFill>
                <a:latin typeface="Segoe UI"/>
              </a:rPr>
              <a:t>разработчик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818120" y="1280160"/>
            <a:ext cx="2971800" cy="3520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12700">
            <a:solidFill>
              <a:srgbClr val="DAE0D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8778240" y="1691640"/>
            <a:ext cx="1051560" cy="1051560"/>
          </a:xfrm>
          <a:prstGeom prst="ellipse">
            <a:avLst/>
          </a:prstGeom>
          <a:solidFill>
            <a:srgbClr val="4160A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8933688" y="1975104"/>
            <a:ext cx="713232" cy="256032"/>
          </a:xfrm>
          <a:prstGeom prst="rect">
            <a:avLst/>
          </a:prstGeom>
          <a:noFill/>
        </p:spPr>
        <p:txBody>
          <a:bodyPr wrap="square" lIns="27432" rIns="27432" anchor="t">
            <a:normAutofit fontScale="70000" lnSpcReduction="20000"/>
          </a:bodyPr>
          <a:lstStyle/>
          <a:p>
            <a:pPr algn="ctr"/>
            <a:r>
              <a:rPr sz="1800" b="1">
                <a:solidFill>
                  <a:srgbClr val="FFFFFF"/>
                </a:solidFill>
                <a:latin typeface="Segoe UI Semibold"/>
              </a:rPr>
              <a:t>МС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74152" y="3063240"/>
            <a:ext cx="2468880" cy="384048"/>
          </a:xfrm>
          <a:prstGeom prst="rect">
            <a:avLst/>
          </a:prstGeom>
          <a:noFill/>
        </p:spPr>
        <p:txBody>
          <a:bodyPr wrap="square" lIns="27432" rIns="27432" anchor="t">
            <a:normAutofit fontScale="92500"/>
          </a:bodyPr>
          <a:lstStyle/>
          <a:p>
            <a:pPr algn="ctr"/>
            <a:r>
              <a:rPr sz="2000" b="1">
                <a:solidFill>
                  <a:srgbClr val="182026"/>
                </a:solidFill>
                <a:latin typeface="Segoe UI Semibold"/>
              </a:rPr>
              <a:t>Малярчук Станислав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38160" y="3703320"/>
            <a:ext cx="2331720" cy="457200"/>
          </a:xfrm>
          <a:prstGeom prst="rect">
            <a:avLst/>
          </a:prstGeom>
          <a:noFill/>
        </p:spPr>
        <p:txBody>
          <a:bodyPr wrap="square" lIns="27432" rIns="27432" anchor="t">
            <a:normAutofit/>
          </a:bodyPr>
          <a:lstStyle/>
          <a:p>
            <a:pPr algn="ctr"/>
            <a:r>
              <a:rPr sz="1500" b="0">
                <a:solidFill>
                  <a:srgbClr val="586269"/>
                </a:solidFill>
                <a:latin typeface="Segoe UI"/>
              </a:rPr>
              <a:t>разработчик, спикер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60120" y="5486400"/>
            <a:ext cx="9875520" cy="310896"/>
          </a:xfrm>
          <a:prstGeom prst="rect">
            <a:avLst/>
          </a:prstGeom>
          <a:noFill/>
        </p:spPr>
        <p:txBody>
          <a:bodyPr wrap="square" lIns="27432" rIns="27432" anchor="t">
            <a:normAutofit lnSpcReduction="10000"/>
          </a:bodyPr>
          <a:lstStyle/>
          <a:p>
            <a:pPr algn="ctr"/>
            <a:r>
              <a:rPr sz="1500" b="1">
                <a:solidFill>
                  <a:srgbClr val="007D84"/>
                </a:solidFill>
                <a:latin typeface="Segoe UI Semibold"/>
              </a:rPr>
              <a:t>Компетенции команды: AI-интеграция, backend, мобильный сценарий, тестирование MVP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494</Words>
  <Application>Microsoft Office PowerPoint</Application>
  <PresentationFormat>Широкоэкранный</PresentationFormat>
  <Paragraphs>136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Segoe UI</vt:lpstr>
      <vt:lpstr>Segoe UI Semibold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cp:keywords/>
  <dc:description>generated using python-pptx</dc:description>
  <cp:lastModifiedBy>LeMeS</cp:lastModifiedBy>
  <cp:revision>2</cp:revision>
  <dcterms:created xsi:type="dcterms:W3CDTF">2013-01-27T09:14:16Z</dcterms:created>
  <dcterms:modified xsi:type="dcterms:W3CDTF">2026-05-14T17:59:19Z</dcterms:modified>
  <cp:category/>
</cp:coreProperties>
</file>