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7D0"/>
    <a:srgbClr val="A4D4E2"/>
    <a:srgbClr val="018B9D"/>
    <a:srgbClr val="008C9D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130" d="100"/>
          <a:sy n="130" d="100"/>
        </p:scale>
        <p:origin x="696" y="11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algn="ctr"/>
          <a:r>
            <a:rPr lang="ru-RU" sz="2800" i="1" dirty="0">
              <a:latin typeface="Times New Roman" panose="02020603050405020304" pitchFamily="18" charset="0"/>
              <a:cs typeface="Times New Roman" panose="02020603050405020304" pitchFamily="18" charset="0"/>
            </a:rPr>
            <a:t>Промышленная безопасность при обслуживании скважин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800" i="1" dirty="0">
              <a:latin typeface="Times New Roman" panose="02020603050405020304" pitchFamily="18" charset="0"/>
              <a:cs typeface="Times New Roman" panose="02020603050405020304" pitchFamily="18" charset="0"/>
            </a:rPr>
            <a:t>Оператор по добыче нефти и газа</a:t>
          </a:r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3983" custLinFactNeighborY="1948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phldr="0" custT="1"/>
      <dgm:spPr>
        <a:solidFill>
          <a:srgbClr val="A4D4E2"/>
        </a:solidFill>
      </dgm:spPr>
      <dgm:t>
        <a:bodyPr/>
        <a:lstStyle/>
        <a:p>
          <a:r>
            <a:rPr lang="ru-RU" sz="20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Отсутствуют, вспомогательные устройства данного вида не представлены на рынке.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phldr="0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ООО «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Тегас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phldr="0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ООО «ПТИМАШ»</a:t>
          </a: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phldr="0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i="1" dirty="0">
              <a:latin typeface="Times New Roman" panose="02020603050405020304" pitchFamily="18" charset="0"/>
              <a:cs typeface="Times New Roman" panose="02020603050405020304" pitchFamily="18" charset="0"/>
            </a:rPr>
            <a:t>Низкая цена розничной продажи, по сравнению с конкурентами.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A8387CD3-841C-7347-9862-BA609899B831}">
      <dgm:prSet phldrT="[Текст]" phldr="0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ООО «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Завод 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Газпроммаш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gm:t>
    </dgm:pt>
    <dgm:pt modelId="{EF2D8014-7741-634F-9014-7AFBD8E820C8}" type="parTrans" cxnId="{E3CF4B2A-FA9A-7F48-B5E2-9CF9A65097EC}">
      <dgm:prSet/>
      <dgm:spPr/>
      <dgm:t>
        <a:bodyPr/>
        <a:lstStyle/>
        <a:p>
          <a:endParaRPr lang="ru-RU"/>
        </a:p>
      </dgm:t>
    </dgm:pt>
    <dgm:pt modelId="{7D020D03-B778-4D43-A9FE-7F235C4CE727}" type="sibTrans" cxnId="{E3CF4B2A-FA9A-7F48-B5E2-9CF9A65097EC}">
      <dgm:prSet/>
      <dgm:spPr/>
      <dgm:t>
        <a:bodyPr/>
        <a:lstStyle/>
        <a:p>
          <a:endParaRPr lang="ru-RU"/>
        </a:p>
      </dgm:t>
    </dgm:pt>
    <dgm:pt modelId="{E5D63123-9E3B-46D3-902B-05476E77FFD3}">
      <dgm:prSet phldrT="[Текст]" phldr="0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ОАО «Компрессор»</a:t>
          </a:r>
        </a:p>
      </dgm:t>
    </dgm:pt>
    <dgm:pt modelId="{6AC320F7-D238-45C9-9051-89D635C084FB}" type="parTrans" cxnId="{B548B8D2-0BB6-44C8-8006-F06E1233E821}">
      <dgm:prSet/>
      <dgm:spPr/>
      <dgm:t>
        <a:bodyPr/>
        <a:lstStyle/>
        <a:p>
          <a:endParaRPr lang="ru-RU"/>
        </a:p>
      </dgm:t>
    </dgm:pt>
    <dgm:pt modelId="{3D8C2007-29EF-428A-8D18-A2D99C1BB245}" type="sibTrans" cxnId="{B548B8D2-0BB6-44C8-8006-F06E1233E821}">
      <dgm:prSet/>
      <dgm:spPr/>
      <dgm:t>
        <a:bodyPr/>
        <a:lstStyle/>
        <a:p>
          <a:endParaRPr lang="ru-RU"/>
        </a:p>
      </dgm:t>
    </dgm:pt>
    <dgm:pt modelId="{428E7733-0CD7-478C-A163-036A71A4A508}">
      <dgm:prSet phldrT="[Текст]" phldr="0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ОАО «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Нефтебур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gm:t>
    </dgm:pt>
    <dgm:pt modelId="{9CF8C5B4-B92D-4EF2-B2D3-2AF1D8C19B83}" type="parTrans" cxnId="{1691F983-424E-4F13-BA64-4DEF6310E451}">
      <dgm:prSet/>
      <dgm:spPr/>
      <dgm:t>
        <a:bodyPr/>
        <a:lstStyle/>
        <a:p>
          <a:endParaRPr lang="ru-RU"/>
        </a:p>
      </dgm:t>
    </dgm:pt>
    <dgm:pt modelId="{01873F74-7573-4384-B6B3-5E167724D35D}" type="sibTrans" cxnId="{1691F983-424E-4F13-BA64-4DEF6310E451}">
      <dgm:prSet/>
      <dgm:spPr/>
      <dgm:t>
        <a:bodyPr/>
        <a:lstStyle/>
        <a:p>
          <a:endParaRPr lang="ru-RU"/>
        </a:p>
      </dgm:t>
    </dgm:pt>
    <dgm:pt modelId="{C31AFAF2-CFA6-4122-8573-BB022AE42020}">
      <dgm:prSet phldrT="[Текст]" phldr="0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i="1" dirty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изготовления по индивидуальным заказам.</a:t>
          </a:r>
        </a:p>
      </dgm:t>
    </dgm:pt>
    <dgm:pt modelId="{E7CD5D26-A5DB-4FAD-BDB8-4D4363A44284}" type="parTrans" cxnId="{28ED41DE-47A1-46C3-BD13-5B9A2270B216}">
      <dgm:prSet/>
      <dgm:spPr/>
      <dgm:t>
        <a:bodyPr/>
        <a:lstStyle/>
        <a:p>
          <a:endParaRPr lang="ru-RU"/>
        </a:p>
      </dgm:t>
    </dgm:pt>
    <dgm:pt modelId="{BAA1A864-DB05-4E5E-9FB8-0A7DD85635ED}" type="sibTrans" cxnId="{28ED41DE-47A1-46C3-BD13-5B9A2270B216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E3CF4B2A-FA9A-7F48-B5E2-9CF9A65097EC}" srcId="{FD45624C-83CF-47B9-8EDE-C4DE60E9F279}" destId="{A8387CD3-841C-7347-9862-BA609899B831}" srcOrd="2" destOrd="0" parTransId="{EF2D8014-7741-634F-9014-7AFBD8E820C8}" sibTransId="{7D020D03-B778-4D43-A9FE-7F235C4CE727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FCD69762-F85C-EE42-81CB-8DF6B4184740}" type="presOf" srcId="{A8387CD3-841C-7347-9862-BA609899B831}" destId="{400F4E5D-F016-41EA-97FB-BF5BA36522C2}" srcOrd="0" destOrd="2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1691F983-424E-4F13-BA64-4DEF6310E451}" srcId="{FD45624C-83CF-47B9-8EDE-C4DE60E9F279}" destId="{428E7733-0CD7-478C-A163-036A71A4A508}" srcOrd="4" destOrd="0" parTransId="{9CF8C5B4-B92D-4EF2-B2D3-2AF1D8C19B83}" sibTransId="{01873F74-7573-4384-B6B3-5E167724D35D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124B379C-3B78-4D4E-9620-B7954E1C56DE}" type="presOf" srcId="{C31AFAF2-CFA6-4122-8573-BB022AE42020}" destId="{0C85A15E-56D2-44B3-8E52-7FFFB1AE2983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BA7668AB-ED25-4BE0-A086-88CB2D7B0827}" type="presOf" srcId="{428E7733-0CD7-478C-A163-036A71A4A508}" destId="{400F4E5D-F016-41EA-97FB-BF5BA36522C2}" srcOrd="0" destOrd="4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B548B8D2-0BB6-44C8-8006-F06E1233E821}" srcId="{FD45624C-83CF-47B9-8EDE-C4DE60E9F279}" destId="{E5D63123-9E3B-46D3-902B-05476E77FFD3}" srcOrd="3" destOrd="0" parTransId="{6AC320F7-D238-45C9-9051-89D635C084FB}" sibTransId="{3D8C2007-29EF-428A-8D18-A2D99C1BB245}"/>
    <dgm:cxn modelId="{28ED41DE-47A1-46C3-BD13-5B9A2270B216}" srcId="{C1DCF8D2-41C8-416E-B988-A9BFE3AC37E6}" destId="{C31AFAF2-CFA6-4122-8573-BB022AE42020}" srcOrd="1" destOrd="0" parTransId="{E7CD5D26-A5DB-4FAD-BDB8-4D4363A44284}" sibTransId="{BAA1A864-DB05-4E5E-9FB8-0A7DD85635ED}"/>
    <dgm:cxn modelId="{7C76C0F5-3C5B-4538-AEC4-21EB89EBBCE2}" type="presOf" srcId="{E5D63123-9E3B-46D3-902B-05476E77FFD3}" destId="{400F4E5D-F016-41EA-97FB-BF5BA36522C2}" srcOrd="0" destOrd="3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1331CB-741C-432D-873F-FB9237880141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30AC32-890D-4126-85A1-AA8E5CBBED6D}">
      <dgm:prSet phldrT="[Текст]" custT="1"/>
      <dgm:spPr/>
      <dgm:t>
        <a:bodyPr/>
        <a:lstStyle/>
        <a:p>
          <a:r>
            <a: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Закупаем материал</a:t>
          </a:r>
        </a:p>
      </dgm:t>
    </dgm:pt>
    <dgm:pt modelId="{B2D2BDC4-DD58-4ED4-B8AF-5AC8BB0D0374}" type="parTrans" cxnId="{F34FA2A4-A03D-450A-ABBF-A92B86E2EE1C}">
      <dgm:prSet/>
      <dgm:spPr/>
      <dgm:t>
        <a:bodyPr/>
        <a:lstStyle/>
        <a:p>
          <a:endParaRPr lang="ru-RU"/>
        </a:p>
      </dgm:t>
    </dgm:pt>
    <dgm:pt modelId="{6FB3810A-9176-4115-BC7F-C3E25F88460D}" type="sibTrans" cxnId="{F34FA2A4-A03D-450A-ABBF-A92B86E2EE1C}">
      <dgm:prSet/>
      <dgm:spPr/>
      <dgm:t>
        <a:bodyPr/>
        <a:lstStyle/>
        <a:p>
          <a:endParaRPr lang="ru-RU"/>
        </a:p>
      </dgm:t>
    </dgm:pt>
    <dgm:pt modelId="{E83102ED-D79C-4E78-9E16-10D8580149D8}">
      <dgm:prSet phldrT="[Текст]" custT="1"/>
      <dgm:spPr/>
      <dgm:t>
        <a:bodyPr/>
        <a:lstStyle/>
        <a:p>
          <a:r>
            <a: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Изготавливаем товар</a:t>
          </a:r>
        </a:p>
      </dgm:t>
    </dgm:pt>
    <dgm:pt modelId="{719227E0-D551-42A2-A805-7E7345510E83}" type="parTrans" cxnId="{FA3B1C3B-506B-492E-A96D-FC25FDBB48B6}">
      <dgm:prSet/>
      <dgm:spPr/>
      <dgm:t>
        <a:bodyPr/>
        <a:lstStyle/>
        <a:p>
          <a:endParaRPr lang="ru-RU"/>
        </a:p>
      </dgm:t>
    </dgm:pt>
    <dgm:pt modelId="{1F7D6C97-6764-432B-8A18-256B020DD484}" type="sibTrans" cxnId="{FA3B1C3B-506B-492E-A96D-FC25FDBB48B6}">
      <dgm:prSet/>
      <dgm:spPr/>
      <dgm:t>
        <a:bodyPr/>
        <a:lstStyle/>
        <a:p>
          <a:endParaRPr lang="ru-RU"/>
        </a:p>
      </dgm:t>
    </dgm:pt>
    <dgm:pt modelId="{B4BDFC39-6DD7-4A03-83F7-461BD6C16EC1}">
      <dgm:prSet phldrT="[Текст]" custT="1"/>
      <dgm:spPr/>
      <dgm:t>
        <a:bodyPr/>
        <a:lstStyle/>
        <a:p>
          <a:r>
            <a: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Заключаем договор на поставку товара</a:t>
          </a:r>
        </a:p>
      </dgm:t>
    </dgm:pt>
    <dgm:pt modelId="{E3CBF3C1-702C-46CA-A2DC-4EF04CABE93A}" type="parTrans" cxnId="{EF2D5AAA-6954-4B74-8F1C-A71B5C905BF0}">
      <dgm:prSet/>
      <dgm:spPr/>
      <dgm:t>
        <a:bodyPr/>
        <a:lstStyle/>
        <a:p>
          <a:endParaRPr lang="ru-RU"/>
        </a:p>
      </dgm:t>
    </dgm:pt>
    <dgm:pt modelId="{4994C4E4-A345-49D9-96DC-10F95423EE6B}" type="sibTrans" cxnId="{EF2D5AAA-6954-4B74-8F1C-A71B5C905BF0}">
      <dgm:prSet/>
      <dgm:spPr/>
      <dgm:t>
        <a:bodyPr/>
        <a:lstStyle/>
        <a:p>
          <a:endParaRPr lang="ru-RU"/>
        </a:p>
      </dgm:t>
    </dgm:pt>
    <dgm:pt modelId="{74D92717-48FD-464E-9189-EFC83B8F8874}">
      <dgm:prSet phldrT="[Текст]" custT="1"/>
      <dgm:spPr/>
      <dgm:t>
        <a:bodyPr/>
        <a:lstStyle/>
        <a:p>
          <a:r>
            <a: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Реализуем товар</a:t>
          </a:r>
        </a:p>
      </dgm:t>
    </dgm:pt>
    <dgm:pt modelId="{0204A19F-AA82-436F-995F-B1145DFC3F5A}" type="parTrans" cxnId="{2A572256-3B9E-4961-A80E-1E454CCBBF78}">
      <dgm:prSet/>
      <dgm:spPr/>
      <dgm:t>
        <a:bodyPr/>
        <a:lstStyle/>
        <a:p>
          <a:endParaRPr lang="ru-RU"/>
        </a:p>
      </dgm:t>
    </dgm:pt>
    <dgm:pt modelId="{FC87ECE8-D898-4769-B498-217654ADD5BF}" type="sibTrans" cxnId="{2A572256-3B9E-4961-A80E-1E454CCBBF78}">
      <dgm:prSet/>
      <dgm:spPr/>
      <dgm:t>
        <a:bodyPr/>
        <a:lstStyle/>
        <a:p>
          <a:endParaRPr lang="ru-RU"/>
        </a:p>
      </dgm:t>
    </dgm:pt>
    <dgm:pt modelId="{AAAC150E-06C0-42F9-85FE-D0A45F7BE09F}">
      <dgm:prSet phldrT="[Текст]" custT="1"/>
      <dgm:spPr/>
      <dgm:t>
        <a:bodyPr/>
        <a:lstStyle/>
        <a:p>
          <a:r>
            <a: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Получаем прибыль с продажи товара</a:t>
          </a:r>
        </a:p>
      </dgm:t>
    </dgm:pt>
    <dgm:pt modelId="{21CD385C-E244-44C4-ADCE-F40A9F123F20}" type="parTrans" cxnId="{00560DAD-69C0-4597-9588-BC2ACF800FB6}">
      <dgm:prSet/>
      <dgm:spPr/>
      <dgm:t>
        <a:bodyPr/>
        <a:lstStyle/>
        <a:p>
          <a:endParaRPr lang="ru-RU"/>
        </a:p>
      </dgm:t>
    </dgm:pt>
    <dgm:pt modelId="{3A12DBC3-24A0-4E96-AB44-24F447EFD025}" type="sibTrans" cxnId="{00560DAD-69C0-4597-9588-BC2ACF800FB6}">
      <dgm:prSet/>
      <dgm:spPr/>
      <dgm:t>
        <a:bodyPr/>
        <a:lstStyle/>
        <a:p>
          <a:endParaRPr lang="ru-RU"/>
        </a:p>
      </dgm:t>
    </dgm:pt>
    <dgm:pt modelId="{3317CFF7-8300-4B43-9E9E-00F21E7538F5}" type="pres">
      <dgm:prSet presAssocID="{F11331CB-741C-432D-873F-FB9237880141}" presName="Name0" presStyleCnt="0">
        <dgm:presLayoutVars>
          <dgm:dir/>
          <dgm:resizeHandles val="exact"/>
        </dgm:presLayoutVars>
      </dgm:prSet>
      <dgm:spPr/>
    </dgm:pt>
    <dgm:pt modelId="{B9881ED6-A0D7-43D0-A819-6A4D08A59112}" type="pres">
      <dgm:prSet presAssocID="{F11331CB-741C-432D-873F-FB9237880141}" presName="cycle" presStyleCnt="0"/>
      <dgm:spPr/>
    </dgm:pt>
    <dgm:pt modelId="{CB32207E-4FEB-4474-B426-E24724AAFFE3}" type="pres">
      <dgm:prSet presAssocID="{2F30AC32-890D-4126-85A1-AA8E5CBBED6D}" presName="nodeFirstNode" presStyleLbl="node1" presStyleIdx="0" presStyleCnt="5">
        <dgm:presLayoutVars>
          <dgm:bulletEnabled val="1"/>
        </dgm:presLayoutVars>
      </dgm:prSet>
      <dgm:spPr/>
    </dgm:pt>
    <dgm:pt modelId="{94BD4512-CEDA-4CD8-911C-6317C3F10416}" type="pres">
      <dgm:prSet presAssocID="{6FB3810A-9176-4115-BC7F-C3E25F88460D}" presName="sibTransFirstNode" presStyleLbl="bgShp" presStyleIdx="0" presStyleCnt="1"/>
      <dgm:spPr/>
    </dgm:pt>
    <dgm:pt modelId="{45A84AE4-B0E1-4254-8AC2-4A99CA80EE85}" type="pres">
      <dgm:prSet presAssocID="{E83102ED-D79C-4E78-9E16-10D8580149D8}" presName="nodeFollowingNodes" presStyleLbl="node1" presStyleIdx="1" presStyleCnt="5">
        <dgm:presLayoutVars>
          <dgm:bulletEnabled val="1"/>
        </dgm:presLayoutVars>
      </dgm:prSet>
      <dgm:spPr/>
    </dgm:pt>
    <dgm:pt modelId="{814596BF-A326-475D-9B47-E1D4A2FAD57D}" type="pres">
      <dgm:prSet presAssocID="{B4BDFC39-6DD7-4A03-83F7-461BD6C16EC1}" presName="nodeFollowingNodes" presStyleLbl="node1" presStyleIdx="2" presStyleCnt="5" custRadScaleRad="112044" custRadScaleInc="-23296">
        <dgm:presLayoutVars>
          <dgm:bulletEnabled val="1"/>
        </dgm:presLayoutVars>
      </dgm:prSet>
      <dgm:spPr/>
    </dgm:pt>
    <dgm:pt modelId="{517607B2-4006-487F-8DC5-381A5A37EA8F}" type="pres">
      <dgm:prSet presAssocID="{74D92717-48FD-464E-9189-EFC83B8F8874}" presName="nodeFollowingNodes" presStyleLbl="node1" presStyleIdx="3" presStyleCnt="5" custRadScaleRad="108098" custRadScaleInc="20329">
        <dgm:presLayoutVars>
          <dgm:bulletEnabled val="1"/>
        </dgm:presLayoutVars>
      </dgm:prSet>
      <dgm:spPr/>
    </dgm:pt>
    <dgm:pt modelId="{AC4F79D7-3FE9-4E9C-BBFB-88FE6F98B41A}" type="pres">
      <dgm:prSet presAssocID="{AAAC150E-06C0-42F9-85FE-D0A45F7BE09F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E8DE1A07-5AC1-42AB-BF80-F02EFFF6A66B}" type="presOf" srcId="{74D92717-48FD-464E-9189-EFC83B8F8874}" destId="{517607B2-4006-487F-8DC5-381A5A37EA8F}" srcOrd="0" destOrd="0" presId="urn:microsoft.com/office/officeart/2005/8/layout/cycle3"/>
    <dgm:cxn modelId="{4D16B130-77F8-483C-9B4F-7EFEE7038A21}" type="presOf" srcId="{F11331CB-741C-432D-873F-FB9237880141}" destId="{3317CFF7-8300-4B43-9E9E-00F21E7538F5}" srcOrd="0" destOrd="0" presId="urn:microsoft.com/office/officeart/2005/8/layout/cycle3"/>
    <dgm:cxn modelId="{0B76DD34-7DB8-4847-849F-71FD6E1EC274}" type="presOf" srcId="{2F30AC32-890D-4126-85A1-AA8E5CBBED6D}" destId="{CB32207E-4FEB-4474-B426-E24724AAFFE3}" srcOrd="0" destOrd="0" presId="urn:microsoft.com/office/officeart/2005/8/layout/cycle3"/>
    <dgm:cxn modelId="{FA3B1C3B-506B-492E-A96D-FC25FDBB48B6}" srcId="{F11331CB-741C-432D-873F-FB9237880141}" destId="{E83102ED-D79C-4E78-9E16-10D8580149D8}" srcOrd="1" destOrd="0" parTransId="{719227E0-D551-42A2-A805-7E7345510E83}" sibTransId="{1F7D6C97-6764-432B-8A18-256B020DD484}"/>
    <dgm:cxn modelId="{5D1E9C69-4096-4E5B-B9C9-9614DC9A6303}" type="presOf" srcId="{B4BDFC39-6DD7-4A03-83F7-461BD6C16EC1}" destId="{814596BF-A326-475D-9B47-E1D4A2FAD57D}" srcOrd="0" destOrd="0" presId="urn:microsoft.com/office/officeart/2005/8/layout/cycle3"/>
    <dgm:cxn modelId="{8268376B-3F10-4B02-AE0F-DA00A71BE81E}" type="presOf" srcId="{E83102ED-D79C-4E78-9E16-10D8580149D8}" destId="{45A84AE4-B0E1-4254-8AC2-4A99CA80EE85}" srcOrd="0" destOrd="0" presId="urn:microsoft.com/office/officeart/2005/8/layout/cycle3"/>
    <dgm:cxn modelId="{2A572256-3B9E-4961-A80E-1E454CCBBF78}" srcId="{F11331CB-741C-432D-873F-FB9237880141}" destId="{74D92717-48FD-464E-9189-EFC83B8F8874}" srcOrd="3" destOrd="0" parTransId="{0204A19F-AA82-436F-995F-B1145DFC3F5A}" sibTransId="{FC87ECE8-D898-4769-B498-217654ADD5BF}"/>
    <dgm:cxn modelId="{33AD978E-E00A-4FB8-A810-3E22C7503058}" type="presOf" srcId="{6FB3810A-9176-4115-BC7F-C3E25F88460D}" destId="{94BD4512-CEDA-4CD8-911C-6317C3F10416}" srcOrd="0" destOrd="0" presId="urn:microsoft.com/office/officeart/2005/8/layout/cycle3"/>
    <dgm:cxn modelId="{D4A32F96-D840-4D98-8F31-1A55E0332254}" type="presOf" srcId="{AAAC150E-06C0-42F9-85FE-D0A45F7BE09F}" destId="{AC4F79D7-3FE9-4E9C-BBFB-88FE6F98B41A}" srcOrd="0" destOrd="0" presId="urn:microsoft.com/office/officeart/2005/8/layout/cycle3"/>
    <dgm:cxn modelId="{F34FA2A4-A03D-450A-ABBF-A92B86E2EE1C}" srcId="{F11331CB-741C-432D-873F-FB9237880141}" destId="{2F30AC32-890D-4126-85A1-AA8E5CBBED6D}" srcOrd="0" destOrd="0" parTransId="{B2D2BDC4-DD58-4ED4-B8AF-5AC8BB0D0374}" sibTransId="{6FB3810A-9176-4115-BC7F-C3E25F88460D}"/>
    <dgm:cxn modelId="{EF2D5AAA-6954-4B74-8F1C-A71B5C905BF0}" srcId="{F11331CB-741C-432D-873F-FB9237880141}" destId="{B4BDFC39-6DD7-4A03-83F7-461BD6C16EC1}" srcOrd="2" destOrd="0" parTransId="{E3CBF3C1-702C-46CA-A2DC-4EF04CABE93A}" sibTransId="{4994C4E4-A345-49D9-96DC-10F95423EE6B}"/>
    <dgm:cxn modelId="{00560DAD-69C0-4597-9588-BC2ACF800FB6}" srcId="{F11331CB-741C-432D-873F-FB9237880141}" destId="{AAAC150E-06C0-42F9-85FE-D0A45F7BE09F}" srcOrd="4" destOrd="0" parTransId="{21CD385C-E244-44C4-ADCE-F40A9F123F20}" sibTransId="{3A12DBC3-24A0-4E96-AB44-24F447EFD025}"/>
    <dgm:cxn modelId="{6DFD3F42-C202-475B-B0F3-EDC31047ADCD}" type="presParOf" srcId="{3317CFF7-8300-4B43-9E9E-00F21E7538F5}" destId="{B9881ED6-A0D7-43D0-A819-6A4D08A59112}" srcOrd="0" destOrd="0" presId="urn:microsoft.com/office/officeart/2005/8/layout/cycle3"/>
    <dgm:cxn modelId="{BEE9A7EE-26E3-4C99-80D1-C72FDC568DBB}" type="presParOf" srcId="{B9881ED6-A0D7-43D0-A819-6A4D08A59112}" destId="{CB32207E-4FEB-4474-B426-E24724AAFFE3}" srcOrd="0" destOrd="0" presId="urn:microsoft.com/office/officeart/2005/8/layout/cycle3"/>
    <dgm:cxn modelId="{C1B147EE-1215-48E0-8A2E-73201D111CC5}" type="presParOf" srcId="{B9881ED6-A0D7-43D0-A819-6A4D08A59112}" destId="{94BD4512-CEDA-4CD8-911C-6317C3F10416}" srcOrd="1" destOrd="0" presId="urn:microsoft.com/office/officeart/2005/8/layout/cycle3"/>
    <dgm:cxn modelId="{4246E715-8DA9-4CC0-97C5-B26C7773BB8E}" type="presParOf" srcId="{B9881ED6-A0D7-43D0-A819-6A4D08A59112}" destId="{45A84AE4-B0E1-4254-8AC2-4A99CA80EE85}" srcOrd="2" destOrd="0" presId="urn:microsoft.com/office/officeart/2005/8/layout/cycle3"/>
    <dgm:cxn modelId="{B03FCCE3-2B0A-4F2D-9ACC-59805DE7296E}" type="presParOf" srcId="{B9881ED6-A0D7-43D0-A819-6A4D08A59112}" destId="{814596BF-A326-475D-9B47-E1D4A2FAD57D}" srcOrd="3" destOrd="0" presId="urn:microsoft.com/office/officeart/2005/8/layout/cycle3"/>
    <dgm:cxn modelId="{6C5506CD-78A7-40E7-BD34-7F83BDDB8E3A}" type="presParOf" srcId="{B9881ED6-A0D7-43D0-A819-6A4D08A59112}" destId="{517607B2-4006-487F-8DC5-381A5A37EA8F}" srcOrd="4" destOrd="0" presId="urn:microsoft.com/office/officeart/2005/8/layout/cycle3"/>
    <dgm:cxn modelId="{80B4FFD3-0E06-4E59-B0C9-40850093A987}" type="presParOf" srcId="{B9881ED6-A0D7-43D0-A819-6A4D08A59112}" destId="{AC4F79D7-3FE9-4E9C-BBFB-88FE6F98B41A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Промышленная безопасность при обслуживании скважин</a:t>
          </a:r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245966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Оператор по добыче нефти и газа</a:t>
          </a:r>
        </a:p>
      </dsp:txBody>
      <dsp:txXfrm>
        <a:off x="327348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186605" y="0"/>
          <a:ext cx="3908418" cy="3908418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1594417" y="195420"/>
        <a:ext cx="1092793" cy="586262"/>
      </dsp:txXfrm>
    </dsp:sp>
    <dsp:sp modelId="{71F9D321-AD24-4B2F-9858-808383740F5B}">
      <dsp:nvSpPr>
        <dsp:cNvPr id="0" name=""/>
        <dsp:cNvSpPr/>
      </dsp:nvSpPr>
      <dsp:spPr>
        <a:xfrm>
          <a:off x="577447" y="781683"/>
          <a:ext cx="3126734" cy="3126734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1594417" y="969287"/>
        <a:ext cx="1092793" cy="562812"/>
      </dsp:txXfrm>
    </dsp:sp>
    <dsp:sp modelId="{F4F73ED0-32D2-41A1-B72D-C2D81FC80C1A}">
      <dsp:nvSpPr>
        <dsp:cNvPr id="0" name=""/>
        <dsp:cNvSpPr/>
      </dsp:nvSpPr>
      <dsp:spPr>
        <a:xfrm>
          <a:off x="968289" y="1563367"/>
          <a:ext cx="2345050" cy="2345050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1594417" y="1739246"/>
        <a:ext cx="1092793" cy="527636"/>
      </dsp:txXfrm>
    </dsp:sp>
    <dsp:sp modelId="{C12AB981-CE2A-46AD-A1EC-BC438E315F66}">
      <dsp:nvSpPr>
        <dsp:cNvPr id="0" name=""/>
        <dsp:cNvSpPr/>
      </dsp:nvSpPr>
      <dsp:spPr>
        <a:xfrm>
          <a:off x="1359130" y="2345050"/>
          <a:ext cx="1563367" cy="1563367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1588080" y="2735892"/>
        <a:ext cx="1105467" cy="7816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2855" y="526414"/>
          <a:ext cx="2784527" cy="836472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Конкуренты Продукты/Услуги</a:t>
          </a:r>
        </a:p>
      </dsp:txBody>
      <dsp:txXfrm>
        <a:off x="2855" y="526414"/>
        <a:ext cx="2784527" cy="836472"/>
      </dsp:txXfrm>
    </dsp:sp>
    <dsp:sp modelId="{B206DAC4-D1DF-4053-8506-5DE426BC8BEF}">
      <dsp:nvSpPr>
        <dsp:cNvPr id="0" name=""/>
        <dsp:cNvSpPr/>
      </dsp:nvSpPr>
      <dsp:spPr>
        <a:xfrm>
          <a:off x="0" y="1334276"/>
          <a:ext cx="2784527" cy="184464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Отсутствуют, вспомогательные устройства данного вида не представлены на рынке.</a:t>
          </a:r>
        </a:p>
      </dsp:txBody>
      <dsp:txXfrm>
        <a:off x="0" y="1334276"/>
        <a:ext cx="2784527" cy="1844640"/>
      </dsp:txXfrm>
    </dsp:sp>
    <dsp:sp modelId="{34E68AF3-FEED-4A3D-869A-6E2B7BBFBA4D}">
      <dsp:nvSpPr>
        <dsp:cNvPr id="0" name=""/>
        <dsp:cNvSpPr/>
      </dsp:nvSpPr>
      <dsp:spPr>
        <a:xfrm>
          <a:off x="3177217" y="526414"/>
          <a:ext cx="2784527" cy="836472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Фирмы конкуренты</a:t>
          </a:r>
        </a:p>
      </dsp:txBody>
      <dsp:txXfrm>
        <a:off x="3177217" y="526414"/>
        <a:ext cx="2784527" cy="836472"/>
      </dsp:txXfrm>
    </dsp:sp>
    <dsp:sp modelId="{400F4E5D-F016-41EA-97FB-BF5BA36522C2}">
      <dsp:nvSpPr>
        <dsp:cNvPr id="0" name=""/>
        <dsp:cNvSpPr/>
      </dsp:nvSpPr>
      <dsp:spPr>
        <a:xfrm>
          <a:off x="3177217" y="1362887"/>
          <a:ext cx="2784527" cy="184464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ООО «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Тегас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ООО «ПТИМАШ»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ООО «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Завод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Газпроммаш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ОАО «Компрессор»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ОАО «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Нефтебур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sp:txBody>
      <dsp:txXfrm>
        <a:off x="3177217" y="1362887"/>
        <a:ext cx="2784527" cy="1844640"/>
      </dsp:txXfrm>
    </dsp:sp>
    <dsp:sp modelId="{869E6585-1C72-4E82-914E-39E2C4E28665}">
      <dsp:nvSpPr>
        <dsp:cNvPr id="0" name=""/>
        <dsp:cNvSpPr/>
      </dsp:nvSpPr>
      <dsp:spPr>
        <a:xfrm>
          <a:off x="6354434" y="519488"/>
          <a:ext cx="2784527" cy="836472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Наши преимущества</a:t>
          </a:r>
        </a:p>
      </dsp:txBody>
      <dsp:txXfrm>
        <a:off x="6354434" y="519488"/>
        <a:ext cx="2784527" cy="836472"/>
      </dsp:txXfrm>
    </dsp:sp>
    <dsp:sp modelId="{0C85A15E-56D2-44B3-8E52-7FFFB1AE2983}">
      <dsp:nvSpPr>
        <dsp:cNvPr id="0" name=""/>
        <dsp:cNvSpPr/>
      </dsp:nvSpPr>
      <dsp:spPr>
        <a:xfrm>
          <a:off x="6351578" y="1362887"/>
          <a:ext cx="2784527" cy="184464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Низкая цена розничной продажи, по сравнению с конкурентами.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изготовления по индивидуальным заказам.</a:t>
          </a:r>
        </a:p>
      </dsp:txBody>
      <dsp:txXfrm>
        <a:off x="6351578" y="1362887"/>
        <a:ext cx="2784527" cy="18446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BD4512-CEDA-4CD8-911C-6317C3F10416}">
      <dsp:nvSpPr>
        <dsp:cNvPr id="0" name=""/>
        <dsp:cNvSpPr/>
      </dsp:nvSpPr>
      <dsp:spPr>
        <a:xfrm>
          <a:off x="1127468" y="-25744"/>
          <a:ext cx="4465479" cy="4465479"/>
        </a:xfrm>
        <a:prstGeom prst="circularArrow">
          <a:avLst>
            <a:gd name="adj1" fmla="val 5544"/>
            <a:gd name="adj2" fmla="val 330680"/>
            <a:gd name="adj3" fmla="val 13802154"/>
            <a:gd name="adj4" fmla="val 17370022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32207E-4FEB-4474-B426-E24724AAFFE3}">
      <dsp:nvSpPr>
        <dsp:cNvPr id="0" name=""/>
        <dsp:cNvSpPr/>
      </dsp:nvSpPr>
      <dsp:spPr>
        <a:xfrm>
          <a:off x="2326550" y="894"/>
          <a:ext cx="2067315" cy="10336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Закупаем материал</a:t>
          </a:r>
        </a:p>
      </dsp:txBody>
      <dsp:txXfrm>
        <a:off x="2377009" y="51353"/>
        <a:ext cx="1966397" cy="932739"/>
      </dsp:txXfrm>
    </dsp:sp>
    <dsp:sp modelId="{45A84AE4-B0E1-4254-8AC2-4A99CA80EE85}">
      <dsp:nvSpPr>
        <dsp:cNvPr id="0" name=""/>
        <dsp:cNvSpPr/>
      </dsp:nvSpPr>
      <dsp:spPr>
        <a:xfrm>
          <a:off x="4137605" y="1316702"/>
          <a:ext cx="2067315" cy="10336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Изготавливаем товар</a:t>
          </a:r>
        </a:p>
      </dsp:txBody>
      <dsp:txXfrm>
        <a:off x="4188064" y="1367161"/>
        <a:ext cx="1966397" cy="932739"/>
      </dsp:txXfrm>
    </dsp:sp>
    <dsp:sp modelId="{814596BF-A326-475D-9B47-E1D4A2FAD57D}">
      <dsp:nvSpPr>
        <dsp:cNvPr id="0" name=""/>
        <dsp:cNvSpPr/>
      </dsp:nvSpPr>
      <dsp:spPr>
        <a:xfrm>
          <a:off x="3960449" y="3277243"/>
          <a:ext cx="2067315" cy="10336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Заключаем договор на поставку товара</a:t>
          </a:r>
        </a:p>
      </dsp:txBody>
      <dsp:txXfrm>
        <a:off x="4010908" y="3327702"/>
        <a:ext cx="1966397" cy="932739"/>
      </dsp:txXfrm>
    </dsp:sp>
    <dsp:sp modelId="{517607B2-4006-487F-8DC5-381A5A37EA8F}">
      <dsp:nvSpPr>
        <dsp:cNvPr id="0" name=""/>
        <dsp:cNvSpPr/>
      </dsp:nvSpPr>
      <dsp:spPr>
        <a:xfrm>
          <a:off x="792078" y="3277251"/>
          <a:ext cx="2067315" cy="10336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Реализуем товар</a:t>
          </a:r>
        </a:p>
      </dsp:txBody>
      <dsp:txXfrm>
        <a:off x="842537" y="3327710"/>
        <a:ext cx="1966397" cy="932739"/>
      </dsp:txXfrm>
    </dsp:sp>
    <dsp:sp modelId="{AC4F79D7-3FE9-4E9C-BBFB-88FE6F98B41A}">
      <dsp:nvSpPr>
        <dsp:cNvPr id="0" name=""/>
        <dsp:cNvSpPr/>
      </dsp:nvSpPr>
      <dsp:spPr>
        <a:xfrm>
          <a:off x="515495" y="1316702"/>
          <a:ext cx="2067315" cy="10336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Получаем прибыль с продажи товара</a:t>
          </a:r>
        </a:p>
      </dsp:txBody>
      <dsp:txXfrm>
        <a:off x="565954" y="1367161"/>
        <a:ext cx="1966397" cy="932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ssa30032019@gmail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44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287784" y="4491459"/>
            <a:ext cx="2880320" cy="11090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i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</a:t>
            </a:r>
            <a:r>
              <a:rPr lang="ru-RU" sz="1400" b="0" i="1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ИНиГ</a:t>
            </a:r>
            <a:r>
              <a:rPr lang="ru-RU" sz="1400" b="0" i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им. М.С. Гуцериева</a:t>
            </a:r>
          </a:p>
          <a:p>
            <a:pPr>
              <a:lnSpc>
                <a:spcPct val="100000"/>
              </a:lnSpc>
            </a:pPr>
            <a:r>
              <a:rPr lang="ru-RU" sz="1400" i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ОС-21.05.02.02-11</a:t>
            </a:r>
          </a:p>
          <a:p>
            <a:pPr>
              <a:lnSpc>
                <a:spcPct val="100000"/>
              </a:lnSpc>
            </a:pPr>
            <a:r>
              <a:rPr lang="ru-RU" sz="1400" i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Кулаков А.С.</a:t>
            </a:r>
          </a:p>
          <a:p>
            <a:pPr>
              <a:lnSpc>
                <a:spcPct val="100000"/>
              </a:lnSpc>
            </a:pPr>
            <a:r>
              <a:rPr lang="ru-RU" sz="1400" b="0" i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Ярков М.Н.</a:t>
            </a: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22C823-8450-45B5-888F-0DAD44897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982" y="89585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1328C0-0D19-4FAF-A3E6-F77005EE909F}"/>
              </a:ext>
            </a:extLst>
          </p:cNvPr>
          <p:cNvSpPr txBox="1"/>
          <p:nvPr/>
        </p:nvSpPr>
        <p:spPr>
          <a:xfrm>
            <a:off x="503808" y="1962728"/>
            <a:ext cx="64087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Раздвижное устройство для скважинного лубрикатора с верхним роликом</a:t>
            </a:r>
          </a:p>
          <a:p>
            <a:pPr algn="r"/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РУСЛсВР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pPr algn="ctr"/>
            <a:r>
              <a:rPr lang="ru-RU" sz="4000" b="1" i="1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Команда проекта</a:t>
            </a:r>
            <a:endParaRPr sz="4000" b="1" i="1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080000" y="3673338"/>
            <a:ext cx="3312240" cy="826302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Кулаков Александр Сергеевич</a:t>
            </a:r>
          </a:p>
          <a:p>
            <a:pPr marR="0" lvl="0" algn="ctr">
              <a:lnSpc>
                <a:spcPct val="12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Инициативность</a:t>
            </a:r>
          </a:p>
          <a:p>
            <a:pPr marL="285750" marR="0" lvl="0" indent="-28575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материала проекта, организация деятельности коллектива.</a:t>
            </a: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6768504" y="3631620"/>
            <a:ext cx="2883092" cy="86802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Ярков Максим Николаевич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данных, анализ информации, выполнение финансовых расчетов.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642C43EF-F81C-4047-9645-47CF661E0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4910309-4CCF-4082-96F1-30896170B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7" t="19965" r="17679" b="39240"/>
          <a:stretch/>
        </p:blipFill>
        <p:spPr bwMode="auto">
          <a:xfrm>
            <a:off x="7200552" y="1467123"/>
            <a:ext cx="12241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AD06E1B-36B5-4D99-9D4C-7FFEE2AA91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6" t="22983" r="8121"/>
          <a:stretch/>
        </p:blipFill>
        <p:spPr bwMode="auto">
          <a:xfrm>
            <a:off x="1980035" y="1510914"/>
            <a:ext cx="1512169" cy="206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pPr algn="ctr"/>
            <a:r>
              <a:rPr lang="ru-RU" sz="4000" b="1" i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algn="ctr">
              <a:defRPr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lang="ru-RU" sz="1400" i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вспомогательного оборудования для безопасного проведения работ в условиях НГДУ.</a:t>
            </a:r>
          </a:p>
          <a:p>
            <a:pPr algn="ctr">
              <a:defRPr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безопасности и снижение травматизма.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pPr algn="ctr"/>
            <a:r>
              <a:rPr lang="ru-RU" sz="4000" b="1" i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3104297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2">
            <a:extLst>
              <a:ext uri="{FF2B5EF4-FFF2-40B4-BE49-F238E27FC236}">
                <a16:creationId xmlns:a16="http://schemas.microsoft.com/office/drawing/2014/main" id="{5BA3560B-7027-4256-A633-A0B9B7736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241" y="4563467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76312" y="0"/>
            <a:ext cx="10069463" cy="982800"/>
          </a:xfrm>
        </p:spPr>
        <p:txBody>
          <a:bodyPr lIns="720000"/>
          <a:lstStyle/>
          <a:p>
            <a:pPr algn="ctr"/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проекте. 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38507" y="802780"/>
            <a:ext cx="9393370" cy="129614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	</a:t>
            </a:r>
            <a:r>
              <a:rPr lang="ru-RU" sz="1400" kern="0" dirty="0"/>
              <a:t>Вспомогательное устройство, которое поможет снизить травматизм на промысле, при условии правильного выполнения последовательности работ. 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kern="0" dirty="0"/>
              <a:t>	По проекту на настоящее время: готова 3D-модель вспомогательного устройства. 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C4D4D0-BF3C-4335-9DF4-080E075CA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31" y="2331219"/>
            <a:ext cx="4830321" cy="28158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5F22D23-7E19-4C1C-B186-80FE3C36D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241" y="4563467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08747"/>
            <a:ext cx="9721080" cy="982800"/>
          </a:xfrm>
        </p:spPr>
        <p:txBody>
          <a:bodyPr lIns="720000"/>
          <a:lstStyle/>
          <a:p>
            <a:r>
              <a:rPr lang="ru-RU" sz="3200" b="1" i="1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Роль проекта в обеспечении </a:t>
            </a:r>
            <a:br>
              <a:rPr lang="ru-RU" sz="3200" b="1" i="1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</a:br>
            <a:r>
              <a:rPr lang="ru-RU" sz="3200" b="1" i="1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технологического суверенитета страны</a:t>
            </a:r>
            <a:endParaRPr sz="3200" b="1" i="1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157682"/>
              </p:ext>
            </p:extLst>
          </p:nvPr>
        </p:nvGraphicFramePr>
        <p:xfrm>
          <a:off x="431800" y="1562072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6480968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Россия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Новые производственные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id="{E7FE4554-518B-4E93-B251-22D9CF048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61" y="0"/>
            <a:ext cx="7415344" cy="982800"/>
          </a:xfrm>
        </p:spPr>
        <p:txBody>
          <a:bodyPr lIns="720000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sz="4000" b="1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BA9BC9-11A9-490D-85A8-2ECADA9F1555}"/>
              </a:ext>
            </a:extLst>
          </p:cNvPr>
          <p:cNvSpPr txBox="1"/>
          <p:nvPr/>
        </p:nvSpPr>
        <p:spPr>
          <a:xfrm>
            <a:off x="1007864" y="1755155"/>
            <a:ext cx="5113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или крупная нефтегазодобывающая компания России, имеющая фонд скважин оборудованных УЭЦН, которая стремится снизить травматизм в условиях НГДУ, путем внедрения в процесс обслуживания скважин нашего вспомогательного оборудования.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7B61DC-49CC-46F2-B0B9-48558950D108}"/>
              </a:ext>
            </a:extLst>
          </p:cNvPr>
          <p:cNvSpPr txBox="1"/>
          <p:nvPr/>
        </p:nvSpPr>
        <p:spPr>
          <a:xfrm>
            <a:off x="2448024" y="1385823"/>
            <a:ext cx="2680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потребителя</a:t>
            </a:r>
            <a:r>
              <a:rPr lang="ru-RU" dirty="0"/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25C691-E2F0-48F5-95AD-DB7DA602D1BA}"/>
              </a:ext>
            </a:extLst>
          </p:cNvPr>
          <p:cNvSpPr txBox="1"/>
          <p:nvPr/>
        </p:nvSpPr>
        <p:spPr>
          <a:xfrm>
            <a:off x="1007864" y="3162503"/>
            <a:ext cx="669674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Целевая аудитория: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КТО? – Средние и крупные нефтегазовые компании России. Их порядка 150 – 200 шт., из которых будут пользоваться нашей продукцией на начальном этапе 5 – 10 компаний-новаторов, ищущих новые идеи и готовые их реализовать.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ГДЕ? – Кустовые площадки в условиях НГДУ.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КОГДА? – Ежемесячно, каждый день в течении года.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ЧТО? – Наше вспомогательное оборудование – «Раздвижное устройство для скважинного лубрикатора с верхним роликом».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 Для снижения травматизма при обслуживании скважин в условиях НГДУ.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155D409-7C8C-4D02-9E22-6873B487E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FBCE848-A2DE-4041-AF89-3A327D120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533" y="1692508"/>
            <a:ext cx="3105236" cy="138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-85166"/>
            <a:ext cx="7488584" cy="982800"/>
          </a:xfrm>
        </p:spPr>
        <p:txBody>
          <a:bodyPr lIns="540000"/>
          <a:lstStyle/>
          <a:p>
            <a:pPr algn="ctr"/>
            <a:r>
              <a:rPr lang="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Потенциальный объем рынка</a:t>
            </a:r>
            <a:endParaRPr sz="4000" b="1" i="1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1297389"/>
              </p:ext>
            </p:extLst>
          </p:nvPr>
        </p:nvGraphicFramePr>
        <p:xfrm>
          <a:off x="-72256" y="1611139"/>
          <a:ext cx="4281629" cy="3908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104208" y="891058"/>
            <a:ext cx="5970479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Potential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нефтяных скважин, добывающих продукцию по России – 155587 скважин, из них добывающий фонд оборудованный УЭЦН – 107565 скважин. Стоимость приближенного по функционалу продукта составляет порядка 50000 руб. за шт. товара. </a:t>
            </a:r>
          </a:p>
          <a:p>
            <a:pPr algn="just"/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</a:t>
            </a:r>
            <a:r>
              <a:rPr lang="en-US" sz="1200" b="1" i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PAM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будет составлять: 107565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50000 – что составит 5,378 млрд. руб.</a:t>
            </a:r>
          </a:p>
          <a:p>
            <a:pPr algn="just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Addressable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нефтяных скважин, оборудованный УЭЦН – 107565 скважин. Стоимость нашего устройства составляет 35000 руб. за шт. товара. </a:t>
            </a:r>
          </a:p>
          <a:p>
            <a:pPr algn="just"/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</a:t>
            </a:r>
            <a:r>
              <a:rPr lang="en-US" sz="1200" b="1" i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будет составлять: 107565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35000 – что составит 3,764 млрд. рублей.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нефтяных скважин, оборудованный УЭЦН – 107565 скважин, из которых потенциально применят новую технологию, приближенную по функционалу за стоимость в 50000 руб. за шт. товара составит 10 %. </a:t>
            </a:r>
          </a:p>
          <a:p>
            <a:pPr algn="just"/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</a:t>
            </a:r>
            <a:r>
              <a:rPr lang="ru-RU" sz="1200" b="1" i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b="1" i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1200" b="1" i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будет равен 107565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0,10 × 50000 – что составит 5,378 млн. рублей.</a:t>
            </a:r>
            <a:endParaRPr lang="ru-RU" sz="1200" b="1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i="1" dirty="0">
              <a:solidFill>
                <a:schemeClr val="bg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SOM (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Serviceable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Obtainable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 err="1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нефтяных скважин, оборудованный УЭЦН – 107565 скважин, из которых потенциально 1 % подпадет под наше нововведение, что составит 1076 скважин.</a:t>
            </a:r>
          </a:p>
          <a:p>
            <a:pPr algn="just"/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</a:t>
            </a:r>
            <a:r>
              <a:rPr lang="ru-RU" sz="1200" b="1" i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b="1" i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200" b="1" i="1" u="sng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будет равен 107565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0,01 × 35000 – что составит 3,764 млн. рублей.</a:t>
            </a:r>
          </a:p>
          <a:p>
            <a:pPr algn="l"/>
            <a:endParaRPr lang="ru-RU" sz="1200" b="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A53F724-62E1-4746-8418-9007A209D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640" y="4843509"/>
            <a:ext cx="795193" cy="77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pPr algn="ctr"/>
            <a:r>
              <a:rPr lang="ru-RU" sz="4000" b="1" i="1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Анализ конкурентов</a:t>
            </a:r>
            <a:endParaRPr sz="4000" b="1" i="1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2459261"/>
              </p:ext>
            </p:extLst>
          </p:nvPr>
        </p:nvGraphicFramePr>
        <p:xfrm>
          <a:off x="470831" y="990493"/>
          <a:ext cx="9138962" cy="3733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id="{55E6519E-F692-4420-8341-7DF08ACA4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pPr algn="ctr"/>
            <a:r>
              <a:rPr lang="ru-RU" sz="4000" b="1" i="1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Бизнес-модель</a:t>
            </a:r>
            <a:endParaRPr sz="4000" b="1" i="1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643808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Нишевый 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при использовании</a:t>
            </a:r>
            <a:endParaRPr lang="en-US" sz="12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Простота конструкции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-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продажи через интернет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92262" y="4262182"/>
            <a:ext cx="5040314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продукта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9291" y="2789820"/>
            <a:ext cx="1871960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1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Интеллектуальные ресурсы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en-US" sz="1200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btb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 металлопроката.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Нефтегазовые компании России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4614076" cy="132343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Фиксированные издержки</a:t>
            </a:r>
            <a:r>
              <a:rPr lang="ru-RU" sz="11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на металлопрокат.</a:t>
            </a:r>
          </a:p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на вспомогательное оборудование, при производстве.</a:t>
            </a:r>
          </a:p>
          <a:p>
            <a:r>
              <a:rPr lang="ru-RU" sz="11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на электроэнергию.</a:t>
            </a:r>
          </a:p>
          <a:p>
            <a:pPr marL="171450" indent="-171450">
              <a:buFontTx/>
              <a:buChar char="-"/>
            </a:pPr>
            <a:r>
              <a:rPr lang="ru-RU" sz="11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аренду помещения.</a:t>
            </a:r>
            <a:endParaRPr lang="ru-RU" sz="1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издержки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на заработную плату.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F23B4552-1FE4-471B-9DB4-4EF717D31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56622"/>
            <a:ext cx="8383759" cy="982800"/>
          </a:xfrm>
        </p:spPr>
        <p:txBody>
          <a:bodyPr lIns="720000"/>
          <a:lstStyle/>
          <a:p>
            <a:pPr algn="ctr"/>
            <a:r>
              <a:rPr lang="ru-RU" sz="4000" b="1" i="1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Процесс производства товара</a:t>
            </a:r>
            <a:endParaRPr sz="4000" b="1" i="1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4998A991-E7A4-4268-9537-C40FE80F11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9878841"/>
              </p:ext>
            </p:extLst>
          </p:nvPr>
        </p:nvGraphicFramePr>
        <p:xfrm>
          <a:off x="1511920" y="926178"/>
          <a:ext cx="6720417" cy="4480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id="{C979F23F-11ED-412D-8E3F-4047139D4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по 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SMART</a:t>
            </a:r>
            <a:endParaRPr sz="4000" b="1" i="1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205EF0-79CF-9096-033C-68634BFF0F74}"/>
              </a:ext>
            </a:extLst>
          </p:cNvPr>
          <p:cNvSpPr txBox="1"/>
          <p:nvPr/>
        </p:nvSpPr>
        <p:spPr>
          <a:xfrm>
            <a:off x="652088" y="1083320"/>
            <a:ext cx="89554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i="1" dirty="0">
                <a:solidFill>
                  <a:srgbClr val="FF0000"/>
                </a:solidFill>
              </a:rPr>
              <a:t>	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pecifik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(конкретность) – Нам необходимо разработать прототип вспомогательного оборудования для скважинного лубрикатора, который поможет снизить травматизм.</a:t>
            </a:r>
          </a:p>
          <a:p>
            <a:pPr algn="l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easurable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(измеримость) – результат будет измеряется в количестве продаж данного вспомогательного оборудования.</a:t>
            </a:r>
          </a:p>
          <a:p>
            <a:pPr algn="l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ttainable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(достижимость) – разработать новые маркетинговые стратегии и провести рекламную кампанию, чтобы привлечь клиентов.</a:t>
            </a:r>
          </a:p>
          <a:p>
            <a:pPr algn="l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elevant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(актуальность) – снижение уровня травматизма на производстве. Все будет зависеть от компании и ее уровня травматизма, но если получится снизить его на 1% за счет нашего устройства, то это будет существенной помощью. </a:t>
            </a:r>
          </a:p>
          <a:p>
            <a:pPr algn="l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ime-bound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(ограниченность по времени) – цель должна быть достигнута как можно раньше. Срок начала работ – март 2024 года.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Таким образом, цель является SMART, так как она конкретна, измерима, достижима, актуальна и ограничена по времени.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092C0D0-C28B-48DE-9E03-77DE63092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95294"/>
            <a:ext cx="6912520" cy="952500"/>
          </a:xfrm>
        </p:spPr>
        <p:txBody>
          <a:bodyPr lIns="720000"/>
          <a:lstStyle/>
          <a:p>
            <a:pPr algn="ctr"/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Стартовые инвестиции</a:t>
            </a:r>
            <a:endParaRPr sz="4000" b="1" i="1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6804328"/>
              </p:ext>
            </p:extLst>
          </p:nvPr>
        </p:nvGraphicFramePr>
        <p:xfrm>
          <a:off x="143768" y="1467123"/>
          <a:ext cx="9793089" cy="3968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ru-RU" sz="1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металлопроката на первую партию устройств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помещения для сборки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инструментов для сборки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рекламное продвижение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25839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endParaRPr lang="ru-RU" sz="2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558627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2A720430-8C77-4115-AB97-4897C8EE9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0" y="1256752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ctr"/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план</a:t>
            </a:r>
            <a:endParaRPr sz="4000" b="1" i="1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93300" y="2121206"/>
            <a:ext cx="9288784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Выбранная организационно-правовая форма - ИП</a:t>
            </a:r>
          </a:p>
          <a:p>
            <a:r>
              <a:rPr lang="ru-RU" sz="3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Выбранная система налогообложения – УСН, (6 % налог)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2022A44-B605-441A-AFE6-79A83692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007864" y="98971"/>
            <a:ext cx="10064899" cy="982800"/>
          </a:xfrm>
        </p:spPr>
        <p:txBody>
          <a:bodyPr lIns="720000"/>
          <a:lstStyle/>
          <a:p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Финансовый план</a:t>
            </a:r>
            <a:endParaRPr sz="4000" b="1" i="1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364597"/>
              </p:ext>
            </p:extLst>
          </p:nvPr>
        </p:nvGraphicFramePr>
        <p:xfrm>
          <a:off x="503808" y="1539131"/>
          <a:ext cx="8128880" cy="3460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236424">
                  <a:extLst>
                    <a:ext uri="{9D8B030D-6E8A-4147-A177-3AD203B41FA5}">
                      <a16:colId xmlns:a16="http://schemas.microsoft.com/office/drawing/2014/main" val="3545145640"/>
                    </a:ext>
                  </a:extLst>
                </a:gridCol>
                <a:gridCol w="2624184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384818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29685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033146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229982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i="1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400" b="1" i="1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</a:t>
                      </a:r>
                      <a:endParaRPr lang="ru-RU" sz="1400" b="1" i="1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</a:t>
                      </a:r>
                      <a:r>
                        <a:rPr lang="ru-RU" sz="10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</a:t>
                      </a:r>
                      <a:endParaRPr lang="ru-RU" sz="1000" b="1" i="1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 (за 1 год/либо до срока окупаемости</a:t>
                      </a:r>
                      <a:r>
                        <a:rPr lang="ru-RU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50" b="1" i="1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115768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49336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ОПЕРАЦИОННОЙ ДЕЯТЕЛЬНОСТИ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86,263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87,463 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85,463 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85,463 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87,463 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85,463 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196,078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2.1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Постоянные расходы:</a:t>
                      </a:r>
                      <a:endParaRPr lang="ru-RU" sz="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5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 </a:t>
                      </a:r>
                      <a:endParaRPr lang="ru-RU" sz="65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35,463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35,463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35,463 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35,463 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35,463 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35,463 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125,278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2.1.1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металлопрокат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помещения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90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2.1.2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вспомогательное оборудование при производстве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2874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2.1.3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электроэнергию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463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2778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060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2.1.4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аренду помещения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22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61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2.2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Переменные расходы</a:t>
                      </a:r>
                      <a:endParaRPr lang="ru-RU" sz="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11,8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13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11 </a:t>
                      </a:r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70,8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2.2.1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регистрацию ИП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Материалы…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800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2.2.2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Рекламное продвижение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539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2.2.3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заработную плату сотрудникам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7665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2.2.4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Разовые расходные материалы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991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26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1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ДО НАЛОГООБЛОЖЕНИ</a:t>
                      </a:r>
                      <a:endParaRPr lang="ru-RU" sz="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-46,263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-28726 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-9189 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10348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27264 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45165,1 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82776,2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(6%)</a:t>
                      </a:r>
                      <a:endParaRPr lang="ru-RU" sz="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620,88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1635,8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2709,9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4965,78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  <a:endParaRPr lang="ru-RU" sz="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9727,12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25628,1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42455,2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77810,42 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15768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ИНВЕСТИЦИОННОЙ ДЕЯТЕЛЬНОСТИ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3089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Стартовые инвестиции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40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id="{56B79A46-1C15-4445-B00F-944355694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651874"/>
            <a:ext cx="9570630" cy="401243"/>
          </a:xfrm>
        </p:spPr>
        <p:txBody>
          <a:bodyPr lIns="720000"/>
          <a:lstStyle/>
          <a:p>
            <a:pPr algn="ctr"/>
            <a:r>
              <a:rPr lang="ru-RU" sz="4000" b="1" i="1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30815"/>
              </p:ext>
            </p:extLst>
          </p:nvPr>
        </p:nvGraphicFramePr>
        <p:xfrm>
          <a:off x="398542" y="1410432"/>
          <a:ext cx="837156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635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088474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1314440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r>
                        <a:rPr lang="ru-RU" sz="14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операционной деятельности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278854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от операционной деятельности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196078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(после налогообложения)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77810,42 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безубыточности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Стартовые инвестиции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стартовых инвестиций 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194,52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39,68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F3B3D558-7112-43C0-B3BC-3291561F5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935856" y="-117053"/>
            <a:ext cx="6912520" cy="1107083"/>
          </a:xfrm>
        </p:spPr>
        <p:txBody>
          <a:bodyPr lIns="720000"/>
          <a:lstStyle/>
          <a:p>
            <a:pPr algn="ctr"/>
            <a:r>
              <a:rPr lang="ru-RU" sz="4000" b="1" i="1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План реализации проекта</a:t>
            </a:r>
            <a:endParaRPr sz="4000" b="1" i="1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DF079A4-688C-46B4-BE59-4D86DB740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099656"/>
              </p:ext>
            </p:extLst>
          </p:nvPr>
        </p:nvGraphicFramePr>
        <p:xfrm>
          <a:off x="359792" y="1532921"/>
          <a:ext cx="8568960" cy="3693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49028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№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Наименование этапа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Март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Апрель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Май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Июнь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Июль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Август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1.</a:t>
                      </a:r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/>
                        <a:t>План проекта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2.</a:t>
                      </a:r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/>
                        <a:t>Материалы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3.</a:t>
                      </a:r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/>
                        <a:t>Приобретение оборудования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4.</a:t>
                      </a:r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/>
                        <a:t>Поиск помещения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5.</a:t>
                      </a:r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/>
                        <a:t>Разработка рекламы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6.</a:t>
                      </a:r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/>
                        <a:t>Поиск потенциальных покупателей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7D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7.</a:t>
                      </a:r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/>
                        <a:t>Подготовка помещения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8.</a:t>
                      </a:r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/>
                        <a:t>Оплата за оборудование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9.</a:t>
                      </a:r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/>
                        <a:t>Установка оборудования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b="1" i="1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Координаты команды проекта</a:t>
            </a:r>
            <a:endParaRPr sz="4000" b="1" i="1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583929" y="3457926"/>
            <a:ext cx="2592288" cy="111232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Кулаков Александр Сергеевич,</a:t>
            </a:r>
          </a:p>
          <a:p>
            <a:pPr algn="ctr">
              <a:lnSpc>
                <a:spcPct val="110000"/>
              </a:lnSpc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+7(912)-441-6098, </a:t>
            </a:r>
          </a:p>
          <a:p>
            <a:pPr algn="ctr">
              <a:lnSpc>
                <a:spcPct val="110000"/>
              </a:lnSpc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sesel_farm02</a:t>
            </a:r>
            <a:r>
              <a:rPr lang="en-US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@sesel02</a:t>
            </a:r>
            <a:endParaRPr lang="ru-RU" sz="1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5616376" y="3457926"/>
            <a:ext cx="2880320" cy="110554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Ярков Максим Николаевич, </a:t>
            </a:r>
          </a:p>
          <a:p>
            <a:pPr algn="ctr">
              <a:lnSpc>
                <a:spcPct val="110000"/>
              </a:lnSpc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+7(951)-211-3065, </a:t>
            </a:r>
          </a:p>
          <a:p>
            <a:pPr algn="ctr">
              <a:lnSpc>
                <a:spcPct val="110000"/>
              </a:lnSpc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assa30032019@gmail.com</a:t>
            </a: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@l_meloman_l</a:t>
            </a:r>
            <a:endParaRPr lang="ru-RU" sz="1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D92A594-621A-4346-B56D-17F858214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553" y="4598568"/>
            <a:ext cx="98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6367A093-D141-8461-D439-0A4D2938DA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6" t="22983" r="3776"/>
          <a:stretch/>
        </p:blipFill>
        <p:spPr bwMode="auto">
          <a:xfrm>
            <a:off x="1828637" y="1316196"/>
            <a:ext cx="1894540" cy="206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FCF9FA5-8CF4-F651-10A6-CBCCE34E6E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7" t="19965" r="17679" b="39240"/>
          <a:stretch/>
        </p:blipFill>
        <p:spPr bwMode="auto">
          <a:xfrm>
            <a:off x="6444468" y="1316196"/>
            <a:ext cx="12241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8683</TotalTime>
  <Words>1399</Words>
  <Application>Microsoft Office PowerPoint</Application>
  <PresentationFormat>Произвольный</PresentationFormat>
  <Paragraphs>451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MS Gothic</vt:lpstr>
      <vt:lpstr>Arial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Alexandr Kulakov</cp:lastModifiedBy>
  <cp:revision>61</cp:revision>
  <dcterms:created xsi:type="dcterms:W3CDTF">2022-10-14T10:42:52Z</dcterms:created>
  <dcterms:modified xsi:type="dcterms:W3CDTF">2023-11-19T07:34:38Z</dcterms:modified>
  <dc:language>ru-RU</dc:language>
</cp:coreProperties>
</file>