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2" r:id="rId4"/>
    <p:sldId id="284" r:id="rId5"/>
    <p:sldId id="285" r:id="rId6"/>
    <p:sldId id="283" r:id="rId7"/>
    <p:sldId id="286" r:id="rId8"/>
    <p:sldId id="289" r:id="rId9"/>
    <p:sldId id="287" r:id="rId10"/>
    <p:sldId id="290" r:id="rId11"/>
    <p:sldId id="291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C3D6C0"/>
    <a:srgbClr val="B5D8E1"/>
    <a:srgbClr val="8F00FF"/>
    <a:srgbClr val="FF2F2D"/>
    <a:srgbClr val="FD493D"/>
    <a:srgbClr val="9F00FF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849" autoAdjust="0"/>
  </p:normalViewPr>
  <p:slideViewPr>
    <p:cSldViewPr snapToGrid="0" snapToObjects="1" showGuides="1">
      <p:cViewPr varScale="1">
        <p:scale>
          <a:sx n="107" d="100"/>
          <a:sy n="107" d="100"/>
        </p:scale>
        <p:origin x="90" y="11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F35724-69B8-4356-BE89-4239ED54D40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71C70FD-7657-4062-9D4D-55E1E664D91A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Идея </a:t>
          </a:r>
        </a:p>
      </dgm:t>
    </dgm:pt>
    <dgm:pt modelId="{F9172A7D-4121-418C-888E-D115F16286A5}" type="parTrans" cxnId="{EABEFDEE-60EA-48F7-B251-C4AE257EB30B}">
      <dgm:prSet/>
      <dgm:spPr/>
      <dgm:t>
        <a:bodyPr/>
        <a:lstStyle/>
        <a:p>
          <a:endParaRPr lang="ru-RU"/>
        </a:p>
      </dgm:t>
    </dgm:pt>
    <dgm:pt modelId="{3D443FB4-4413-4AB5-9B8F-76764B13AD0F}" type="sibTrans" cxnId="{EABEFDEE-60EA-48F7-B251-C4AE257EB30B}">
      <dgm:prSet/>
      <dgm:spPr/>
      <dgm:t>
        <a:bodyPr/>
        <a:lstStyle/>
        <a:p>
          <a:endParaRPr lang="ru-RU"/>
        </a:p>
      </dgm:t>
    </dgm:pt>
    <dgm:pt modelId="{95435D61-8C3A-40CD-827B-3826C694CA0A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модели и концепции </a:t>
          </a:r>
        </a:p>
      </dgm:t>
    </dgm:pt>
    <dgm:pt modelId="{C33A598E-FEF1-4853-882E-5DF59B1A972F}" type="parTrans" cxnId="{D3E1EE30-57AA-4CF4-BD87-D6989F835E3D}">
      <dgm:prSet/>
      <dgm:spPr/>
      <dgm:t>
        <a:bodyPr/>
        <a:lstStyle/>
        <a:p>
          <a:endParaRPr lang="ru-RU"/>
        </a:p>
      </dgm:t>
    </dgm:pt>
    <dgm:pt modelId="{04A2909A-1025-4C4E-841F-AEED41D3F5DA}" type="sibTrans" cxnId="{D3E1EE30-57AA-4CF4-BD87-D6989F835E3D}">
      <dgm:prSet/>
      <dgm:spPr/>
      <dgm:t>
        <a:bodyPr/>
        <a:lstStyle/>
        <a:p>
          <a:endParaRPr lang="ru-RU"/>
        </a:p>
      </dgm:t>
    </dgm:pt>
    <dgm:pt modelId="{3E591217-208A-43D4-8ACE-B515654D9FD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Выступление на Акселераторе </a:t>
          </a:r>
        </a:p>
      </dgm:t>
    </dgm:pt>
    <dgm:pt modelId="{8EF64CDB-D87D-493B-8528-43F4B1CC2EDE}" type="parTrans" cxnId="{6477847A-E1DF-4142-AA3E-9F4B47DEC89A}">
      <dgm:prSet/>
      <dgm:spPr/>
      <dgm:t>
        <a:bodyPr/>
        <a:lstStyle/>
        <a:p>
          <a:endParaRPr lang="ru-RU"/>
        </a:p>
      </dgm:t>
    </dgm:pt>
    <dgm:pt modelId="{036356E1-E77B-4DC1-AE1A-1F8A9D216294}" type="sibTrans" cxnId="{6477847A-E1DF-4142-AA3E-9F4B47DEC89A}">
      <dgm:prSet/>
      <dgm:spPr/>
      <dgm:t>
        <a:bodyPr/>
        <a:lstStyle/>
        <a:p>
          <a:endParaRPr lang="ru-RU"/>
        </a:p>
      </dgm:t>
    </dgm:pt>
    <dgm:pt modelId="{ED251C1C-25FD-4953-AE36-81A4944405BD}" type="pres">
      <dgm:prSet presAssocID="{28F35724-69B8-4356-BE89-4239ED54D40A}" presName="Name0" presStyleCnt="0">
        <dgm:presLayoutVars>
          <dgm:dir/>
          <dgm:resizeHandles val="exact"/>
        </dgm:presLayoutVars>
      </dgm:prSet>
      <dgm:spPr/>
    </dgm:pt>
    <dgm:pt modelId="{6580F525-AB53-4A5B-8FF9-303C287A14B8}" type="pres">
      <dgm:prSet presAssocID="{571C70FD-7657-4062-9D4D-55E1E664D91A}" presName="node" presStyleLbl="node1" presStyleIdx="0" presStyleCnt="3">
        <dgm:presLayoutVars>
          <dgm:bulletEnabled val="1"/>
        </dgm:presLayoutVars>
      </dgm:prSet>
      <dgm:spPr/>
    </dgm:pt>
    <dgm:pt modelId="{F53D7CDD-7994-41E5-B4FA-A337F5938FFA}" type="pres">
      <dgm:prSet presAssocID="{3D443FB4-4413-4AB5-9B8F-76764B13AD0F}" presName="sibTrans" presStyleLbl="sibTrans2D1" presStyleIdx="0" presStyleCnt="2"/>
      <dgm:spPr/>
    </dgm:pt>
    <dgm:pt modelId="{957270BC-C04B-4D87-BD1B-4CCF050F5478}" type="pres">
      <dgm:prSet presAssocID="{3D443FB4-4413-4AB5-9B8F-76764B13AD0F}" presName="connectorText" presStyleLbl="sibTrans2D1" presStyleIdx="0" presStyleCnt="2"/>
      <dgm:spPr/>
    </dgm:pt>
    <dgm:pt modelId="{943FDB33-A2F9-42ED-AF43-CAF2FF2CA2B2}" type="pres">
      <dgm:prSet presAssocID="{95435D61-8C3A-40CD-827B-3826C694CA0A}" presName="node" presStyleLbl="node1" presStyleIdx="1" presStyleCnt="3" custLinFactNeighborX="-361" custLinFactNeighborY="-2929">
        <dgm:presLayoutVars>
          <dgm:bulletEnabled val="1"/>
        </dgm:presLayoutVars>
      </dgm:prSet>
      <dgm:spPr/>
    </dgm:pt>
    <dgm:pt modelId="{9C7CFB40-9239-4606-84D1-B876E6D8089D}" type="pres">
      <dgm:prSet presAssocID="{04A2909A-1025-4C4E-841F-AEED41D3F5DA}" presName="sibTrans" presStyleLbl="sibTrans2D1" presStyleIdx="1" presStyleCnt="2"/>
      <dgm:spPr/>
    </dgm:pt>
    <dgm:pt modelId="{23BA2310-5FA6-4207-A5BB-83123BC18E35}" type="pres">
      <dgm:prSet presAssocID="{04A2909A-1025-4C4E-841F-AEED41D3F5DA}" presName="connectorText" presStyleLbl="sibTrans2D1" presStyleIdx="1" presStyleCnt="2"/>
      <dgm:spPr/>
    </dgm:pt>
    <dgm:pt modelId="{06A6CFDB-7FFF-4DB2-910A-1805C252ABDC}" type="pres">
      <dgm:prSet presAssocID="{3E591217-208A-43D4-8ACE-B515654D9FD1}" presName="node" presStyleLbl="node1" presStyleIdx="2" presStyleCnt="3">
        <dgm:presLayoutVars>
          <dgm:bulletEnabled val="1"/>
        </dgm:presLayoutVars>
      </dgm:prSet>
      <dgm:spPr/>
    </dgm:pt>
  </dgm:ptLst>
  <dgm:cxnLst>
    <dgm:cxn modelId="{F2ABE20A-A633-4DCB-B11F-D94C5F69140B}" type="presOf" srcId="{3E591217-208A-43D4-8ACE-B515654D9FD1}" destId="{06A6CFDB-7FFF-4DB2-910A-1805C252ABDC}" srcOrd="0" destOrd="0" presId="urn:microsoft.com/office/officeart/2005/8/layout/process1"/>
    <dgm:cxn modelId="{C863B40E-7284-4A1F-8303-59B4F27757FE}" type="presOf" srcId="{571C70FD-7657-4062-9D4D-55E1E664D91A}" destId="{6580F525-AB53-4A5B-8FF9-303C287A14B8}" srcOrd="0" destOrd="0" presId="urn:microsoft.com/office/officeart/2005/8/layout/process1"/>
    <dgm:cxn modelId="{644B9113-5A64-4200-B0DB-2D097F2B7677}" type="presOf" srcId="{28F35724-69B8-4356-BE89-4239ED54D40A}" destId="{ED251C1C-25FD-4953-AE36-81A4944405BD}" srcOrd="0" destOrd="0" presId="urn:microsoft.com/office/officeart/2005/8/layout/process1"/>
    <dgm:cxn modelId="{56864F28-DBA9-4646-8C93-C8DFF575527A}" type="presOf" srcId="{04A2909A-1025-4C4E-841F-AEED41D3F5DA}" destId="{23BA2310-5FA6-4207-A5BB-83123BC18E35}" srcOrd="1" destOrd="0" presId="urn:microsoft.com/office/officeart/2005/8/layout/process1"/>
    <dgm:cxn modelId="{D3E1EE30-57AA-4CF4-BD87-D6989F835E3D}" srcId="{28F35724-69B8-4356-BE89-4239ED54D40A}" destId="{95435D61-8C3A-40CD-827B-3826C694CA0A}" srcOrd="1" destOrd="0" parTransId="{C33A598E-FEF1-4853-882E-5DF59B1A972F}" sibTransId="{04A2909A-1025-4C4E-841F-AEED41D3F5DA}"/>
    <dgm:cxn modelId="{D5067152-CE28-49DC-BEEC-34F549B2553A}" type="presOf" srcId="{95435D61-8C3A-40CD-827B-3826C694CA0A}" destId="{943FDB33-A2F9-42ED-AF43-CAF2FF2CA2B2}" srcOrd="0" destOrd="0" presId="urn:microsoft.com/office/officeart/2005/8/layout/process1"/>
    <dgm:cxn modelId="{F79C4773-5C5E-485C-8A39-B09A1AE4D21F}" type="presOf" srcId="{3D443FB4-4413-4AB5-9B8F-76764B13AD0F}" destId="{957270BC-C04B-4D87-BD1B-4CCF050F5478}" srcOrd="1" destOrd="0" presId="urn:microsoft.com/office/officeart/2005/8/layout/process1"/>
    <dgm:cxn modelId="{6477847A-E1DF-4142-AA3E-9F4B47DEC89A}" srcId="{28F35724-69B8-4356-BE89-4239ED54D40A}" destId="{3E591217-208A-43D4-8ACE-B515654D9FD1}" srcOrd="2" destOrd="0" parTransId="{8EF64CDB-D87D-493B-8528-43F4B1CC2EDE}" sibTransId="{036356E1-E77B-4DC1-AE1A-1F8A9D216294}"/>
    <dgm:cxn modelId="{6791997B-7E55-42C1-B0AE-767183EEC14C}" type="presOf" srcId="{3D443FB4-4413-4AB5-9B8F-76764B13AD0F}" destId="{F53D7CDD-7994-41E5-B4FA-A337F5938FFA}" srcOrd="0" destOrd="0" presId="urn:microsoft.com/office/officeart/2005/8/layout/process1"/>
    <dgm:cxn modelId="{81AD827E-8C03-4C8A-9E46-53EC2FF94A20}" type="presOf" srcId="{04A2909A-1025-4C4E-841F-AEED41D3F5DA}" destId="{9C7CFB40-9239-4606-84D1-B876E6D8089D}" srcOrd="0" destOrd="0" presId="urn:microsoft.com/office/officeart/2005/8/layout/process1"/>
    <dgm:cxn modelId="{EABEFDEE-60EA-48F7-B251-C4AE257EB30B}" srcId="{28F35724-69B8-4356-BE89-4239ED54D40A}" destId="{571C70FD-7657-4062-9D4D-55E1E664D91A}" srcOrd="0" destOrd="0" parTransId="{F9172A7D-4121-418C-888E-D115F16286A5}" sibTransId="{3D443FB4-4413-4AB5-9B8F-76764B13AD0F}"/>
    <dgm:cxn modelId="{8F7C5CB0-6CD5-4302-95BD-13DA113D4593}" type="presParOf" srcId="{ED251C1C-25FD-4953-AE36-81A4944405BD}" destId="{6580F525-AB53-4A5B-8FF9-303C287A14B8}" srcOrd="0" destOrd="0" presId="urn:microsoft.com/office/officeart/2005/8/layout/process1"/>
    <dgm:cxn modelId="{10B37D82-B762-4131-88A9-118C66930B33}" type="presParOf" srcId="{ED251C1C-25FD-4953-AE36-81A4944405BD}" destId="{F53D7CDD-7994-41E5-B4FA-A337F5938FFA}" srcOrd="1" destOrd="0" presId="urn:microsoft.com/office/officeart/2005/8/layout/process1"/>
    <dgm:cxn modelId="{8C40F3D2-52C4-4259-8142-25336CAF0EB8}" type="presParOf" srcId="{F53D7CDD-7994-41E5-B4FA-A337F5938FFA}" destId="{957270BC-C04B-4D87-BD1B-4CCF050F5478}" srcOrd="0" destOrd="0" presId="urn:microsoft.com/office/officeart/2005/8/layout/process1"/>
    <dgm:cxn modelId="{87FCA859-850E-4F00-8B99-22A010B54E44}" type="presParOf" srcId="{ED251C1C-25FD-4953-AE36-81A4944405BD}" destId="{943FDB33-A2F9-42ED-AF43-CAF2FF2CA2B2}" srcOrd="2" destOrd="0" presId="urn:microsoft.com/office/officeart/2005/8/layout/process1"/>
    <dgm:cxn modelId="{1741672A-824A-4405-8EED-5869CFF2FEE3}" type="presParOf" srcId="{ED251C1C-25FD-4953-AE36-81A4944405BD}" destId="{9C7CFB40-9239-4606-84D1-B876E6D8089D}" srcOrd="3" destOrd="0" presId="urn:microsoft.com/office/officeart/2005/8/layout/process1"/>
    <dgm:cxn modelId="{2CAA94CB-8163-4C97-88DE-C8053F094AF9}" type="presParOf" srcId="{9C7CFB40-9239-4606-84D1-B876E6D8089D}" destId="{23BA2310-5FA6-4207-A5BB-83123BC18E35}" srcOrd="0" destOrd="0" presId="urn:microsoft.com/office/officeart/2005/8/layout/process1"/>
    <dgm:cxn modelId="{40FA93C9-4605-4BDB-BC91-0D091AAA6562}" type="presParOf" srcId="{ED251C1C-25FD-4953-AE36-81A4944405BD}" destId="{06A6CFDB-7FFF-4DB2-910A-1805C252ABD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E540AF-0230-45AA-A210-A00BCB466ADB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A61BD6-1259-4D32-899C-FE965613DA27}">
      <dgm:prSet phldrT="[Текст]"/>
      <dgm:spPr>
        <a:solidFill>
          <a:srgbClr val="C3D6C0"/>
        </a:solidFill>
      </dgm:spPr>
      <dgm:t>
        <a:bodyPr/>
        <a:lstStyle/>
        <a:p>
          <a:r>
            <a:rPr lang="ru-RU" dirty="0"/>
            <a:t>Комплектующие</a:t>
          </a:r>
        </a:p>
      </dgm:t>
    </dgm:pt>
    <dgm:pt modelId="{8EE06BCF-697E-4C05-A8B2-2CE6F6591FDC}" type="parTrans" cxnId="{112A64E0-3655-45FB-8D5B-1714C20020C9}">
      <dgm:prSet/>
      <dgm:spPr/>
      <dgm:t>
        <a:bodyPr/>
        <a:lstStyle/>
        <a:p>
          <a:endParaRPr lang="ru-RU"/>
        </a:p>
      </dgm:t>
    </dgm:pt>
    <dgm:pt modelId="{2ADECEBA-DCA9-4857-AD8F-3A2441A6316E}" type="sibTrans" cxnId="{112A64E0-3655-45FB-8D5B-1714C20020C9}">
      <dgm:prSet/>
      <dgm:spPr/>
      <dgm:t>
        <a:bodyPr/>
        <a:lstStyle/>
        <a:p>
          <a:endParaRPr lang="ru-RU"/>
        </a:p>
      </dgm:t>
    </dgm:pt>
    <dgm:pt modelId="{0E6BC0E1-14AA-40BA-A6CB-DE808BB5ECEF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Ресурсы</a:t>
          </a:r>
        </a:p>
      </dgm:t>
    </dgm:pt>
    <dgm:pt modelId="{DE3745AA-F300-4D7D-8F4D-300F3837694A}" type="parTrans" cxnId="{5C3CAD94-02CB-486C-B6AE-6A9944DA5AEA}">
      <dgm:prSet/>
      <dgm:spPr/>
      <dgm:t>
        <a:bodyPr/>
        <a:lstStyle/>
        <a:p>
          <a:endParaRPr lang="ru-RU"/>
        </a:p>
      </dgm:t>
    </dgm:pt>
    <dgm:pt modelId="{15C2BE9D-F18E-4AB1-8D39-9DF093030133}" type="sibTrans" cxnId="{5C3CAD94-02CB-486C-B6AE-6A9944DA5AEA}">
      <dgm:prSet/>
      <dgm:spPr/>
      <dgm:t>
        <a:bodyPr/>
        <a:lstStyle/>
        <a:p>
          <a:endParaRPr lang="ru-RU"/>
        </a:p>
      </dgm:t>
    </dgm:pt>
    <dgm:pt modelId="{70D216A0-282A-42DB-8AEF-8B92491599E9}">
      <dgm:prSet phldrT="[Текст]" custT="1"/>
      <dgm:spPr>
        <a:solidFill>
          <a:srgbClr val="FCAF17"/>
        </a:solidFill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-Финансовые(1 млн рублей.)</a:t>
          </a:r>
        </a:p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-Временные(</a:t>
          </a:r>
          <a:r>
            <a:rPr lang="ru-RU" sz="2000" dirty="0">
              <a:latin typeface="Times New Roman"/>
              <a:ea typeface="Times New Roman"/>
              <a:cs typeface="Times New Roman"/>
              <a:sym typeface="Times New Roman"/>
            </a:rPr>
            <a:t>2 года на сборку, программирование и отладку)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951238-25BA-4126-BF1A-A35ECA1CC12F}" type="parTrans" cxnId="{53427255-F9AB-471E-9826-67D408ABE3F9}">
      <dgm:prSet/>
      <dgm:spPr/>
      <dgm:t>
        <a:bodyPr/>
        <a:lstStyle/>
        <a:p>
          <a:endParaRPr lang="ru-RU"/>
        </a:p>
      </dgm:t>
    </dgm:pt>
    <dgm:pt modelId="{40B933E3-758D-4582-BF8D-440C6E1C81C5}" type="sibTrans" cxnId="{53427255-F9AB-471E-9826-67D408ABE3F9}">
      <dgm:prSet/>
      <dgm:spPr/>
      <dgm:t>
        <a:bodyPr/>
        <a:lstStyle/>
        <a:p>
          <a:endParaRPr lang="ru-RU"/>
        </a:p>
      </dgm:t>
    </dgm:pt>
    <dgm:pt modelId="{34EA03E1-B858-470F-8CA6-6A4E7953C39F}">
      <dgm:prSet phldrT="[Текст]"/>
      <dgm:spPr/>
      <dgm:t>
        <a:bodyPr/>
        <a:lstStyle/>
        <a:p>
          <a:r>
            <a:rPr lang="ru-RU" dirty="0"/>
            <a:t>Стоимость</a:t>
          </a:r>
        </a:p>
      </dgm:t>
    </dgm:pt>
    <dgm:pt modelId="{DA77A01A-162A-4EF8-BCF3-42D0DA8E4CA9}" type="parTrans" cxnId="{42D86D0C-DA32-40D5-B6EE-469145D242B9}">
      <dgm:prSet/>
      <dgm:spPr/>
      <dgm:t>
        <a:bodyPr/>
        <a:lstStyle/>
        <a:p>
          <a:endParaRPr lang="ru-RU"/>
        </a:p>
      </dgm:t>
    </dgm:pt>
    <dgm:pt modelId="{D50FD84B-754F-45E6-8D0E-BA42C33DB4B5}" type="sibTrans" cxnId="{42D86D0C-DA32-40D5-B6EE-469145D242B9}">
      <dgm:prSet/>
      <dgm:spPr/>
      <dgm:t>
        <a:bodyPr/>
        <a:lstStyle/>
        <a:p>
          <a:endParaRPr lang="ru-RU"/>
        </a:p>
      </dgm:t>
    </dgm:pt>
    <dgm:pt modelId="{9978E03C-E020-4255-AA8E-CC0BEC122161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700 тыс. рублей</a:t>
          </a:r>
        </a:p>
      </dgm:t>
    </dgm:pt>
    <dgm:pt modelId="{E32DD41C-2572-48C3-8AC5-F7FB94D57AA6}" type="parTrans" cxnId="{026BF0E7-DAC7-40D9-97B5-095B8D0DF9FD}">
      <dgm:prSet/>
      <dgm:spPr/>
      <dgm:t>
        <a:bodyPr/>
        <a:lstStyle/>
        <a:p>
          <a:endParaRPr lang="ru-RU"/>
        </a:p>
      </dgm:t>
    </dgm:pt>
    <dgm:pt modelId="{D1D3903D-FC8E-42F8-AB0E-31675D4AD19E}" type="sibTrans" cxnId="{026BF0E7-DAC7-40D9-97B5-095B8D0DF9FD}">
      <dgm:prSet/>
      <dgm:spPr/>
      <dgm:t>
        <a:bodyPr/>
        <a:lstStyle/>
        <a:p>
          <a:endParaRPr lang="ru-RU"/>
        </a:p>
      </dgm:t>
    </dgm:pt>
    <dgm:pt modelId="{666A9A40-0211-4746-AC1A-B550E5506E4A}" type="pres">
      <dgm:prSet presAssocID="{B1E540AF-0230-45AA-A210-A00BCB466ADB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6E4DCDD1-EE91-482B-8997-127CF210850C}" type="pres">
      <dgm:prSet presAssocID="{74A61BD6-1259-4D32-899C-FE965613DA27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3104C18A-F485-484C-8778-07AD7E766486}" type="pres">
      <dgm:prSet presAssocID="{0E6BC0E1-14AA-40BA-A6CB-DE808BB5ECEF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9BDFD196-E6BB-4B53-997E-D966CF3A99D6}" type="pres">
      <dgm:prSet presAssocID="{0E6BC0E1-14AA-40BA-A6CB-DE808BB5ECEF}" presName="childText2" presStyleLbl="solidAlignAcc1" presStyleIdx="0" presStyleCnt="2" custScaleY="133812" custLinFactNeighborX="-436" custLinFactNeighborY="11525">
        <dgm:presLayoutVars>
          <dgm:chMax val="0"/>
          <dgm:chPref val="0"/>
          <dgm:bulletEnabled val="1"/>
        </dgm:presLayoutVars>
      </dgm:prSet>
      <dgm:spPr/>
    </dgm:pt>
    <dgm:pt modelId="{8F887883-E268-4F97-B7E8-104E319F77D6}" type="pres">
      <dgm:prSet presAssocID="{34EA03E1-B858-470F-8CA6-6A4E7953C39F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63993E88-3140-4678-A628-B3F9F05353C3}" type="pres">
      <dgm:prSet presAssocID="{34EA03E1-B858-470F-8CA6-6A4E7953C39F}" presName="childText3" presStyleLbl="solidAlignAcc1" presStyleIdx="1" presStyleCnt="2" custScaleY="152923" custLinFactNeighborX="-779" custLinFactNeighborY="19474">
        <dgm:presLayoutVars>
          <dgm:chMax val="0"/>
          <dgm:chPref val="0"/>
          <dgm:bulletEnabled val="1"/>
        </dgm:presLayoutVars>
      </dgm:prSet>
      <dgm:spPr/>
    </dgm:pt>
  </dgm:ptLst>
  <dgm:cxnLst>
    <dgm:cxn modelId="{B5EE8106-FB10-4C0D-AF8F-A63C4FEA400C}" type="presOf" srcId="{B1E540AF-0230-45AA-A210-A00BCB466ADB}" destId="{666A9A40-0211-4746-AC1A-B550E5506E4A}" srcOrd="0" destOrd="0" presId="urn:microsoft.com/office/officeart/2009/3/layout/IncreasingArrowsProcess"/>
    <dgm:cxn modelId="{42D86D0C-DA32-40D5-B6EE-469145D242B9}" srcId="{B1E540AF-0230-45AA-A210-A00BCB466ADB}" destId="{34EA03E1-B858-470F-8CA6-6A4E7953C39F}" srcOrd="2" destOrd="0" parTransId="{DA77A01A-162A-4EF8-BCF3-42D0DA8E4CA9}" sibTransId="{D50FD84B-754F-45E6-8D0E-BA42C33DB4B5}"/>
    <dgm:cxn modelId="{DD07831B-E314-4EC8-AB83-3BE918167129}" type="presOf" srcId="{0E6BC0E1-14AA-40BA-A6CB-DE808BB5ECEF}" destId="{3104C18A-F485-484C-8778-07AD7E766486}" srcOrd="0" destOrd="0" presId="urn:microsoft.com/office/officeart/2009/3/layout/IncreasingArrowsProcess"/>
    <dgm:cxn modelId="{D6649B21-89CC-4CB9-809B-BF06724E0F86}" type="presOf" srcId="{34EA03E1-B858-470F-8CA6-6A4E7953C39F}" destId="{8F887883-E268-4F97-B7E8-104E319F77D6}" srcOrd="0" destOrd="0" presId="urn:microsoft.com/office/officeart/2009/3/layout/IncreasingArrowsProcess"/>
    <dgm:cxn modelId="{20C2573F-75BF-4702-A669-C68A2229700C}" type="presOf" srcId="{9978E03C-E020-4255-AA8E-CC0BEC122161}" destId="{63993E88-3140-4678-A628-B3F9F05353C3}" srcOrd="0" destOrd="0" presId="urn:microsoft.com/office/officeart/2009/3/layout/IncreasingArrowsProcess"/>
    <dgm:cxn modelId="{AF52C552-CF65-4704-AD60-58F21C15129B}" type="presOf" srcId="{74A61BD6-1259-4D32-899C-FE965613DA27}" destId="{6E4DCDD1-EE91-482B-8997-127CF210850C}" srcOrd="0" destOrd="0" presId="urn:microsoft.com/office/officeart/2009/3/layout/IncreasingArrowsProcess"/>
    <dgm:cxn modelId="{53427255-F9AB-471E-9826-67D408ABE3F9}" srcId="{0E6BC0E1-14AA-40BA-A6CB-DE808BB5ECEF}" destId="{70D216A0-282A-42DB-8AEF-8B92491599E9}" srcOrd="0" destOrd="0" parTransId="{8B951238-25BA-4126-BF1A-A35ECA1CC12F}" sibTransId="{40B933E3-758D-4582-BF8D-440C6E1C81C5}"/>
    <dgm:cxn modelId="{5C3CAD94-02CB-486C-B6AE-6A9944DA5AEA}" srcId="{B1E540AF-0230-45AA-A210-A00BCB466ADB}" destId="{0E6BC0E1-14AA-40BA-A6CB-DE808BB5ECEF}" srcOrd="1" destOrd="0" parTransId="{DE3745AA-F300-4D7D-8F4D-300F3837694A}" sibTransId="{15C2BE9D-F18E-4AB1-8D39-9DF093030133}"/>
    <dgm:cxn modelId="{112A64E0-3655-45FB-8D5B-1714C20020C9}" srcId="{B1E540AF-0230-45AA-A210-A00BCB466ADB}" destId="{74A61BD6-1259-4D32-899C-FE965613DA27}" srcOrd="0" destOrd="0" parTransId="{8EE06BCF-697E-4C05-A8B2-2CE6F6591FDC}" sibTransId="{2ADECEBA-DCA9-4857-AD8F-3A2441A6316E}"/>
    <dgm:cxn modelId="{026BF0E7-DAC7-40D9-97B5-095B8D0DF9FD}" srcId="{34EA03E1-B858-470F-8CA6-6A4E7953C39F}" destId="{9978E03C-E020-4255-AA8E-CC0BEC122161}" srcOrd="0" destOrd="0" parTransId="{E32DD41C-2572-48C3-8AC5-F7FB94D57AA6}" sibTransId="{D1D3903D-FC8E-42F8-AB0E-31675D4AD19E}"/>
    <dgm:cxn modelId="{36E644E9-BC63-4E28-88C2-18812D2C0EFC}" type="presOf" srcId="{70D216A0-282A-42DB-8AEF-8B92491599E9}" destId="{9BDFD196-E6BB-4B53-997E-D966CF3A99D6}" srcOrd="0" destOrd="0" presId="urn:microsoft.com/office/officeart/2009/3/layout/IncreasingArrowsProcess"/>
    <dgm:cxn modelId="{2A3BF21D-6557-4325-9E5B-B7D7B37CC83E}" type="presParOf" srcId="{666A9A40-0211-4746-AC1A-B550E5506E4A}" destId="{6E4DCDD1-EE91-482B-8997-127CF210850C}" srcOrd="0" destOrd="0" presId="urn:microsoft.com/office/officeart/2009/3/layout/IncreasingArrowsProcess"/>
    <dgm:cxn modelId="{7FBACB44-07C5-4B29-80B1-679C351B1C43}" type="presParOf" srcId="{666A9A40-0211-4746-AC1A-B550E5506E4A}" destId="{3104C18A-F485-484C-8778-07AD7E766486}" srcOrd="1" destOrd="0" presId="urn:microsoft.com/office/officeart/2009/3/layout/IncreasingArrowsProcess"/>
    <dgm:cxn modelId="{BCD6E3C0-EE83-4DC5-97BE-FB16C251F89D}" type="presParOf" srcId="{666A9A40-0211-4746-AC1A-B550E5506E4A}" destId="{9BDFD196-E6BB-4B53-997E-D966CF3A99D6}" srcOrd="2" destOrd="0" presId="urn:microsoft.com/office/officeart/2009/3/layout/IncreasingArrowsProcess"/>
    <dgm:cxn modelId="{D8794117-CF4F-45DC-BA47-C29F5BB9FDB8}" type="presParOf" srcId="{666A9A40-0211-4746-AC1A-B550E5506E4A}" destId="{8F887883-E268-4F97-B7E8-104E319F77D6}" srcOrd="3" destOrd="0" presId="urn:microsoft.com/office/officeart/2009/3/layout/IncreasingArrowsProcess"/>
    <dgm:cxn modelId="{36AA583B-03E2-4A5B-9D90-11271D786491}" type="presParOf" srcId="{666A9A40-0211-4746-AC1A-B550E5506E4A}" destId="{63993E88-3140-4678-A628-B3F9F05353C3}" srcOrd="4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0F525-AB53-4A5B-8FF9-303C287A14B8}">
      <dsp:nvSpPr>
        <dsp:cNvPr id="0" name=""/>
        <dsp:cNvSpPr/>
      </dsp:nvSpPr>
      <dsp:spPr>
        <a:xfrm>
          <a:off x="6489" y="1275450"/>
          <a:ext cx="1939734" cy="11638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Идея </a:t>
          </a:r>
        </a:p>
      </dsp:txBody>
      <dsp:txXfrm>
        <a:off x="40577" y="1309538"/>
        <a:ext cx="1871558" cy="1095664"/>
      </dsp:txXfrm>
    </dsp:sp>
    <dsp:sp modelId="{F53D7CDD-7994-41E5-B4FA-A337F5938FFA}">
      <dsp:nvSpPr>
        <dsp:cNvPr id="0" name=""/>
        <dsp:cNvSpPr/>
      </dsp:nvSpPr>
      <dsp:spPr>
        <a:xfrm rot="21556804">
          <a:off x="2139481" y="1599653"/>
          <a:ext cx="409771" cy="4810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2139486" y="1696636"/>
        <a:ext cx="286840" cy="288632"/>
      </dsp:txXfrm>
    </dsp:sp>
    <dsp:sp modelId="{943FDB33-A2F9-42ED-AF43-CAF2FF2CA2B2}">
      <dsp:nvSpPr>
        <dsp:cNvPr id="0" name=""/>
        <dsp:cNvSpPr/>
      </dsp:nvSpPr>
      <dsp:spPr>
        <a:xfrm>
          <a:off x="2719316" y="1241361"/>
          <a:ext cx="1939734" cy="11638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модели и концепции </a:t>
          </a:r>
        </a:p>
      </dsp:txBody>
      <dsp:txXfrm>
        <a:off x="2753404" y="1275449"/>
        <a:ext cx="1871558" cy="1095664"/>
      </dsp:txXfrm>
    </dsp:sp>
    <dsp:sp modelId="{9C7CFB40-9239-4606-84D1-B876E6D8089D}">
      <dsp:nvSpPr>
        <dsp:cNvPr id="0" name=""/>
        <dsp:cNvSpPr/>
      </dsp:nvSpPr>
      <dsp:spPr>
        <a:xfrm rot="43107">
          <a:off x="4853708" y="1599945"/>
          <a:ext cx="412740" cy="4810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4853713" y="1695380"/>
        <a:ext cx="288918" cy="288632"/>
      </dsp:txXfrm>
    </dsp:sp>
    <dsp:sp modelId="{06A6CFDB-7FFF-4DB2-910A-1805C252ABDC}">
      <dsp:nvSpPr>
        <dsp:cNvPr id="0" name=""/>
        <dsp:cNvSpPr/>
      </dsp:nvSpPr>
      <dsp:spPr>
        <a:xfrm>
          <a:off x="5437745" y="1275450"/>
          <a:ext cx="1939734" cy="11638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Выступление на Акселераторе </a:t>
          </a:r>
        </a:p>
      </dsp:txBody>
      <dsp:txXfrm>
        <a:off x="5471833" y="1309538"/>
        <a:ext cx="1871558" cy="10956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DCDD1-EE91-482B-8997-127CF210850C}">
      <dsp:nvSpPr>
        <dsp:cNvPr id="0" name=""/>
        <dsp:cNvSpPr/>
      </dsp:nvSpPr>
      <dsp:spPr>
        <a:xfrm>
          <a:off x="0" y="437562"/>
          <a:ext cx="8128000" cy="1183746"/>
        </a:xfrm>
        <a:prstGeom prst="rightArrow">
          <a:avLst>
            <a:gd name="adj1" fmla="val 50000"/>
            <a:gd name="adj2" fmla="val 50000"/>
          </a:avLst>
        </a:prstGeom>
        <a:solidFill>
          <a:srgbClr val="C3D6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879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Комплектующие</a:t>
          </a:r>
        </a:p>
      </dsp:txBody>
      <dsp:txXfrm>
        <a:off x="0" y="733499"/>
        <a:ext cx="7832064" cy="591873"/>
      </dsp:txXfrm>
    </dsp:sp>
    <dsp:sp modelId="{3104C18A-F485-484C-8778-07AD7E766486}">
      <dsp:nvSpPr>
        <dsp:cNvPr id="0" name=""/>
        <dsp:cNvSpPr/>
      </dsp:nvSpPr>
      <dsp:spPr>
        <a:xfrm>
          <a:off x="2503423" y="832144"/>
          <a:ext cx="5624576" cy="1183746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879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Ресурсы</a:t>
          </a:r>
        </a:p>
      </dsp:txBody>
      <dsp:txXfrm>
        <a:off x="2503423" y="1128081"/>
        <a:ext cx="5328640" cy="591873"/>
      </dsp:txXfrm>
    </dsp:sp>
    <dsp:sp modelId="{9BDFD196-E6BB-4B53-997E-D966CF3A99D6}">
      <dsp:nvSpPr>
        <dsp:cNvPr id="0" name=""/>
        <dsp:cNvSpPr/>
      </dsp:nvSpPr>
      <dsp:spPr>
        <a:xfrm>
          <a:off x="2492509" y="1622279"/>
          <a:ext cx="2503424" cy="3051357"/>
        </a:xfrm>
        <a:prstGeom prst="rect">
          <a:avLst/>
        </a:prstGeom>
        <a:solidFill>
          <a:srgbClr val="FCAF17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-Финансовые(1 млн рублей.)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-Временные(</a:t>
          </a:r>
          <a:r>
            <a:rPr lang="ru-RU" sz="2000" kern="1200" dirty="0">
              <a:latin typeface="Times New Roman"/>
              <a:ea typeface="Times New Roman"/>
              <a:cs typeface="Times New Roman"/>
              <a:sym typeface="Times New Roman"/>
            </a:rPr>
            <a:t>2 года на сборку, программирование и отладку)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2509" y="1622279"/>
        <a:ext cx="2503424" cy="3051357"/>
      </dsp:txXfrm>
    </dsp:sp>
    <dsp:sp modelId="{8F887883-E268-4F97-B7E8-104E319F77D6}">
      <dsp:nvSpPr>
        <dsp:cNvPr id="0" name=""/>
        <dsp:cNvSpPr/>
      </dsp:nvSpPr>
      <dsp:spPr>
        <a:xfrm>
          <a:off x="5006848" y="1226727"/>
          <a:ext cx="3121152" cy="118374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879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Стоимость</a:t>
          </a:r>
        </a:p>
      </dsp:txBody>
      <dsp:txXfrm>
        <a:off x="5006848" y="1522664"/>
        <a:ext cx="2825216" cy="591873"/>
      </dsp:txXfrm>
    </dsp:sp>
    <dsp:sp modelId="{63993E88-3140-4678-A628-B3F9F05353C3}">
      <dsp:nvSpPr>
        <dsp:cNvPr id="0" name=""/>
        <dsp:cNvSpPr/>
      </dsp:nvSpPr>
      <dsp:spPr>
        <a:xfrm>
          <a:off x="4987346" y="1982549"/>
          <a:ext cx="2503424" cy="3436117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700 тыс. рублей</a:t>
          </a:r>
        </a:p>
      </dsp:txBody>
      <dsp:txXfrm>
        <a:off x="4987346" y="1982549"/>
        <a:ext cx="2503424" cy="3436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3493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455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321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t.2035.university/project/robot-pomosnik-vojt" TargetMode="Externa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589158" y="1230069"/>
            <a:ext cx="5474797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Робот</a:t>
            </a:r>
            <a:r>
              <a:rPr lang="en-US" sz="4000" dirty="0"/>
              <a:t>-</a:t>
            </a:r>
            <a:r>
              <a:rPr lang="ru-RU" sz="4000" dirty="0"/>
              <a:t>помощник </a:t>
            </a:r>
            <a:r>
              <a:rPr lang="en-US" sz="4000" dirty="0"/>
              <a:t>“</a:t>
            </a:r>
            <a:r>
              <a:rPr lang="ru-RU" sz="4000" dirty="0"/>
              <a:t>Войт</a:t>
            </a:r>
            <a:r>
              <a:rPr lang="en-US" sz="4000" dirty="0"/>
              <a:t>”</a:t>
            </a:r>
            <a:r>
              <a:rPr lang="ru-RU" sz="4000" dirty="0"/>
              <a:t> 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dirty="0">
                <a:hlinkClick r:id="rId3"/>
              </a:rPr>
              <a:t>https://pt.2035.university/project/robot-pomosnik-vojt</a:t>
            </a: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Плонин М.А</a:t>
            </a:r>
            <a:br>
              <a:rPr lang="ru-RU" sz="2000" dirty="0"/>
            </a:br>
            <a:r>
              <a:rPr lang="ru-RU" sz="2000" dirty="0" err="1"/>
              <a:t>Коротыч</a:t>
            </a:r>
            <a:r>
              <a:rPr lang="ru-RU" sz="2000" dirty="0"/>
              <a:t> Е.С</a:t>
            </a:r>
            <a:endParaRPr sz="2000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5077-E088-3D04-6CF2-0CBBD197A3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6146" t="11764" r="26646" b="38265"/>
          <a:stretch/>
        </p:blipFill>
        <p:spPr>
          <a:xfrm>
            <a:off x="168244" y="123825"/>
            <a:ext cx="1843548" cy="10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9520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 и 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EB451-0BD2-359E-97F3-2604CAA32CA5}"/>
              </a:ext>
            </a:extLst>
          </p:cNvPr>
          <p:cNvSpPr txBox="1"/>
          <p:nvPr/>
        </p:nvSpPr>
        <p:spPr>
          <a:xfrm>
            <a:off x="336583" y="1099713"/>
            <a:ext cx="6096000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Приходя в библиотеку, ВУЗЫ,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залы, многие сталкиваются с проблемой первичной информации, проблемой ориентирования, а так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же, не все готовы коммуницировать с незнакомыми людьми.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решение- Робот-помощник который сможет: ответить на вопросы, сопроводить до нужного места, даст первичную информацию.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397C49-5253-4094-9FAB-A9915D3FB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056" y="1099713"/>
            <a:ext cx="3849021" cy="276202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E72D58-CD7D-485C-8A31-E4E0F55072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463" y="4081699"/>
            <a:ext cx="3721640" cy="2481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8E7C7C4-8F85-47B8-8771-8199027106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056" y="4081699"/>
            <a:ext cx="3898861" cy="24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Решение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640A08-DB17-426D-8B19-4C25EFF388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71" y="1327195"/>
            <a:ext cx="8646254" cy="52147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AD367D-BA3F-4090-AB54-6BB83904C046}"/>
              </a:ext>
            </a:extLst>
          </p:cNvPr>
          <p:cNvSpPr txBox="1"/>
          <p:nvPr/>
        </p:nvSpPr>
        <p:spPr>
          <a:xfrm>
            <a:off x="7422204" y="1468877"/>
            <a:ext cx="294748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</a:rPr>
              <a:t>Гуманоидная голова с сенсорным экраном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04A605-D8C3-4BEA-BEED-87F59559FA41}"/>
              </a:ext>
            </a:extLst>
          </p:cNvPr>
          <p:cNvSpPr txBox="1"/>
          <p:nvPr/>
        </p:nvSpPr>
        <p:spPr>
          <a:xfrm>
            <a:off x="8073075" y="2378957"/>
            <a:ext cx="2523876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Ориентация</a:t>
            </a:r>
            <a:r>
              <a:rPr kumimoji="0" lang="ru-RU" sz="16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на местности с </a:t>
            </a:r>
            <a:r>
              <a:rPr kumimoji="0" lang="ru-RU" sz="1600" b="0" i="0" u="none" strike="noStrike" cap="none" spc="0" normalizeH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огибанием</a:t>
            </a:r>
            <a:r>
              <a:rPr kumimoji="0" lang="ru-RU" sz="16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препятствий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FF1958-33C7-417C-ADA3-1A267460929D}"/>
              </a:ext>
            </a:extLst>
          </p:cNvPr>
          <p:cNvSpPr txBox="1"/>
          <p:nvPr/>
        </p:nvSpPr>
        <p:spPr>
          <a:xfrm>
            <a:off x="8637330" y="3354713"/>
            <a:ext cx="1800720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Универсальный компьютер с датчиками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25E5F9-440E-406F-B83A-66926E5D15F7}"/>
              </a:ext>
            </a:extLst>
          </p:cNvPr>
          <p:cNvSpPr txBox="1"/>
          <p:nvPr/>
        </p:nvSpPr>
        <p:spPr>
          <a:xfrm>
            <a:off x="8231977" y="4506011"/>
            <a:ext cx="220607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</a:rPr>
              <a:t>Легкий и прочный корпус из пластика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164187-266E-4C99-9558-43E1A29CA3F8}"/>
              </a:ext>
            </a:extLst>
          </p:cNvPr>
          <p:cNvSpPr txBox="1"/>
          <p:nvPr/>
        </p:nvSpPr>
        <p:spPr>
          <a:xfrm>
            <a:off x="7582260" y="5431656"/>
            <a:ext cx="2947481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Возможность</a:t>
            </a:r>
            <a:r>
              <a:rPr kumimoji="0" lang="ru-RU" sz="16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преодолевать лестничные пролеты – технология </a:t>
            </a:r>
            <a:r>
              <a:rPr kumimoji="0" lang="en-US" sz="1600" b="0" i="0" u="none" strike="noStrike" cap="none" spc="0" normalizeH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FreeFloor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7A27F1-FC09-E0ED-5195-07E896CB45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1" y="587002"/>
            <a:ext cx="6518934" cy="557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547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15" name="Овал 14">
            <a:extLst>
              <a:ext uri="{FF2B5EF4-FFF2-40B4-BE49-F238E27FC236}">
                <a16:creationId xmlns:a16="http://schemas.microsoft.com/office/drawing/2014/main" id="{5DFD31D1-B11C-7280-50D1-F2574E34A61E}"/>
              </a:ext>
            </a:extLst>
          </p:cNvPr>
          <p:cNvSpPr/>
          <p:nvPr/>
        </p:nvSpPr>
        <p:spPr>
          <a:xfrm>
            <a:off x="227041" y="1155168"/>
            <a:ext cx="6197139" cy="555633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2BBD53C-A314-93DA-531B-1C2815EC3E3C}"/>
              </a:ext>
            </a:extLst>
          </p:cNvPr>
          <p:cNvSpPr/>
          <p:nvPr/>
        </p:nvSpPr>
        <p:spPr>
          <a:xfrm>
            <a:off x="879357" y="2246092"/>
            <a:ext cx="4888465" cy="454234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EF3323E-AB70-ED56-1E06-D0520A005509}"/>
              </a:ext>
            </a:extLst>
          </p:cNvPr>
          <p:cNvSpPr/>
          <p:nvPr/>
        </p:nvSpPr>
        <p:spPr>
          <a:xfrm>
            <a:off x="1631045" y="3905794"/>
            <a:ext cx="3385091" cy="288263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07FE2E-F4B0-0788-AB24-CAD7F12E2868}"/>
              </a:ext>
            </a:extLst>
          </p:cNvPr>
          <p:cNvSpPr txBox="1"/>
          <p:nvPr/>
        </p:nvSpPr>
        <p:spPr>
          <a:xfrm>
            <a:off x="2288320" y="1410789"/>
            <a:ext cx="2022423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2E6D09-2509-34CE-3721-7CF0CE8BA8F0}"/>
              </a:ext>
            </a:extLst>
          </p:cNvPr>
          <p:cNvSpPr txBox="1"/>
          <p:nvPr/>
        </p:nvSpPr>
        <p:spPr>
          <a:xfrm>
            <a:off x="2288320" y="2752935"/>
            <a:ext cx="2022423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SAM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5F1848-EE94-FE14-7499-802A6A357CD2}"/>
              </a:ext>
            </a:extLst>
          </p:cNvPr>
          <p:cNvSpPr txBox="1"/>
          <p:nvPr/>
        </p:nvSpPr>
        <p:spPr>
          <a:xfrm>
            <a:off x="2288319" y="4808573"/>
            <a:ext cx="2022423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SOM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A169F9-835A-ED11-74FB-C3708759191E}"/>
              </a:ext>
            </a:extLst>
          </p:cNvPr>
          <p:cNvSpPr txBox="1"/>
          <p:nvPr/>
        </p:nvSpPr>
        <p:spPr>
          <a:xfrm>
            <a:off x="6810721" y="1046234"/>
            <a:ext cx="5381279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 рынок роботов с ИИ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13,3 триллиона рублей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349B3A-469E-ED7E-4199-579A8E874C39}"/>
              </a:ext>
            </a:extLst>
          </p:cNvPr>
          <p:cNvSpPr txBox="1"/>
          <p:nvPr/>
        </p:nvSpPr>
        <p:spPr>
          <a:xfrm>
            <a:off x="6855517" y="2500253"/>
            <a:ext cx="4379930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робототехники в России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4,4 миллиарда рублей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427018-14A0-3181-CA3B-F6DAA7519FE9}"/>
              </a:ext>
            </a:extLst>
          </p:cNvPr>
          <p:cNvSpPr txBox="1"/>
          <p:nvPr/>
        </p:nvSpPr>
        <p:spPr>
          <a:xfrm>
            <a:off x="6810721" y="4242111"/>
            <a:ext cx="4457126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робототехники Сибири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Дальний Восток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890 миллиона рублей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969D8CE8-FA59-A321-7921-1BE85829F84D}"/>
              </a:ext>
            </a:extLst>
          </p:cNvPr>
          <p:cNvCxnSpPr>
            <a:stCxn id="21" idx="1"/>
            <a:endCxn id="18" idx="3"/>
          </p:cNvCxnSpPr>
          <p:nvPr/>
        </p:nvCxnSpPr>
        <p:spPr>
          <a:xfrm flipH="1" flipV="1">
            <a:off x="4310743" y="1795508"/>
            <a:ext cx="2499978" cy="35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1A2F042-9E81-CEC2-1065-CD370C515747}"/>
              </a:ext>
            </a:extLst>
          </p:cNvPr>
          <p:cNvCxnSpPr>
            <a:cxnSpLocks/>
            <a:stCxn id="22" idx="1"/>
            <a:endCxn id="19" idx="3"/>
          </p:cNvCxnSpPr>
          <p:nvPr/>
        </p:nvCxnSpPr>
        <p:spPr>
          <a:xfrm flipH="1">
            <a:off x="4310743" y="3100416"/>
            <a:ext cx="2544774" cy="37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D7786B89-FE38-3552-FA8F-51B46FF1A3B7}"/>
              </a:ext>
            </a:extLst>
          </p:cNvPr>
          <p:cNvCxnSpPr>
            <a:cxnSpLocks/>
            <a:stCxn id="23" idx="1"/>
            <a:endCxn id="20" idx="3"/>
          </p:cNvCxnSpPr>
          <p:nvPr/>
        </p:nvCxnSpPr>
        <p:spPr>
          <a:xfrm flipH="1">
            <a:off x="4310742" y="5026939"/>
            <a:ext cx="2499979" cy="197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1790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Конкурентный анализ</a:t>
            </a:r>
            <a:endParaRPr sz="1600" cap="all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324294"/>
              </p:ext>
            </p:extLst>
          </p:nvPr>
        </p:nvGraphicFramePr>
        <p:xfrm>
          <a:off x="273377" y="1207140"/>
          <a:ext cx="11733895" cy="440853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04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5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5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2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6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3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«Войт»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</a:t>
                      </a:r>
                      <a:r>
                        <a:rPr lang="en-US" sz="1400" b="1" dirty="0"/>
                        <a:t>Its time</a:t>
                      </a:r>
                      <a:r>
                        <a:rPr lang="ru-RU" sz="1400" b="1" dirty="0"/>
                        <a:t>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(прямой)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</a:t>
                      </a:r>
                      <a:r>
                        <a:rPr lang="en-US" sz="1400" b="1" dirty="0"/>
                        <a:t>Fourier Intelligence</a:t>
                      </a:r>
                      <a:r>
                        <a:rPr lang="ru-RU" sz="1400" b="1" dirty="0"/>
                        <a:t>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(прямой)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/>
                        <a:t>«</a:t>
                      </a:r>
                      <a:r>
                        <a:rPr lang="ru-RU" sz="14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Amazon</a:t>
                      </a:r>
                      <a:r>
                        <a:rPr lang="ru-RU" sz="1400" b="1" dirty="0"/>
                        <a:t>»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(косвенный)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Автономность 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0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Искусственный интеллект  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Вариативность возможностей 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9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Дружелюбность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0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err="1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Преодолевание</a:t>
                      </a:r>
                      <a:r>
                        <a:rPr lang="ru-RU" sz="1400" b="1" i="0" baseline="0" dirty="0">
                          <a:solidFill>
                            <a:srgbClr val="008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лестничных пролётов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Стоимость (ср.)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рублей 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тыс. рублей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18,5 млн. рублей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880 тыс. рублей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84B4"/>
                          </a:solidFill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rgbClr val="0084B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Япония</a:t>
                      </a: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</a:t>
                      </a: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3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4748045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52A1393-0332-F940-69F1-285D95DC4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79" y="899361"/>
            <a:ext cx="6518934" cy="571258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536A2A3-C49E-7D70-82F8-A72C01705E8C}"/>
              </a:ext>
            </a:extLst>
          </p:cNvPr>
          <p:cNvSpPr txBox="1"/>
          <p:nvPr/>
        </p:nvSpPr>
        <p:spPr>
          <a:xfrm>
            <a:off x="2389053" y="2395825"/>
            <a:ext cx="108585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Продажа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C57A81-D97B-91A1-3AB6-795B831F7D51}"/>
              </a:ext>
            </a:extLst>
          </p:cNvPr>
          <p:cNvSpPr txBox="1"/>
          <p:nvPr/>
        </p:nvSpPr>
        <p:spPr>
          <a:xfrm>
            <a:off x="1591979" y="1549520"/>
            <a:ext cx="130211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Доп. Опции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0BA16E-AD07-A66C-7B82-7C87327647EA}"/>
              </a:ext>
            </a:extLst>
          </p:cNvPr>
          <p:cNvSpPr txBox="1"/>
          <p:nvPr/>
        </p:nvSpPr>
        <p:spPr>
          <a:xfrm>
            <a:off x="4918783" y="2683644"/>
            <a:ext cx="1042131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Лизинг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E1D3EE-04A6-6CD8-EA3C-45AD5AA66983}"/>
              </a:ext>
            </a:extLst>
          </p:cNvPr>
          <p:cNvSpPr txBox="1"/>
          <p:nvPr/>
        </p:nvSpPr>
        <p:spPr>
          <a:xfrm>
            <a:off x="2450966" y="4555463"/>
            <a:ext cx="96202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Аренда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3C940170-EC9A-540D-F759-FE2B26E25578}"/>
              </a:ext>
            </a:extLst>
          </p:cNvPr>
          <p:cNvSpPr txBox="1"/>
          <p:nvPr/>
        </p:nvSpPr>
        <p:spPr>
          <a:xfrm>
            <a:off x="6096000" y="1004359"/>
            <a:ext cx="5312229" cy="4524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Робот-помощник будет основан на базе микрокомпьютера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позволит нам реализовать большой функционал благодаря датчикам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Распознавания голоса,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-Геолокации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Корпус из пластика 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алюминиевым каркасом обеспечит легкость и надежность, конструкции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Передвигается робот благодаря мотор-колёсам, которые обеспечат комфортную скорость передвижения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прибыль мы планируем через продажу нашего продукта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сдачи в аренду и лизинг.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8107137-BC4E-C8CA-29C5-BBC9EB2A97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99" y="2683644"/>
            <a:ext cx="3925135" cy="220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9053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261920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09F9FB6A-AE40-4683-9F1F-676EE2525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291305"/>
              </p:ext>
            </p:extLst>
          </p:nvPr>
        </p:nvGraphicFramePr>
        <p:xfrm>
          <a:off x="560794" y="809413"/>
          <a:ext cx="11502252" cy="60590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45239">
                  <a:extLst>
                    <a:ext uri="{9D8B030D-6E8A-4147-A177-3AD203B41FA5}">
                      <a16:colId xmlns:a16="http://schemas.microsoft.com/office/drawing/2014/main" val="2761121304"/>
                    </a:ext>
                  </a:extLst>
                </a:gridCol>
                <a:gridCol w="2569949">
                  <a:extLst>
                    <a:ext uri="{9D8B030D-6E8A-4147-A177-3AD203B41FA5}">
                      <a16:colId xmlns:a16="http://schemas.microsoft.com/office/drawing/2014/main" val="3952299195"/>
                    </a:ext>
                  </a:extLst>
                </a:gridCol>
                <a:gridCol w="1765308">
                  <a:extLst>
                    <a:ext uri="{9D8B030D-6E8A-4147-A177-3AD203B41FA5}">
                      <a16:colId xmlns:a16="http://schemas.microsoft.com/office/drawing/2014/main" val="2767143801"/>
                    </a:ext>
                  </a:extLst>
                </a:gridCol>
                <a:gridCol w="2569949">
                  <a:extLst>
                    <a:ext uri="{9D8B030D-6E8A-4147-A177-3AD203B41FA5}">
                      <a16:colId xmlns:a16="http://schemas.microsoft.com/office/drawing/2014/main" val="1452085032"/>
                    </a:ext>
                  </a:extLst>
                </a:gridCol>
                <a:gridCol w="2251807">
                  <a:extLst>
                    <a:ext uri="{9D8B030D-6E8A-4147-A177-3AD203B41FA5}">
                      <a16:colId xmlns:a16="http://schemas.microsoft.com/office/drawing/2014/main" val="228423789"/>
                    </a:ext>
                  </a:extLst>
                </a:gridCol>
              </a:tblGrid>
              <a:tr h="2778486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1)Отсутствие информации о местоположении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Коммуникация с посетителями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Предоставления доп. Информации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Поддержка взаимодействия между посетителями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42" marR="3034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Предлагается создать робота помощника, который будет помогать клиентам с: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1)Предоставление информации о местоположении и маршруте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2)Коммуникация с посетителями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3)Предоставление дополнительной информации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42" marR="30342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Ценность.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Ценность нашего предложения в том, что приобретая нашего робота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 можете заменить обычного сотрудника, так как работ помощник способен выполнять те же функции что и обычный человек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42" marR="3034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Скрытые преимущества.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 в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отличии от других конкурентов тем, что за меньшие деньги сможет выполнять те же функции, а также самообучаться за счет искусственного интеллекта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42" marR="30342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егменты.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будет направлен на Массовый рынок (Библиотеки; Бизнес-центры и др.)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мы планируем предоставлять через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сайты, где будет осуществляться консультация и продажа.</a:t>
                      </a:r>
                    </a:p>
                  </a:txBody>
                  <a:tcPr marL="30342" marR="30342" marT="0" marB="0"/>
                </a:tc>
                <a:extLst>
                  <a:ext uri="{0D108BD9-81ED-4DB2-BD59-A6C34878D82A}">
                    <a16:rowId xmlns:a16="http://schemas.microsoft.com/office/drawing/2014/main" val="3546738722"/>
                  </a:ext>
                </a:extLst>
              </a:tr>
              <a:tr h="2086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ресурсы.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-Финансовые (1 млн. рублей)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-Временные (2 года)</a:t>
                      </a:r>
                    </a:p>
                  </a:txBody>
                  <a:tcPr marL="30342" marR="3034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Самопередвижение, реклама, баннеры, посты.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Прямые продажи: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залы, бизнес центры, 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тд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Также возможны партнерские отношения с другими компаниями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42" marR="3034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815115"/>
                  </a:ext>
                </a:extLst>
              </a:tr>
              <a:tr h="939535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издержак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Иследование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разработка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-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Маркетинг и продажа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Материалы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42" marR="3034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Потоки доходов.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-Продажа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Аренда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Лизинг</a:t>
                      </a:r>
                    </a:p>
                  </a:txBody>
                  <a:tcPr marL="30342" marR="3034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57335"/>
                  </a:ext>
                </a:extLst>
              </a:tr>
            </a:tbl>
          </a:graphicData>
        </a:graphic>
      </p:graphicFrame>
      <p:sp>
        <p:nvSpPr>
          <p:cNvPr id="18" name="Rectangle 2">
            <a:extLst>
              <a:ext uri="{FF2B5EF4-FFF2-40B4-BE49-F238E27FC236}">
                <a16:creationId xmlns:a16="http://schemas.microsoft.com/office/drawing/2014/main" id="{B4AF00AC-BB08-412C-A601-4BB462034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401" y="966501"/>
            <a:ext cx="335193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1D5A5CD-EE4C-4BC4-BFF7-03D795A650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703" y="5891499"/>
            <a:ext cx="687478" cy="76519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5131267-9A2D-40C0-841A-127736DFA6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536" y="4816407"/>
            <a:ext cx="965758" cy="83678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99EB73A-3529-4B9B-B87C-03866FE5CB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56" y="4816407"/>
            <a:ext cx="954932" cy="95493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C23A55-AC21-42BA-8524-D5B64C4DC4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676" y="4952576"/>
            <a:ext cx="1556426" cy="77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 развития </a:t>
            </a: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F414652-69AA-496C-8FE3-752C1DB7FA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6886623"/>
              </p:ext>
            </p:extLst>
          </p:nvPr>
        </p:nvGraphicFramePr>
        <p:xfrm>
          <a:off x="336583" y="709479"/>
          <a:ext cx="7383970" cy="371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5B4720A-9A4F-FDE7-B2CF-2A53D66B2BE0}"/>
              </a:ext>
            </a:extLst>
          </p:cNvPr>
          <p:cNvGrpSpPr/>
          <p:nvPr/>
        </p:nvGrpSpPr>
        <p:grpSpPr>
          <a:xfrm>
            <a:off x="7987986" y="2299248"/>
            <a:ext cx="411223" cy="481054"/>
            <a:chOff x="2140197" y="1616843"/>
            <a:chExt cx="411223" cy="481054"/>
          </a:xfrm>
        </p:grpSpPr>
        <p:sp>
          <p:nvSpPr>
            <p:cNvPr id="32" name="Стрелка: вправо 31">
              <a:extLst>
                <a:ext uri="{FF2B5EF4-FFF2-40B4-BE49-F238E27FC236}">
                  <a16:creationId xmlns:a16="http://schemas.microsoft.com/office/drawing/2014/main" id="{06889B12-73C6-5D94-49FE-5C181B632F08}"/>
                </a:ext>
              </a:extLst>
            </p:cNvPr>
            <p:cNvSpPr/>
            <p:nvPr/>
          </p:nvSpPr>
          <p:spPr>
            <a:xfrm>
              <a:off x="2140197" y="1616843"/>
              <a:ext cx="411223" cy="48105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4" name="Стрелка: вправо 4">
              <a:extLst>
                <a:ext uri="{FF2B5EF4-FFF2-40B4-BE49-F238E27FC236}">
                  <a16:creationId xmlns:a16="http://schemas.microsoft.com/office/drawing/2014/main" id="{A5FCA3DB-EE76-8031-C80E-8A297865BF63}"/>
                </a:ext>
              </a:extLst>
            </p:cNvPr>
            <p:cNvSpPr txBox="1"/>
            <p:nvPr/>
          </p:nvSpPr>
          <p:spPr>
            <a:xfrm>
              <a:off x="2140197" y="1713054"/>
              <a:ext cx="287856" cy="2886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800" kern="120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9E13A5F-5B46-59A8-9958-AB3387E691E9}"/>
              </a:ext>
            </a:extLst>
          </p:cNvPr>
          <p:cNvGrpSpPr/>
          <p:nvPr/>
        </p:nvGrpSpPr>
        <p:grpSpPr>
          <a:xfrm>
            <a:off x="8666642" y="1984930"/>
            <a:ext cx="1939734" cy="1163840"/>
            <a:chOff x="6489" y="1275450"/>
            <a:chExt cx="1939734" cy="1163840"/>
          </a:xfrm>
        </p:grpSpPr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B46EB753-681D-037D-1308-0B02E804E1F7}"/>
                </a:ext>
              </a:extLst>
            </p:cNvPr>
            <p:cNvSpPr/>
            <p:nvPr/>
          </p:nvSpPr>
          <p:spPr>
            <a:xfrm>
              <a:off x="6489" y="1275450"/>
              <a:ext cx="1939734" cy="116384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Прямоугольник: скругленные углы 4">
              <a:extLst>
                <a:ext uri="{FF2B5EF4-FFF2-40B4-BE49-F238E27FC236}">
                  <a16:creationId xmlns:a16="http://schemas.microsoft.com/office/drawing/2014/main" id="{0F8D5FB8-BEE9-C9A7-8EB0-458E3A155C0D}"/>
                </a:ext>
              </a:extLst>
            </p:cNvPr>
            <p:cNvSpPr txBox="1"/>
            <p:nvPr/>
          </p:nvSpPr>
          <p:spPr>
            <a:xfrm>
              <a:off x="40577" y="1309538"/>
              <a:ext cx="1871558" cy="10956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300" kern="1200" dirty="0"/>
                <a:t> </a:t>
              </a:r>
            </a:p>
            <a:p>
              <a:pPr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/>
                <a:t>Участие в грантах и гос. программах</a:t>
              </a:r>
            </a:p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300" kern="1200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06F816A-3567-5684-1DF4-B5E0F8EE1930}"/>
              </a:ext>
            </a:extLst>
          </p:cNvPr>
          <p:cNvGrpSpPr/>
          <p:nvPr/>
        </p:nvGrpSpPr>
        <p:grpSpPr>
          <a:xfrm rot="5400000">
            <a:off x="9430897" y="3260736"/>
            <a:ext cx="411223" cy="481054"/>
            <a:chOff x="2140197" y="1616843"/>
            <a:chExt cx="411223" cy="481054"/>
          </a:xfrm>
        </p:grpSpPr>
        <p:sp>
          <p:nvSpPr>
            <p:cNvPr id="28" name="Стрелка: вправо 27">
              <a:extLst>
                <a:ext uri="{FF2B5EF4-FFF2-40B4-BE49-F238E27FC236}">
                  <a16:creationId xmlns:a16="http://schemas.microsoft.com/office/drawing/2014/main" id="{C7C446F6-2F61-02F6-920D-14EA7094323C}"/>
                </a:ext>
              </a:extLst>
            </p:cNvPr>
            <p:cNvSpPr/>
            <p:nvPr/>
          </p:nvSpPr>
          <p:spPr>
            <a:xfrm>
              <a:off x="2140197" y="1616843"/>
              <a:ext cx="411223" cy="48105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Стрелка: вправо 4">
              <a:extLst>
                <a:ext uri="{FF2B5EF4-FFF2-40B4-BE49-F238E27FC236}">
                  <a16:creationId xmlns:a16="http://schemas.microsoft.com/office/drawing/2014/main" id="{DAD3816A-6F23-517C-E8E7-55F6B8B06010}"/>
                </a:ext>
              </a:extLst>
            </p:cNvPr>
            <p:cNvSpPr txBox="1"/>
            <p:nvPr/>
          </p:nvSpPr>
          <p:spPr>
            <a:xfrm>
              <a:off x="2140197" y="1713054"/>
              <a:ext cx="287856" cy="2886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800" kern="1200" dirty="0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879BB134-1613-0D44-61D8-EEE9487538F3}"/>
              </a:ext>
            </a:extLst>
          </p:cNvPr>
          <p:cNvGrpSpPr/>
          <p:nvPr/>
        </p:nvGrpSpPr>
        <p:grpSpPr>
          <a:xfrm>
            <a:off x="8666641" y="3853756"/>
            <a:ext cx="1939734" cy="1163840"/>
            <a:chOff x="6489" y="1275450"/>
            <a:chExt cx="1939734" cy="1163840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BE855BE9-2862-83EB-7EA3-2AB3917D7CD7}"/>
                </a:ext>
              </a:extLst>
            </p:cNvPr>
            <p:cNvSpPr/>
            <p:nvPr/>
          </p:nvSpPr>
          <p:spPr>
            <a:xfrm>
              <a:off x="6489" y="1275450"/>
              <a:ext cx="1939734" cy="116384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Прямоугольник: скругленные углы 4">
              <a:extLst>
                <a:ext uri="{FF2B5EF4-FFF2-40B4-BE49-F238E27FC236}">
                  <a16:creationId xmlns:a16="http://schemas.microsoft.com/office/drawing/2014/main" id="{86D250B9-8993-92BE-CBB7-209918A69C5F}"/>
                </a:ext>
              </a:extLst>
            </p:cNvPr>
            <p:cNvSpPr txBox="1"/>
            <p:nvPr/>
          </p:nvSpPr>
          <p:spPr>
            <a:xfrm>
              <a:off x="40577" y="1309538"/>
              <a:ext cx="1871558" cy="10956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/>
                <a:t>Создание бренда и компании 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58FAF28-79A3-7CE9-C475-0987E74D5642}"/>
              </a:ext>
            </a:extLst>
          </p:cNvPr>
          <p:cNvGrpSpPr/>
          <p:nvPr/>
        </p:nvGrpSpPr>
        <p:grpSpPr>
          <a:xfrm rot="10800000">
            <a:off x="7987986" y="4195149"/>
            <a:ext cx="411223" cy="481054"/>
            <a:chOff x="2140197" y="1616843"/>
            <a:chExt cx="411223" cy="481054"/>
          </a:xfrm>
        </p:grpSpPr>
        <p:sp>
          <p:nvSpPr>
            <p:cNvPr id="24" name="Стрелка: вправо 23">
              <a:extLst>
                <a:ext uri="{FF2B5EF4-FFF2-40B4-BE49-F238E27FC236}">
                  <a16:creationId xmlns:a16="http://schemas.microsoft.com/office/drawing/2014/main" id="{E656E537-CB2B-A787-508D-8A1F8041BCCF}"/>
                </a:ext>
              </a:extLst>
            </p:cNvPr>
            <p:cNvSpPr/>
            <p:nvPr/>
          </p:nvSpPr>
          <p:spPr>
            <a:xfrm>
              <a:off x="2140197" y="1616843"/>
              <a:ext cx="411223" cy="48105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Стрелка: вправо 4">
              <a:extLst>
                <a:ext uri="{FF2B5EF4-FFF2-40B4-BE49-F238E27FC236}">
                  <a16:creationId xmlns:a16="http://schemas.microsoft.com/office/drawing/2014/main" id="{64A9E0CD-C539-1C52-4A5E-A1C723D1094D}"/>
                </a:ext>
              </a:extLst>
            </p:cNvPr>
            <p:cNvSpPr txBox="1"/>
            <p:nvPr/>
          </p:nvSpPr>
          <p:spPr>
            <a:xfrm>
              <a:off x="2140197" y="1713054"/>
              <a:ext cx="287856" cy="2886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800" kern="1200" dirty="0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B9BC37B-0360-DA2C-D5E5-A67A88E6510D}"/>
              </a:ext>
            </a:extLst>
          </p:cNvPr>
          <p:cNvGrpSpPr/>
          <p:nvPr/>
        </p:nvGrpSpPr>
        <p:grpSpPr>
          <a:xfrm>
            <a:off x="5814907" y="3853756"/>
            <a:ext cx="1939734" cy="1163840"/>
            <a:chOff x="6489" y="1275450"/>
            <a:chExt cx="1939734" cy="1163840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DE352DD8-DAD6-8721-B313-D3BFA0195F51}"/>
                </a:ext>
              </a:extLst>
            </p:cNvPr>
            <p:cNvSpPr/>
            <p:nvPr/>
          </p:nvSpPr>
          <p:spPr>
            <a:xfrm>
              <a:off x="6489" y="1275450"/>
              <a:ext cx="1939734" cy="116384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Прямоугольник: скругленные углы 4">
              <a:extLst>
                <a:ext uri="{FF2B5EF4-FFF2-40B4-BE49-F238E27FC236}">
                  <a16:creationId xmlns:a16="http://schemas.microsoft.com/office/drawing/2014/main" id="{B2B8FA28-EF2E-1DC5-524A-6821DE907160}"/>
                </a:ext>
              </a:extLst>
            </p:cNvPr>
            <p:cNvSpPr txBox="1"/>
            <p:nvPr/>
          </p:nvSpPr>
          <p:spPr>
            <a:xfrm>
              <a:off x="40577" y="1309538"/>
              <a:ext cx="1871558" cy="10956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lt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cs typeface="Times New Roman" panose="02020603050405020304" pitchFamily="18" charset="0"/>
                </a:rPr>
                <a:t>Получение прибыли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9DB19D4D-24E8-4FF8-8726-5A9F54366CF0}"/>
              </a:ext>
            </a:extLst>
          </p:cNvPr>
          <p:cNvGrpSpPr/>
          <p:nvPr/>
        </p:nvGrpSpPr>
        <p:grpSpPr>
          <a:xfrm rot="10800000">
            <a:off x="5173787" y="4183365"/>
            <a:ext cx="411223" cy="481054"/>
            <a:chOff x="4855825" y="1616843"/>
            <a:chExt cx="411223" cy="481054"/>
          </a:xfrm>
        </p:grpSpPr>
        <p:sp>
          <p:nvSpPr>
            <p:cNvPr id="36" name="Стрелка: вправо 35">
              <a:extLst>
                <a:ext uri="{FF2B5EF4-FFF2-40B4-BE49-F238E27FC236}">
                  <a16:creationId xmlns:a16="http://schemas.microsoft.com/office/drawing/2014/main" id="{E2F0632A-71B2-43B6-8955-F74A2905B3B8}"/>
                </a:ext>
              </a:extLst>
            </p:cNvPr>
            <p:cNvSpPr/>
            <p:nvPr/>
          </p:nvSpPr>
          <p:spPr>
            <a:xfrm>
              <a:off x="4855825" y="1616843"/>
              <a:ext cx="411223" cy="48105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трелка: вправо 4">
              <a:extLst>
                <a:ext uri="{FF2B5EF4-FFF2-40B4-BE49-F238E27FC236}">
                  <a16:creationId xmlns:a16="http://schemas.microsoft.com/office/drawing/2014/main" id="{C0BF2CE6-8563-4F89-8F62-8C08F74BBD89}"/>
                </a:ext>
              </a:extLst>
            </p:cNvPr>
            <p:cNvSpPr txBox="1"/>
            <p:nvPr/>
          </p:nvSpPr>
          <p:spPr>
            <a:xfrm>
              <a:off x="4855825" y="1713054"/>
              <a:ext cx="287856" cy="2886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600" kern="1200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52D44D1-BFA9-4172-A0C0-0064FE1E943E}"/>
              </a:ext>
            </a:extLst>
          </p:cNvPr>
          <p:cNvGrpSpPr/>
          <p:nvPr/>
        </p:nvGrpSpPr>
        <p:grpSpPr>
          <a:xfrm>
            <a:off x="3089986" y="3856770"/>
            <a:ext cx="1939734" cy="1163840"/>
            <a:chOff x="6489" y="1275450"/>
            <a:chExt cx="1939734" cy="1163840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C38C8E9-6D7B-4909-B98B-72923E41FDF7}"/>
                </a:ext>
              </a:extLst>
            </p:cNvPr>
            <p:cNvSpPr/>
            <p:nvPr/>
          </p:nvSpPr>
          <p:spPr>
            <a:xfrm>
              <a:off x="6489" y="1275450"/>
              <a:ext cx="1939734" cy="116384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Прямоугольник: скругленные углы 4">
              <a:extLst>
                <a:ext uri="{FF2B5EF4-FFF2-40B4-BE49-F238E27FC236}">
                  <a16:creationId xmlns:a16="http://schemas.microsoft.com/office/drawing/2014/main" id="{B428B21F-9613-4678-B849-E688257C24C9}"/>
                </a:ext>
              </a:extLst>
            </p:cNvPr>
            <p:cNvSpPr txBox="1"/>
            <p:nvPr/>
          </p:nvSpPr>
          <p:spPr>
            <a:xfrm>
              <a:off x="40577" y="1309538"/>
              <a:ext cx="1871558" cy="10956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/>
                <a:t>Выход на Российский рынок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B8835F76-EE02-4053-AA70-A6AC3FC63D8F}"/>
              </a:ext>
            </a:extLst>
          </p:cNvPr>
          <p:cNvGrpSpPr/>
          <p:nvPr/>
        </p:nvGrpSpPr>
        <p:grpSpPr>
          <a:xfrm rot="10800000">
            <a:off x="2451194" y="4195150"/>
            <a:ext cx="411223" cy="481054"/>
            <a:chOff x="4855825" y="1616843"/>
            <a:chExt cx="411223" cy="481054"/>
          </a:xfrm>
        </p:grpSpPr>
        <p:sp>
          <p:nvSpPr>
            <p:cNvPr id="42" name="Стрелка: вправо 41">
              <a:extLst>
                <a:ext uri="{FF2B5EF4-FFF2-40B4-BE49-F238E27FC236}">
                  <a16:creationId xmlns:a16="http://schemas.microsoft.com/office/drawing/2014/main" id="{AD682182-C62F-45E2-805C-98E883C102D3}"/>
                </a:ext>
              </a:extLst>
            </p:cNvPr>
            <p:cNvSpPr/>
            <p:nvPr/>
          </p:nvSpPr>
          <p:spPr>
            <a:xfrm>
              <a:off x="4855825" y="1616843"/>
              <a:ext cx="411223" cy="48105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трелка: вправо 4">
              <a:extLst>
                <a:ext uri="{FF2B5EF4-FFF2-40B4-BE49-F238E27FC236}">
                  <a16:creationId xmlns:a16="http://schemas.microsoft.com/office/drawing/2014/main" id="{6DE2A6EE-3588-459E-863F-3AFFF7CBCBC3}"/>
                </a:ext>
              </a:extLst>
            </p:cNvPr>
            <p:cNvSpPr txBox="1"/>
            <p:nvPr/>
          </p:nvSpPr>
          <p:spPr>
            <a:xfrm>
              <a:off x="4855825" y="1713054"/>
              <a:ext cx="287856" cy="2886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600" kern="1200"/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B146A3AF-6B1E-4F05-83D0-323BA415B439}"/>
              </a:ext>
            </a:extLst>
          </p:cNvPr>
          <p:cNvGrpSpPr/>
          <p:nvPr/>
        </p:nvGrpSpPr>
        <p:grpSpPr>
          <a:xfrm>
            <a:off x="365065" y="3914295"/>
            <a:ext cx="1970766" cy="1163840"/>
            <a:chOff x="6489" y="1275450"/>
            <a:chExt cx="1970766" cy="1163840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124BCF3D-360C-4FBB-B616-11853C784874}"/>
                </a:ext>
              </a:extLst>
            </p:cNvPr>
            <p:cNvSpPr/>
            <p:nvPr/>
          </p:nvSpPr>
          <p:spPr>
            <a:xfrm>
              <a:off x="6489" y="1275450"/>
              <a:ext cx="1939734" cy="116384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Прямоугольник: скругленные углы 4">
              <a:extLst>
                <a:ext uri="{FF2B5EF4-FFF2-40B4-BE49-F238E27FC236}">
                  <a16:creationId xmlns:a16="http://schemas.microsoft.com/office/drawing/2014/main" id="{C990A321-E74F-4611-AC42-7FC5B350564C}"/>
                </a:ext>
              </a:extLst>
            </p:cNvPr>
            <p:cNvSpPr txBox="1"/>
            <p:nvPr/>
          </p:nvSpPr>
          <p:spPr>
            <a:xfrm>
              <a:off x="9039" y="1275450"/>
              <a:ext cx="1968216" cy="1163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/>
                <a:t>Разработка новых моделей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19499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Экономика</a:t>
            </a: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7" name="Rectangle 1">
            <a:extLst>
              <a:ext uri="{FF2B5EF4-FFF2-40B4-BE49-F238E27FC236}">
                <a16:creationId xmlns:a16="http://schemas.microsoft.com/office/drawing/2014/main" id="{2CBC7D36-8043-46B5-93A4-B712273EE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475" y="32210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3376EF92-D6BA-4A92-A4E2-0D3A4DEE3B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4621445"/>
              </p:ext>
            </p:extLst>
          </p:nvPr>
        </p:nvGraphicFramePr>
        <p:xfrm>
          <a:off x="748527" y="74780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3AB41DC-C6A6-4807-8EBC-69769DC77061}"/>
              </a:ext>
            </a:extLst>
          </p:cNvPr>
          <p:cNvSpPr/>
          <p:nvPr/>
        </p:nvSpPr>
        <p:spPr>
          <a:xfrm>
            <a:off x="748527" y="2046867"/>
            <a:ext cx="2492513" cy="2862318"/>
          </a:xfrm>
          <a:prstGeom prst="rect">
            <a:avLst/>
          </a:prstGeom>
          <a:solidFill>
            <a:srgbClr val="C3D6C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Микрокомпьютер, набор необходимых датчиков, материалы для корпуса, а также все необходимое для реализации технологии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FreeFlop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Стоимость- 100 тыс. рублей.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3235F76-67EA-42B4-9E22-05BEDEEE7C46}"/>
              </a:ext>
            </a:extLst>
          </p:cNvPr>
          <p:cNvSpPr/>
          <p:nvPr/>
        </p:nvSpPr>
        <p:spPr>
          <a:xfrm>
            <a:off x="8951888" y="1261534"/>
            <a:ext cx="2804159" cy="1754322"/>
          </a:xfrm>
          <a:prstGeom prst="rect">
            <a:avLst/>
          </a:prstGeom>
          <a:solidFill>
            <a:srgbClr val="B5D8E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Уменьшаться </a:t>
            </a:r>
            <a:r>
              <a:rPr lang="ru-RU" dirty="0"/>
              <a:t>затраты на содержание работников (минимум на 50 тыс. рублей).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Срок </a:t>
            </a:r>
            <a:r>
              <a:rPr lang="ru-RU" dirty="0"/>
              <a:t>окупаемости 14 месяцев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573791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Эффективность ПРОЕКТА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9C50F8C5-EC61-4206-A355-AF8317D4F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45405"/>
              </p:ext>
            </p:extLst>
          </p:nvPr>
        </p:nvGraphicFramePr>
        <p:xfrm>
          <a:off x="484201" y="1816414"/>
          <a:ext cx="6518934" cy="3723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48188">
                  <a:extLst>
                    <a:ext uri="{9D8B030D-6E8A-4147-A177-3AD203B41FA5}">
                      <a16:colId xmlns:a16="http://schemas.microsoft.com/office/drawing/2014/main" val="1467902044"/>
                    </a:ext>
                  </a:extLst>
                </a:gridCol>
                <a:gridCol w="3270746">
                  <a:extLst>
                    <a:ext uri="{9D8B030D-6E8A-4147-A177-3AD203B41FA5}">
                      <a16:colId xmlns:a16="http://schemas.microsoft.com/office/drawing/2014/main" val="3830150358"/>
                    </a:ext>
                  </a:extLst>
                </a:gridCol>
              </a:tblGrid>
              <a:tr h="922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16042"/>
                  </a:ext>
                </a:extLst>
              </a:tr>
              <a:tr h="9467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Первоначальные единовременные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инвестиционные вложения,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млн. рублей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4450"/>
                  </a:ext>
                </a:extLst>
              </a:tr>
              <a:tr h="4611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за месяц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 тыс. рублей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420831"/>
                  </a:ext>
                </a:extLst>
              </a:tr>
              <a:tr h="4611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 тыс. рублей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491655"/>
                  </a:ext>
                </a:extLst>
              </a:tr>
              <a:tr h="4611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проекта, 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363977"/>
                  </a:ext>
                </a:extLst>
              </a:tr>
              <a:tr h="4611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окупаемости, год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191567"/>
                  </a:ext>
                </a:extLst>
              </a:tr>
            </a:tbl>
          </a:graphicData>
        </a:graphic>
      </p:graphicFrame>
      <p:sp>
        <p:nvSpPr>
          <p:cNvPr id="17" name="Rectangle 1">
            <a:extLst>
              <a:ext uri="{FF2B5EF4-FFF2-40B4-BE49-F238E27FC236}">
                <a16:creationId xmlns:a16="http://schemas.microsoft.com/office/drawing/2014/main" id="{2CBC7D36-8043-46B5-93A4-B712273EE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475" y="32210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FB869BF-26FC-420F-9BEA-80C5A5E6F1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998" y="1088989"/>
            <a:ext cx="3603791" cy="189489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71A6B8C-296A-4A02-AD42-CDCB2A2E6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071" y="3221038"/>
            <a:ext cx="3585734" cy="23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3077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3E2345-3274-201A-8863-C18AC6DAF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46" t="11764" r="26646" b="38265"/>
          <a:stretch/>
        </p:blipFill>
        <p:spPr>
          <a:xfrm>
            <a:off x="10897536" y="123826"/>
            <a:ext cx="1294463" cy="770750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C9045A97-A83F-37F2-2FA1-C1DB68CA4025}"/>
              </a:ext>
            </a:extLst>
          </p:cNvPr>
          <p:cNvSpPr txBox="1"/>
          <p:nvPr/>
        </p:nvSpPr>
        <p:spPr>
          <a:xfrm>
            <a:off x="336583" y="334118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</a:t>
            </a:r>
          </a:p>
        </p:txBody>
      </p: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EC297D8D-C638-5200-6C34-62786283704C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24D1FF13-85CE-72E7-239F-9172811B49F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5" name="7">
              <a:extLst>
                <a:ext uri="{FF2B5EF4-FFF2-40B4-BE49-F238E27FC236}">
                  <a16:creationId xmlns:a16="http://schemas.microsoft.com/office/drawing/2014/main" id="{3AE203C6-0BBE-9464-5344-1424A91DC0D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318E6D21-AA62-26EF-8B0B-AD1BD7E55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046" y="1133819"/>
            <a:ext cx="2822750" cy="4239427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2045D40-0A16-1880-7C15-668DDB16F6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714" y="1057678"/>
            <a:ext cx="3321791" cy="4315568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3BB6FB4-961E-39B2-89A5-BC9D258D6893}"/>
              </a:ext>
            </a:extLst>
          </p:cNvPr>
          <p:cNvSpPr txBox="1"/>
          <p:nvPr/>
        </p:nvSpPr>
        <p:spPr>
          <a:xfrm>
            <a:off x="1631046" y="5538651"/>
            <a:ext cx="308146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Пло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нин М.А.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(Лидер, менеджер, дизайнер)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A3BD6B-7116-7B61-826E-505222D87C05}"/>
              </a:ext>
            </a:extLst>
          </p:cNvPr>
          <p:cNvSpPr txBox="1"/>
          <p:nvPr/>
        </p:nvSpPr>
        <p:spPr>
          <a:xfrm>
            <a:off x="7149737" y="5538651"/>
            <a:ext cx="352697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Коротыч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Е.С.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(конструктор, аналитик)</a:t>
            </a:r>
          </a:p>
        </p:txBody>
      </p:sp>
    </p:spTree>
    <p:extLst>
      <p:ext uri="{BB962C8B-B14F-4D97-AF65-F5344CB8AC3E}">
        <p14:creationId xmlns:p14="http://schemas.microsoft.com/office/powerpoint/2010/main" val="297197849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4732</TotalTime>
  <Words>704</Words>
  <Application>Microsoft Office PowerPoint</Application>
  <PresentationFormat>Широкоэкранный</PresentationFormat>
  <Paragraphs>170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Мирослав Плонин</cp:lastModifiedBy>
  <cp:revision>76</cp:revision>
  <dcterms:modified xsi:type="dcterms:W3CDTF">2023-12-05T07:27:27Z</dcterms:modified>
</cp:coreProperties>
</file>