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  <p:sldMasterId id="2147483679" r:id="rId3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6858000" cy="9144000"/>
  <p:embeddedFontLst>
    <p:embeddedFont>
      <p:font typeface="Alfa Slab One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aleway" panose="020B0604020202020204" charset="-52"/>
      <p:regular r:id="rId31"/>
      <p:bold r:id="rId32"/>
      <p:italic r:id="rId33"/>
      <p:boldItalic r:id="rId34"/>
    </p:embeddedFont>
    <p:embeddedFont>
      <p:font typeface="Raleway ExtraBold" panose="020B0604020202020204" charset="-52"/>
      <p:bold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D459CCF-4BC8-4C37-8588-282D7DD113B9}">
  <a:tblStyle styleId="{3D459CCF-4BC8-4C37-8588-282D7DD113B9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420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f5feb36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9f5feb36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f5feb364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9f5feb364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8e329a0d4c_1_1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28e329a0d4c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8e329a0d4c_1_9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28e329a0d4c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8e329a0d4c_1_1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28e329a0d4c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9b62e0051d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3" name="Google Shape;293;g29b62e0051d_2_9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9f5feb3642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29f5feb364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9f5feb3642_0_5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29f5feb3642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9f5feb3642_0_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g29f5feb364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8e329a0d4c_1_1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g28e329a0d4c_1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9b62e0051d_2_1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29b62e0051d_2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8e329a0d4c_1_20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28e329a0d4c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8e329a0d4c_1_2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28e329a0d4c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623888" y="3442096"/>
            <a:ext cx="7886700" cy="1125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/>
        </p:nvSpPr>
        <p:spPr>
          <a:xfrm>
            <a:off x="383027" y="1444464"/>
            <a:ext cx="4889201" cy="525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sp>
        <p:nvSpPr>
          <p:cNvPr id="70" name="Google Shape;70;p18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71" name="Google Shape;71;p18"/>
          <p:cNvSpPr txBox="1"/>
          <p:nvPr/>
        </p:nvSpPr>
        <p:spPr>
          <a:xfrm>
            <a:off x="5208745" y="2381395"/>
            <a:ext cx="3259327" cy="86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100"/>
          </a:p>
        </p:txBody>
      </p:sp>
      <p:sp>
        <p:nvSpPr>
          <p:cNvPr id="72" name="Google Shape;72;p18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73" name="Google Shape;73;p18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74" name="Google Shape;74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" name="Google Shape;75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pic>
        <p:nvPicPr>
          <p:cNvPr id="76" name="Google Shape;76;p1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8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78" name="Google Shape;78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" name="Google Shape;79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100"/>
            </a:p>
          </p:txBody>
        </p:sp>
      </p:grpSp>
      <p:grpSp>
        <p:nvGrpSpPr>
          <p:cNvPr id="80" name="Google Shape;80;p18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81" name="Google Shape;81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/>
          <p:nvPr/>
        </p:nvSpPr>
        <p:spPr>
          <a:xfrm>
            <a:off x="4112419" y="0"/>
            <a:ext cx="5031581" cy="515493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" name="Google Shape;86;p19"/>
          <p:cNvSpPr txBox="1"/>
          <p:nvPr/>
        </p:nvSpPr>
        <p:spPr>
          <a:xfrm>
            <a:off x="424565" y="1158714"/>
            <a:ext cx="2830532" cy="109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pic>
        <p:nvPicPr>
          <p:cNvPr id="87" name="Google Shape;87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 txBox="1"/>
          <p:nvPr/>
        </p:nvSpPr>
        <p:spPr>
          <a:xfrm>
            <a:off x="4687433" y="170634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/>
          </a:p>
        </p:txBody>
      </p:sp>
      <p:sp>
        <p:nvSpPr>
          <p:cNvPr id="89" name="Google Shape;89;p19"/>
          <p:cNvSpPr txBox="1"/>
          <p:nvPr/>
        </p:nvSpPr>
        <p:spPr>
          <a:xfrm>
            <a:off x="4606288" y="2373876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/>
          </a:p>
        </p:txBody>
      </p:sp>
      <p:sp>
        <p:nvSpPr>
          <p:cNvPr id="90" name="Google Shape;90;p19"/>
          <p:cNvSpPr txBox="1"/>
          <p:nvPr/>
        </p:nvSpPr>
        <p:spPr>
          <a:xfrm>
            <a:off x="6989793" y="1219447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sp>
        <p:nvSpPr>
          <p:cNvPr id="91" name="Google Shape;91;p19"/>
          <p:cNvSpPr txBox="1"/>
          <p:nvPr/>
        </p:nvSpPr>
        <p:spPr>
          <a:xfrm>
            <a:off x="7374392" y="3066447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100"/>
          </a:p>
        </p:txBody>
      </p:sp>
      <p:sp>
        <p:nvSpPr>
          <p:cNvPr id="92" name="Google Shape;92;p19"/>
          <p:cNvSpPr txBox="1"/>
          <p:nvPr/>
        </p:nvSpPr>
        <p:spPr>
          <a:xfrm>
            <a:off x="4655544" y="3553917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3" name="Google Shape;93;p19"/>
          <p:cNvSpPr txBox="1"/>
          <p:nvPr/>
        </p:nvSpPr>
        <p:spPr>
          <a:xfrm>
            <a:off x="4723034" y="1302206"/>
            <a:ext cx="1173759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4" name="Google Shape;94;p19"/>
          <p:cNvSpPr txBox="1"/>
          <p:nvPr/>
        </p:nvSpPr>
        <p:spPr>
          <a:xfrm>
            <a:off x="7014852" y="2365198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5" name="Google Shape;95;p19"/>
          <p:cNvSpPr txBox="1"/>
          <p:nvPr/>
        </p:nvSpPr>
        <p:spPr>
          <a:xfrm>
            <a:off x="7425957" y="4210949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6" name="Google Shape;96;p19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7" name="Google Shape;97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19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99" name="Google Shape;99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" name="Google Shape;100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100"/>
            </a:p>
          </p:txBody>
        </p:sp>
      </p:grpSp>
      <p:grpSp>
        <p:nvGrpSpPr>
          <p:cNvPr id="101" name="Google Shape;101;p19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02" name="Google Shape;102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" name="Google Shape;103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04" name="Google Shape;104;p19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105" name="Google Shape;105;p19"/>
          <p:cNvSpPr/>
          <p:nvPr/>
        </p:nvSpPr>
        <p:spPr>
          <a:xfrm>
            <a:off x="5333999" y="890290"/>
            <a:ext cx="1621510" cy="9929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9"/>
          <p:cNvSpPr/>
          <p:nvPr/>
        </p:nvSpPr>
        <p:spPr>
          <a:xfrm flipH="1">
            <a:off x="5473699" y="2158998"/>
            <a:ext cx="1371604" cy="8001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9"/>
          <p:cNvSpPr/>
          <p:nvPr/>
        </p:nvSpPr>
        <p:spPr>
          <a:xfrm>
            <a:off x="5473700" y="3260267"/>
            <a:ext cx="1739900" cy="616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9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373739" y="1145224"/>
            <a:ext cx="6967758" cy="116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ru" sz="5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100"/>
          </a:p>
        </p:txBody>
      </p:sp>
      <p:sp>
        <p:nvSpPr>
          <p:cNvPr id="111" name="Google Shape;111;p20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1050" y="-2"/>
            <a:ext cx="3660728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424565" y="1158714"/>
            <a:ext cx="2830532" cy="109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sp>
        <p:nvSpPr>
          <p:cNvPr id="116" name="Google Shape;116;p21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7" name="Google Shape;117;p21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21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119" name="Google Shape;119;p2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grpSp>
        <p:nvGrpSpPr>
          <p:cNvPr id="121" name="Google Shape;121;p21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122" name="Google Shape;122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100"/>
            </a:p>
          </p:txBody>
        </p:sp>
      </p:grpSp>
      <p:grpSp>
        <p:nvGrpSpPr>
          <p:cNvPr id="124" name="Google Shape;124;p21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25" name="Google Shape;125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27" name="Google Shape;127;p21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128" name="Google Shape;128;p21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2079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6"/>
          <p:cNvSpPr txBox="1">
            <a:spLocks noGrp="1"/>
          </p:cNvSpPr>
          <p:nvPr>
            <p:ph type="body" idx="1"/>
          </p:nvPr>
        </p:nvSpPr>
        <p:spPr>
          <a:xfrm>
            <a:off x="623888" y="3442096"/>
            <a:ext cx="7886700" cy="1125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/>
        </p:nvSpPr>
        <p:spPr>
          <a:xfrm>
            <a:off x="383027" y="1444464"/>
            <a:ext cx="4889201" cy="525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sp>
        <p:nvSpPr>
          <p:cNvPr id="151" name="Google Shape;151;p27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152" name="Google Shape;152;p27"/>
          <p:cNvSpPr txBox="1"/>
          <p:nvPr/>
        </p:nvSpPr>
        <p:spPr>
          <a:xfrm>
            <a:off x="5208745" y="2381395"/>
            <a:ext cx="3259327" cy="86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100"/>
          </a:p>
        </p:txBody>
      </p:sp>
      <p:sp>
        <p:nvSpPr>
          <p:cNvPr id="153" name="Google Shape;153;p27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54" name="Google Shape;154;p27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155" name="Google Shape;155;p2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2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pic>
        <p:nvPicPr>
          <p:cNvPr id="157" name="Google Shape;157;p2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27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159" name="Google Shape;159;p2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2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100"/>
            </a:p>
          </p:txBody>
        </p:sp>
      </p:grpSp>
      <p:grpSp>
        <p:nvGrpSpPr>
          <p:cNvPr id="161" name="Google Shape;161;p27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62" name="Google Shape;162;p2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2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64" name="Google Shape;164;p27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/>
          <p:nvPr/>
        </p:nvSpPr>
        <p:spPr>
          <a:xfrm>
            <a:off x="4112419" y="0"/>
            <a:ext cx="5031581" cy="515493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24565" y="1158714"/>
            <a:ext cx="2830532" cy="109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pic>
        <p:nvPicPr>
          <p:cNvPr id="168" name="Google Shape;168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/>
        </p:nvSpPr>
        <p:spPr>
          <a:xfrm>
            <a:off x="4687433" y="170634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/>
          </a:p>
        </p:txBody>
      </p:sp>
      <p:sp>
        <p:nvSpPr>
          <p:cNvPr id="170" name="Google Shape;170;p28"/>
          <p:cNvSpPr txBox="1"/>
          <p:nvPr/>
        </p:nvSpPr>
        <p:spPr>
          <a:xfrm>
            <a:off x="4606288" y="2373876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/>
          </a:p>
        </p:txBody>
      </p:sp>
      <p:sp>
        <p:nvSpPr>
          <p:cNvPr id="171" name="Google Shape;171;p28"/>
          <p:cNvSpPr txBox="1"/>
          <p:nvPr/>
        </p:nvSpPr>
        <p:spPr>
          <a:xfrm>
            <a:off x="6989793" y="1219447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sp>
        <p:nvSpPr>
          <p:cNvPr id="172" name="Google Shape;172;p28"/>
          <p:cNvSpPr txBox="1"/>
          <p:nvPr/>
        </p:nvSpPr>
        <p:spPr>
          <a:xfrm>
            <a:off x="7374392" y="3066447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100"/>
          </a:p>
        </p:txBody>
      </p:sp>
      <p:sp>
        <p:nvSpPr>
          <p:cNvPr id="173" name="Google Shape;173;p28"/>
          <p:cNvSpPr txBox="1"/>
          <p:nvPr/>
        </p:nvSpPr>
        <p:spPr>
          <a:xfrm>
            <a:off x="4655544" y="3553917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174" name="Google Shape;174;p28"/>
          <p:cNvSpPr txBox="1"/>
          <p:nvPr/>
        </p:nvSpPr>
        <p:spPr>
          <a:xfrm>
            <a:off x="4723034" y="1302206"/>
            <a:ext cx="1173759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175" name="Google Shape;175;p28"/>
          <p:cNvSpPr txBox="1"/>
          <p:nvPr/>
        </p:nvSpPr>
        <p:spPr>
          <a:xfrm>
            <a:off x="7014852" y="2365198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176" name="Google Shape;176;p28"/>
          <p:cNvSpPr txBox="1"/>
          <p:nvPr/>
        </p:nvSpPr>
        <p:spPr>
          <a:xfrm>
            <a:off x="7425957" y="4210949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177" name="Google Shape;177;p28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28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180" name="Google Shape;180;p2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2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100"/>
            </a:p>
          </p:txBody>
        </p:sp>
      </p:grpSp>
      <p:grpSp>
        <p:nvGrpSpPr>
          <p:cNvPr id="182" name="Google Shape;182;p28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83" name="Google Shape;183;p2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2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85" name="Google Shape;185;p28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186" name="Google Shape;186;p28"/>
          <p:cNvSpPr/>
          <p:nvPr/>
        </p:nvSpPr>
        <p:spPr>
          <a:xfrm>
            <a:off x="5333999" y="890290"/>
            <a:ext cx="1621510" cy="9929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8"/>
          <p:cNvSpPr/>
          <p:nvPr/>
        </p:nvSpPr>
        <p:spPr>
          <a:xfrm flipH="1">
            <a:off x="5473699" y="2158998"/>
            <a:ext cx="1371604" cy="8001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5473700" y="3260267"/>
            <a:ext cx="1739900" cy="616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8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/>
        </p:nvSpPr>
        <p:spPr>
          <a:xfrm>
            <a:off x="373739" y="1145224"/>
            <a:ext cx="6967758" cy="116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400"/>
              <a:buFont typeface="Arial"/>
              <a:buNone/>
            </a:pPr>
            <a:r>
              <a:rPr lang="ru" sz="5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100"/>
          </a:p>
        </p:txBody>
      </p:sp>
      <p:sp>
        <p:nvSpPr>
          <p:cNvPr id="192" name="Google Shape;192;p29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05382" y="627400"/>
            <a:ext cx="4889201" cy="525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pic>
        <p:nvPicPr>
          <p:cNvPr id="198" name="Google Shape;198;p31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9" name="Google Shape;199;p31"/>
          <p:cNvGraphicFramePr/>
          <p:nvPr/>
        </p:nvGraphicFramePr>
        <p:xfrm>
          <a:off x="467915" y="122544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{3D459CCF-4BC8-4C37-8588-282D7DD113B9}</a:tableStyleId>
              </a:tblPr>
              <a:tblGrid>
                <a:gridCol w="133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9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9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9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00" name="Google Shape;200;p31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201" name="Google Shape;201;p3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3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grpSp>
        <p:nvGrpSpPr>
          <p:cNvPr id="203" name="Google Shape;203;p31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204" name="Google Shape;204;p3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p3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100"/>
            </a:p>
          </p:txBody>
        </p:sp>
      </p:grpSp>
      <p:grpSp>
        <p:nvGrpSpPr>
          <p:cNvPr id="206" name="Google Shape;206;p31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207" name="Google Shape;207;p3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209" name="Google Shape;209;p31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2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1050" y="-2"/>
            <a:ext cx="3660728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2"/>
          <p:cNvSpPr txBox="1"/>
          <p:nvPr/>
        </p:nvSpPr>
        <p:spPr>
          <a:xfrm>
            <a:off x="424565" y="1158714"/>
            <a:ext cx="2830532" cy="109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sp>
        <p:nvSpPr>
          <p:cNvPr id="214" name="Google Shape;214;p32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5" name="Google Shape;215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32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217" name="Google Shape;217;p3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3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grpSp>
        <p:nvGrpSpPr>
          <p:cNvPr id="219" name="Google Shape;219;p32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220" name="Google Shape;220;p3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3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100"/>
            </a:p>
          </p:txBody>
        </p:sp>
      </p:grpSp>
      <p:grpSp>
        <p:nvGrpSpPr>
          <p:cNvPr id="222" name="Google Shape;222;p32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223" name="Google Shape;223;p3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3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225" name="Google Shape;225;p32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226" name="Google Shape;226;p32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9" Type="http://schemas.openxmlformats.org/officeDocument/2006/relationships/image" Target="../media/image52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34" Type="http://schemas.openxmlformats.org/officeDocument/2006/relationships/image" Target="../media/image47.png"/><Relationship Id="rId42" Type="http://schemas.openxmlformats.org/officeDocument/2006/relationships/image" Target="../media/image55.png"/><Relationship Id="rId47" Type="http://schemas.openxmlformats.org/officeDocument/2006/relationships/image" Target="../media/image60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38" Type="http://schemas.openxmlformats.org/officeDocument/2006/relationships/image" Target="../media/image51.png"/><Relationship Id="rId46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29" Type="http://schemas.openxmlformats.org/officeDocument/2006/relationships/image" Target="../media/image42.png"/><Relationship Id="rId41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40" Type="http://schemas.openxmlformats.org/officeDocument/2006/relationships/image" Target="../media/image53.png"/><Relationship Id="rId45" Type="http://schemas.openxmlformats.org/officeDocument/2006/relationships/image" Target="../media/image58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4" Type="http://schemas.openxmlformats.org/officeDocument/2006/relationships/image" Target="../media/image57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35" Type="http://schemas.openxmlformats.org/officeDocument/2006/relationships/image" Target="../media/image48.png"/><Relationship Id="rId43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35"/>
          <p:cNvGrpSpPr/>
          <p:nvPr/>
        </p:nvGrpSpPr>
        <p:grpSpPr>
          <a:xfrm>
            <a:off x="-46416" y="4763369"/>
            <a:ext cx="406695" cy="380131"/>
            <a:chOff x="-1" y="0"/>
            <a:chExt cx="542260" cy="506841"/>
          </a:xfrm>
        </p:grpSpPr>
        <p:sp>
          <p:nvSpPr>
            <p:cNvPr id="246" name="Google Shape;246;p3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7" name="Google Shape;247;p3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D493D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900" b="0" i="0" u="none" strike="noStrike" cap="none">
                <a:solidFill>
                  <a:srgbClr val="FD493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8" name="Google Shape;248;p35"/>
          <p:cNvGrpSpPr/>
          <p:nvPr/>
        </p:nvGrpSpPr>
        <p:grpSpPr>
          <a:xfrm>
            <a:off x="-46417" y="948289"/>
            <a:ext cx="1968677" cy="72808"/>
            <a:chOff x="0" y="692501"/>
            <a:chExt cx="2624903" cy="97077"/>
          </a:xfrm>
        </p:grpSpPr>
        <p:sp>
          <p:nvSpPr>
            <p:cNvPr id="249" name="Google Shape;249;p3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0" name="Google Shape;250;p3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1" name="Google Shape;251;p3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2" name="Google Shape;252;p3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p3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4" name="Google Shape;254;p35"/>
          <p:cNvSpPr txBox="1"/>
          <p:nvPr/>
        </p:nvSpPr>
        <p:spPr>
          <a:xfrm>
            <a:off x="156931" y="1247339"/>
            <a:ext cx="87750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47675" lvl="0" algn="l" rtl="0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</a:pPr>
            <a:r>
              <a:rPr lang="ru" sz="1800" b="1" dirty="0">
                <a:solidFill>
                  <a:schemeClr val="tx1"/>
                </a:solidFill>
              </a:rPr>
              <a:t>Трата большого количества времени на мониторинг объявлений на площадках</a:t>
            </a:r>
            <a:endParaRPr sz="1800" b="1" dirty="0">
              <a:solidFill>
                <a:schemeClr val="tx1"/>
              </a:solidFill>
            </a:endParaRPr>
          </a:p>
          <a:p>
            <a:pPr marL="447675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" sz="1800" b="1" dirty="0">
                <a:solidFill>
                  <a:schemeClr val="tx1"/>
                </a:solidFill>
              </a:rPr>
              <a:t>  </a:t>
            </a:r>
            <a:endParaRPr sz="1800" b="1" dirty="0">
              <a:solidFill>
                <a:schemeClr val="tx1"/>
              </a:solidFill>
            </a:endParaRPr>
          </a:p>
          <a:p>
            <a:pPr marL="447675" lvl="0" algn="l" rtl="0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</a:pPr>
            <a:r>
              <a:rPr lang="ru" sz="1800" b="1" dirty="0">
                <a:solidFill>
                  <a:schemeClr val="tx1"/>
                </a:solidFill>
              </a:rPr>
              <a:t>Недостаток ассортимента товаров</a:t>
            </a:r>
          </a:p>
          <a:p>
            <a:pPr marL="447675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endParaRPr sz="1800" b="1" dirty="0">
              <a:solidFill>
                <a:schemeClr val="tx1"/>
              </a:solidFill>
            </a:endParaRPr>
          </a:p>
          <a:p>
            <a:pPr marL="447675" lvl="0" algn="l" rtl="0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</a:pPr>
            <a:r>
              <a:rPr lang="ru" sz="1800" b="1" dirty="0">
                <a:solidFill>
                  <a:schemeClr val="tx1"/>
                </a:solidFill>
              </a:rPr>
              <a:t>Конкуренты забирают выгодные объявления быстрее 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3317847" y="200275"/>
            <a:ext cx="25083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 i="0" u="none" strike="noStrike" cap="non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Проблема</a:t>
            </a:r>
            <a:endParaRPr sz="2700" i="0" u="none" strike="noStrike" cap="none">
              <a:solidFill>
                <a:srgbClr val="8F00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256" name="Google Shape;25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2" y="-4"/>
            <a:ext cx="705992" cy="7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/>
        </p:nvSpPr>
        <p:spPr>
          <a:xfrm>
            <a:off x="1512440" y="260769"/>
            <a:ext cx="61191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Целевая аудитория </a:t>
            </a:r>
            <a:endParaRPr sz="3600" i="0" u="none" strike="noStrike" cap="none">
              <a:solidFill>
                <a:srgbClr val="8F00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456864" y="2391290"/>
            <a:ext cx="3742342" cy="2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3" name="Google Shape;263;p36"/>
          <p:cNvGrpSpPr/>
          <p:nvPr/>
        </p:nvGrpSpPr>
        <p:grpSpPr>
          <a:xfrm>
            <a:off x="-13892" y="4768895"/>
            <a:ext cx="406697" cy="380132"/>
            <a:chOff x="-1" y="0"/>
            <a:chExt cx="542260" cy="506841"/>
          </a:xfrm>
        </p:grpSpPr>
        <p:sp>
          <p:nvSpPr>
            <p:cNvPr id="264" name="Google Shape;264;p3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5" name="Google Shape;265;p3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100"/>
            </a:p>
          </p:txBody>
        </p:sp>
      </p:grpSp>
      <p:sp>
        <p:nvSpPr>
          <p:cNvPr id="266" name="Google Shape;266;p36"/>
          <p:cNvSpPr txBox="1"/>
          <p:nvPr/>
        </p:nvSpPr>
        <p:spPr>
          <a:xfrm>
            <a:off x="482930" y="1635890"/>
            <a:ext cx="6946800" cy="265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Georgia"/>
              <a:buNone/>
            </a:pPr>
            <a:r>
              <a:rPr lang="ru" sz="32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Предприниматели, деятельность которых связана с перепродажей Б/У товаров. </a:t>
            </a:r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Georgia"/>
              <a:buNone/>
            </a:pPr>
            <a:r>
              <a:rPr lang="ru" sz="18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Они хотят получать целевые объявления первыми и быть быстрее своих конкурентов в своей сфере. Для них главное выкупить нужные целевые товары дешевле рыночной стоимости и получить с них прибыль Рынок B2B</a:t>
            </a:r>
            <a:endParaRPr sz="24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2277716" y="345523"/>
            <a:ext cx="48891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8" name="Google Shape;268;p36"/>
          <p:cNvGrpSpPr/>
          <p:nvPr/>
        </p:nvGrpSpPr>
        <p:grpSpPr>
          <a:xfrm>
            <a:off x="0" y="960374"/>
            <a:ext cx="1968677" cy="72808"/>
            <a:chOff x="0" y="692501"/>
            <a:chExt cx="2624903" cy="97077"/>
          </a:xfrm>
        </p:grpSpPr>
        <p:sp>
          <p:nvSpPr>
            <p:cNvPr id="269" name="Google Shape;269;p3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1" name="Google Shape;271;p3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2" name="Google Shape;272;p3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3" name="Google Shape;273;p3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74" name="Google Shape;27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60521"/>
            <a:ext cx="705992" cy="7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37"/>
          <p:cNvGrpSpPr/>
          <p:nvPr/>
        </p:nvGrpSpPr>
        <p:grpSpPr>
          <a:xfrm>
            <a:off x="-13492" y="814739"/>
            <a:ext cx="1968677" cy="72808"/>
            <a:chOff x="0" y="692501"/>
            <a:chExt cx="2624903" cy="97077"/>
          </a:xfrm>
        </p:grpSpPr>
        <p:sp>
          <p:nvSpPr>
            <p:cNvPr id="280" name="Google Shape;280;p3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1" name="Google Shape;281;p3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2" name="Google Shape;282;p3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3" name="Google Shape;283;p3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4" name="Google Shape;284;p3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85" name="Google Shape;285;p37"/>
          <p:cNvSpPr txBox="1"/>
          <p:nvPr/>
        </p:nvSpPr>
        <p:spPr>
          <a:xfrm>
            <a:off x="3114297" y="191350"/>
            <a:ext cx="21633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 i="0" u="none" strike="noStrike" cap="non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Решение</a:t>
            </a:r>
            <a:endParaRPr sz="1100"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grpSp>
        <p:nvGrpSpPr>
          <p:cNvPr id="286" name="Google Shape;286;p37"/>
          <p:cNvGrpSpPr/>
          <p:nvPr/>
        </p:nvGrpSpPr>
        <p:grpSpPr>
          <a:xfrm>
            <a:off x="-5084" y="4774004"/>
            <a:ext cx="406697" cy="380132"/>
            <a:chOff x="-1" y="0"/>
            <a:chExt cx="542260" cy="506841"/>
          </a:xfrm>
        </p:grpSpPr>
        <p:sp>
          <p:nvSpPr>
            <p:cNvPr id="287" name="Google Shape;287;p3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8" name="Google Shape;288;p3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100"/>
            </a:p>
          </p:txBody>
        </p:sp>
      </p:grpSp>
      <p:sp>
        <p:nvSpPr>
          <p:cNvPr id="289" name="Google Shape;289;p37"/>
          <p:cNvSpPr/>
          <p:nvPr/>
        </p:nvSpPr>
        <p:spPr>
          <a:xfrm>
            <a:off x="1264350" y="1989600"/>
            <a:ext cx="7185744" cy="11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Онлайн сервис будет предоставлять </a:t>
            </a:r>
            <a:r>
              <a:rPr lang="ru" sz="28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возможность получения объявлений в виде уведомлений в приложении,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которые только опубликовали в досках обьявлений.</a:t>
            </a:r>
            <a:endParaRPr sz="1900" b="1" dirty="0">
              <a:solidFill>
                <a:schemeClr val="tx1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None/>
            </a:pPr>
            <a:endParaRPr sz="1800" dirty="0">
              <a:solidFill>
                <a:srgbClr val="FD493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90" name="Google Shape;2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2" y="-4"/>
            <a:ext cx="705992" cy="7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8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4577353" y="-1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4575830" y="4019502"/>
            <a:ext cx="4591146" cy="113581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400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6613897" y="-1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9" name="Google Shape;299;p38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79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400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1" name="Google Shape;30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00" y="1761775"/>
            <a:ext cx="1321425" cy="2860800"/>
          </a:xfrm>
          <a:prstGeom prst="rect">
            <a:avLst/>
          </a:prstGeom>
          <a:noFill/>
          <a:ln w="9525" cap="flat" cmpd="sng">
            <a:solidFill>
              <a:srgbClr val="1B1B1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2" name="Google Shape;30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5463" y="1761800"/>
            <a:ext cx="1321425" cy="2860749"/>
          </a:xfrm>
          <a:prstGeom prst="rect">
            <a:avLst/>
          </a:prstGeom>
          <a:noFill/>
          <a:ln w="9525" cap="flat" cmpd="sng">
            <a:solidFill>
              <a:srgbClr val="1B1B1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3" name="Google Shape;303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3038" y="1761792"/>
            <a:ext cx="1321425" cy="2860759"/>
          </a:xfrm>
          <a:prstGeom prst="rect">
            <a:avLst/>
          </a:prstGeom>
          <a:noFill/>
          <a:ln w="9525" cap="flat" cmpd="sng">
            <a:solidFill>
              <a:srgbClr val="1B1B1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4" name="Google Shape;304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2850" y="1761800"/>
            <a:ext cx="1389175" cy="3007452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8"/>
          <p:cNvSpPr txBox="1"/>
          <p:nvPr/>
        </p:nvSpPr>
        <p:spPr>
          <a:xfrm>
            <a:off x="2199125" y="594813"/>
            <a:ext cx="4655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FCAF17"/>
                </a:solidFill>
                <a:highlight>
                  <a:schemeClr val="lt1"/>
                </a:highlight>
                <a:latin typeface="Raleway ExtraBold"/>
                <a:ea typeface="Raleway ExtraBold"/>
                <a:cs typeface="Raleway ExtraBold"/>
                <a:sym typeface="Raleway ExtraBold"/>
              </a:rPr>
              <a:t>ДИЗАЙН ПРИЛОЖЕНИЯ </a:t>
            </a:r>
            <a:endParaRPr sz="2500">
              <a:solidFill>
                <a:srgbClr val="FCAF17"/>
              </a:solidFill>
              <a:highlight>
                <a:schemeClr val="lt1"/>
              </a:highlight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9"/>
          <p:cNvSpPr txBox="1"/>
          <p:nvPr/>
        </p:nvSpPr>
        <p:spPr>
          <a:xfrm>
            <a:off x="1512452" y="260775"/>
            <a:ext cx="73035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 i="0" u="none" strike="noStrike" cap="none" dirty="0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Актуальность проекта (рынок) </a:t>
            </a:r>
            <a:endParaRPr sz="3600" i="0" u="none" strike="noStrike" cap="none" dirty="0">
              <a:solidFill>
                <a:srgbClr val="8F00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11" name="Google Shape;311;p39"/>
          <p:cNvSpPr txBox="1"/>
          <p:nvPr/>
        </p:nvSpPr>
        <p:spPr>
          <a:xfrm>
            <a:off x="456864" y="2391290"/>
            <a:ext cx="37422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12" name="Google Shape;312;p39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313" name="Google Shape;313;p3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4" name="Google Shape;314;p3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100"/>
            </a:p>
          </p:txBody>
        </p:sp>
      </p:grpSp>
      <p:sp>
        <p:nvSpPr>
          <p:cNvPr id="315" name="Google Shape;315;p39"/>
          <p:cNvSpPr txBox="1"/>
          <p:nvPr/>
        </p:nvSpPr>
        <p:spPr>
          <a:xfrm>
            <a:off x="456880" y="1194215"/>
            <a:ext cx="6946800" cy="351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В настоящее время в России общее количество предпринимателей 1.9 млн. людей , среди них </a:t>
            </a:r>
            <a:r>
              <a:rPr lang="ru" sz="1600" b="1" dirty="0">
                <a:solidFill>
                  <a:srgbClr val="FF0000"/>
                </a:solidFill>
                <a:highlight>
                  <a:srgbClr val="1B1B1B"/>
                </a:highlight>
                <a:latin typeface="Alfa Slab One"/>
                <a:ea typeface="Alfa Slab One"/>
                <a:cs typeface="Alfa Slab One"/>
                <a:sym typeface="Alfa Slab One"/>
              </a:rPr>
              <a:t>37%</a:t>
            </a:r>
            <a:r>
              <a:rPr lang="ru" sz="1600" b="1" dirty="0">
                <a:solidFill>
                  <a:srgbClr val="FF0000"/>
                </a:solidFill>
                <a:latin typeface="Alfa Slab One"/>
                <a:ea typeface="Alfa Slab One"/>
                <a:cs typeface="Alfa Slab One"/>
                <a:sym typeface="Alfa Slab One"/>
              </a:rPr>
              <a:t> </a:t>
            </a:r>
            <a: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занимаются товарным бизнесом и перепродажей Б/У товаров. </a:t>
            </a:r>
            <a:b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</a:br>
            <a:b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</a:br>
            <a: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Объем рынка товаров с рук по данным официальной статистики составляет 30 млрд.рублей. Оцениваем объем потенциального рынка экологической продукции в 35%. </a:t>
            </a:r>
            <a:endParaRPr sz="1600" b="1" dirty="0">
              <a:solidFill>
                <a:schemeClr val="tx1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Таким образом, ТАМ: 30 млрд.руб.*0,35= 10, 5млрд.руб.</a:t>
            </a:r>
            <a:endParaRPr sz="1600" b="1" dirty="0">
              <a:solidFill>
                <a:schemeClr val="tx1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dirty="0">
              <a:solidFill>
                <a:schemeClr val="tx1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 dirty="0">
                <a:solidFill>
                  <a:schemeClr val="tx1"/>
                </a:solidFill>
                <a:latin typeface="Alfa Slab One"/>
                <a:ea typeface="Alfa Slab One"/>
                <a:cs typeface="Alfa Slab One"/>
                <a:sym typeface="Alfa Slab One"/>
              </a:rPr>
              <a:t>Исходя из данных по количеству предпринимателей , занимающиеся товарным бизнесом можно предположить что 40 % из них занимаются б/у товарами , что составляет 280.000. При обслуживании 10% данного рынка с средней ценой 650 рублей получим выручку 1.8 млн рублей.</a:t>
            </a:r>
            <a:endParaRPr sz="1600" b="1" dirty="0">
              <a:solidFill>
                <a:srgbClr val="FD493D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16" name="Google Shape;316;p39"/>
          <p:cNvSpPr txBox="1"/>
          <p:nvPr/>
        </p:nvSpPr>
        <p:spPr>
          <a:xfrm>
            <a:off x="2277716" y="345523"/>
            <a:ext cx="48891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" name="Google Shape;317;p39"/>
          <p:cNvGrpSpPr/>
          <p:nvPr/>
        </p:nvGrpSpPr>
        <p:grpSpPr>
          <a:xfrm>
            <a:off x="0" y="960374"/>
            <a:ext cx="1968705" cy="72900"/>
            <a:chOff x="0" y="692501"/>
            <a:chExt cx="2624940" cy="97200"/>
          </a:xfrm>
        </p:grpSpPr>
        <p:sp>
          <p:nvSpPr>
            <p:cNvPr id="318" name="Google Shape;318;p3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9" name="Google Shape;319;p3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p3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1" name="Google Shape;321;p3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2" name="Google Shape;322;p3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23" name="Google Shape;3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60521"/>
            <a:ext cx="705992" cy="7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40"/>
          <p:cNvGrpSpPr/>
          <p:nvPr/>
        </p:nvGrpSpPr>
        <p:grpSpPr>
          <a:xfrm>
            <a:off x="-13492" y="684305"/>
            <a:ext cx="3281700" cy="72900"/>
            <a:chOff x="0" y="692501"/>
            <a:chExt cx="2624940" cy="97200"/>
          </a:xfrm>
        </p:grpSpPr>
        <p:sp>
          <p:nvSpPr>
            <p:cNvPr id="329" name="Google Shape;329;p4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4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4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4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3" name="Google Shape;333;p4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4" name="Google Shape;334;p40"/>
          <p:cNvSpPr txBox="1"/>
          <p:nvPr/>
        </p:nvSpPr>
        <p:spPr>
          <a:xfrm>
            <a:off x="1059895" y="60891"/>
            <a:ext cx="70242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endParaRPr sz="1100"/>
          </a:p>
        </p:txBody>
      </p:sp>
      <p:sp>
        <p:nvSpPr>
          <p:cNvPr id="335" name="Google Shape;335;p40"/>
          <p:cNvSpPr txBox="1"/>
          <p:nvPr/>
        </p:nvSpPr>
        <p:spPr>
          <a:xfrm>
            <a:off x="242525" y="1115000"/>
            <a:ext cx="8173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6" name="Google Shape;33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007" y="4404596"/>
            <a:ext cx="705992" cy="73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521" y="33200"/>
            <a:ext cx="76709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41"/>
          <p:cNvGrpSpPr/>
          <p:nvPr/>
        </p:nvGrpSpPr>
        <p:grpSpPr>
          <a:xfrm>
            <a:off x="-13492" y="684305"/>
            <a:ext cx="3281700" cy="72900"/>
            <a:chOff x="0" y="692501"/>
            <a:chExt cx="2624940" cy="97200"/>
          </a:xfrm>
        </p:grpSpPr>
        <p:sp>
          <p:nvSpPr>
            <p:cNvPr id="343" name="Google Shape;343;p4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4" name="Google Shape;344;p4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4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p4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7" name="Google Shape;347;p4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48" name="Google Shape;348;p41"/>
          <p:cNvSpPr txBox="1"/>
          <p:nvPr/>
        </p:nvSpPr>
        <p:spPr>
          <a:xfrm>
            <a:off x="2583198" y="60900"/>
            <a:ext cx="39108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 b="1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Телеграмм-бот</a:t>
            </a:r>
            <a:endParaRPr sz="1100"/>
          </a:p>
        </p:txBody>
      </p:sp>
      <p:sp>
        <p:nvSpPr>
          <p:cNvPr id="349" name="Google Shape;349;p41"/>
          <p:cNvSpPr txBox="1"/>
          <p:nvPr/>
        </p:nvSpPr>
        <p:spPr>
          <a:xfrm>
            <a:off x="242525" y="1115000"/>
            <a:ext cx="8173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50" name="Google Shape;3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007" y="4404596"/>
            <a:ext cx="705992" cy="73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6575" y="1146325"/>
            <a:ext cx="1845375" cy="37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7300" y="1115000"/>
            <a:ext cx="2053907" cy="382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42"/>
          <p:cNvGrpSpPr/>
          <p:nvPr/>
        </p:nvGrpSpPr>
        <p:grpSpPr>
          <a:xfrm>
            <a:off x="-13492" y="684304"/>
            <a:ext cx="3281539" cy="72808"/>
            <a:chOff x="0" y="692501"/>
            <a:chExt cx="2624903" cy="97077"/>
          </a:xfrm>
        </p:grpSpPr>
        <p:sp>
          <p:nvSpPr>
            <p:cNvPr id="358" name="Google Shape;358;p4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2" name="Google Shape;362;p4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63" name="Google Shape;363;p42"/>
          <p:cNvSpPr txBox="1"/>
          <p:nvPr/>
        </p:nvSpPr>
        <p:spPr>
          <a:xfrm>
            <a:off x="106220" y="76241"/>
            <a:ext cx="7024154" cy="623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 b="1" i="0" u="none" strike="noStrike" cap="non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Функционал</a:t>
            </a:r>
            <a:endParaRPr sz="1100"/>
          </a:p>
        </p:txBody>
      </p:sp>
      <p:sp>
        <p:nvSpPr>
          <p:cNvPr id="364" name="Google Shape;364;p42"/>
          <p:cNvSpPr txBox="1"/>
          <p:nvPr/>
        </p:nvSpPr>
        <p:spPr>
          <a:xfrm>
            <a:off x="242525" y="1115000"/>
            <a:ext cx="8173200" cy="24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2100"/>
            </a:pPr>
            <a:r>
              <a:rPr lang="ru" sz="21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Мониторинг будет со  всех доступных площадок и показываться, выбранная пользователем категория товаров </a:t>
            </a:r>
            <a:endParaRPr sz="21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2100"/>
            </a:pPr>
            <a:r>
              <a:rPr lang="ru" sz="21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Можно будет использовать пробный тестовый период для тестирования приложения бесплатно </a:t>
            </a:r>
            <a:endParaRPr sz="21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2100"/>
            </a:pPr>
            <a:r>
              <a:rPr lang="ru" sz="21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Будут такие фильтры: выбор города, категория товара, цена и периодичность мониторинга объявлений </a:t>
            </a:r>
            <a:endParaRPr sz="21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5" name="Google Shape;36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007" y="4404596"/>
            <a:ext cx="705992" cy="7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3"/>
          <p:cNvSpPr txBox="1"/>
          <p:nvPr/>
        </p:nvSpPr>
        <p:spPr>
          <a:xfrm>
            <a:off x="3372546" y="228775"/>
            <a:ext cx="24741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Georgia"/>
              <a:buNone/>
            </a:pPr>
            <a:r>
              <a:rPr lang="ru" sz="3800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Команда</a:t>
            </a:r>
            <a:endParaRPr sz="200" i="0" u="none" strike="noStrike" cap="none">
              <a:solidFill>
                <a:schemeClr val="dk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grpSp>
        <p:nvGrpSpPr>
          <p:cNvPr id="371" name="Google Shape;371;p43"/>
          <p:cNvGrpSpPr/>
          <p:nvPr/>
        </p:nvGrpSpPr>
        <p:grpSpPr>
          <a:xfrm>
            <a:off x="0" y="519376"/>
            <a:ext cx="1968677" cy="72808"/>
            <a:chOff x="0" y="692501"/>
            <a:chExt cx="2624903" cy="97077"/>
          </a:xfrm>
        </p:grpSpPr>
        <p:sp>
          <p:nvSpPr>
            <p:cNvPr id="372" name="Google Shape;372;p4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3" name="Google Shape;373;p4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4" name="Google Shape;374;p4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5" name="Google Shape;375;p4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6" name="Google Shape;376;p4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77" name="Google Shape;377;p43"/>
          <p:cNvSpPr txBox="1"/>
          <p:nvPr/>
        </p:nvSpPr>
        <p:spPr>
          <a:xfrm>
            <a:off x="1103750" y="4054400"/>
            <a:ext cx="31767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None/>
            </a:pPr>
            <a:r>
              <a:rPr lang="ru" dirty="0">
                <a:latin typeface="Raleway ExtraBold"/>
                <a:ea typeface="Raleway ExtraBold"/>
                <a:cs typeface="Raleway ExtraBold"/>
                <a:sym typeface="Raleway ExtraBold"/>
              </a:rPr>
              <a:t>Фасхутдинов Радик Альбертович </a:t>
            </a:r>
            <a:endParaRPr dirty="0"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None/>
            </a:pPr>
            <a:r>
              <a:rPr lang="ru" i="0" u="none" strike="noStrike" cap="none" dirty="0">
                <a:solidFill>
                  <a:srgbClr val="0000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Лидер проекта, управление продажами</a:t>
            </a:r>
            <a:endParaRPr i="0" u="none" strike="noStrike" cap="none" dirty="0">
              <a:solidFill>
                <a:srgbClr val="000000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78" name="Google Shape;378;p43"/>
          <p:cNvSpPr txBox="1"/>
          <p:nvPr/>
        </p:nvSpPr>
        <p:spPr>
          <a:xfrm>
            <a:off x="4954450" y="4054400"/>
            <a:ext cx="3358500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Гиниятуллин Рустам Рафилович </a:t>
            </a:r>
            <a:br>
              <a:rPr lang="ru" sz="1500" dirty="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</a:br>
            <a:r>
              <a:rPr lang="ru" sz="1500" dirty="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технический  специалист, аналитик </a:t>
            </a:r>
            <a:endParaRPr sz="1500" dirty="0">
              <a:solidFill>
                <a:schemeClr val="dk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379" name="Google Shape;37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375" y="1036425"/>
            <a:ext cx="1610175" cy="299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3"/>
          <p:cNvPicPr preferRelativeResize="0"/>
          <p:nvPr/>
        </p:nvPicPr>
        <p:blipFill rotWithShape="1">
          <a:blip r:embed="rId4">
            <a:alphaModFix/>
          </a:blip>
          <a:srcRect t="16895"/>
          <a:stretch/>
        </p:blipFill>
        <p:spPr>
          <a:xfrm>
            <a:off x="5778231" y="1057525"/>
            <a:ext cx="1864318" cy="297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4"/>
          <p:cNvSpPr txBox="1"/>
          <p:nvPr/>
        </p:nvSpPr>
        <p:spPr>
          <a:xfrm>
            <a:off x="6562" y="363088"/>
            <a:ext cx="4889201" cy="623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Georgia"/>
              <a:buNone/>
            </a:pPr>
            <a:r>
              <a:rPr lang="ru" sz="3600" b="1" i="0" u="none" strike="noStrike" cap="non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Планы</a:t>
            </a:r>
            <a:r>
              <a:rPr lang="ru" sz="3600" b="0" i="0" u="none" strike="noStrike" cap="non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ru" sz="3600" b="1" i="0" u="none" strike="noStrike" cap="non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развития</a:t>
            </a:r>
            <a:endParaRPr sz="3600" b="1" i="0" u="none" strike="noStrike" cap="none">
              <a:solidFill>
                <a:srgbClr val="8F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6" name="Google Shape;386;p44"/>
          <p:cNvSpPr txBox="1"/>
          <p:nvPr/>
        </p:nvSpPr>
        <p:spPr>
          <a:xfrm>
            <a:off x="47293" y="42281"/>
            <a:ext cx="2403869" cy="325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ВСЕРОССИЙСКИЙ ФОРУМ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СТАРТАП-СТУДИЙ</a:t>
            </a:r>
            <a:endParaRPr sz="1100"/>
          </a:p>
        </p:txBody>
      </p:sp>
      <p:sp>
        <p:nvSpPr>
          <p:cNvPr id="387" name="Google Shape;387;p44"/>
          <p:cNvSpPr txBox="1"/>
          <p:nvPr/>
        </p:nvSpPr>
        <p:spPr>
          <a:xfrm>
            <a:off x="1249228" y="1714922"/>
            <a:ext cx="6224305" cy="99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88" name="Google Shape;38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4951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190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296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765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13609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8158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1615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7722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85518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99347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482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041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51084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94563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449563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994029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15509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4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63828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4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1754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5349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4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147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4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956512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4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61001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4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441700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4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946638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4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609677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4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114951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4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4283263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4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3451575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4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2619887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4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2619887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4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956512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4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482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4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778326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4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8441699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4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8441699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4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761001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4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5946638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44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778326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4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121474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4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788200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4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1788200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4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3451575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4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283263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4"/>
          <p:cNvSpPr/>
          <p:nvPr/>
        </p:nvSpPr>
        <p:spPr>
          <a:xfrm>
            <a:off x="770021" y="1191127"/>
            <a:ext cx="7441881" cy="311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1.</a:t>
            </a:r>
            <a:r>
              <a:rPr lang="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Улучшение</a:t>
            </a: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MVP проекта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2.</a:t>
            </a:r>
            <a:r>
              <a:rPr lang="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Провести маркетинговые анализы для выявления узких аудиторий для будущей рекламы приложения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3.</a:t>
            </a:r>
            <a:r>
              <a:rPr lang="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Создание мобильного приложения по макетам и создание технической части </a:t>
            </a: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4.Тестирование каналов продаж и выбор приоритетных каналов продвижения.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5. Привлечение инвестиций для выхода на российский рынок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6.Продвижение </a:t>
            </a:r>
            <a:r>
              <a:rPr lang="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приложения в массы</a:t>
            </a:r>
            <a:endParaRPr sz="1100"/>
          </a:p>
        </p:txBody>
      </p:sp>
      <p:pic>
        <p:nvPicPr>
          <p:cNvPr id="433" name="Google Shape;433;p44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-31747" y="1033974"/>
            <a:ext cx="1970485" cy="72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5"/>
          <p:cNvSpPr/>
          <p:nvPr/>
        </p:nvSpPr>
        <p:spPr>
          <a:xfrm>
            <a:off x="4577353" y="1307090"/>
            <a:ext cx="4591143" cy="3848946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9" name="Google Shape;439;p45"/>
          <p:cNvSpPr/>
          <p:nvPr/>
        </p:nvSpPr>
        <p:spPr>
          <a:xfrm>
            <a:off x="4577353" y="-4696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p45"/>
          <p:cNvSpPr/>
          <p:nvPr/>
        </p:nvSpPr>
        <p:spPr>
          <a:xfrm>
            <a:off x="4576786" y="4010930"/>
            <a:ext cx="1779554" cy="113691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1" name="Google Shape;441;p45"/>
          <p:cNvSpPr/>
          <p:nvPr/>
        </p:nvSpPr>
        <p:spPr>
          <a:xfrm>
            <a:off x="6266837" y="-9031"/>
            <a:ext cx="2901658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2" name="Google Shape;442;p45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6605017" y="1725433"/>
            <a:ext cx="2563479" cy="341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5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6271706" y="1341561"/>
            <a:ext cx="2896792" cy="3815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5"/>
          <p:cNvSpPr txBox="1"/>
          <p:nvPr/>
        </p:nvSpPr>
        <p:spPr>
          <a:xfrm>
            <a:off x="399007" y="746339"/>
            <a:ext cx="3623409" cy="3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200"/>
              <a:buFont typeface="Arial"/>
              <a:buNone/>
            </a:pPr>
            <a:r>
              <a:rPr lang="ru" sz="5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5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</a:t>
            </a:r>
            <a:r>
              <a:rPr lang="ru" sz="1700">
                <a:solidFill>
                  <a:srgbClr val="1B1B1B"/>
                </a:solidFill>
              </a:rPr>
              <a:t>19 686 50 21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r>
              <a:rPr lang="ru" sz="1700">
                <a:solidFill>
                  <a:srgbClr val="1B1B1B"/>
                </a:solidFill>
              </a:rPr>
              <a:t>radik5021@gmail.com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345</Words>
  <Application>Microsoft Office PowerPoint</Application>
  <PresentationFormat>Экран (16:9)</PresentationFormat>
  <Paragraphs>45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Calibri</vt:lpstr>
      <vt:lpstr>Arial</vt:lpstr>
      <vt:lpstr>Raleway</vt:lpstr>
      <vt:lpstr>Georgia</vt:lpstr>
      <vt:lpstr>Alfa Slab One</vt:lpstr>
      <vt:lpstr>Helvetica Neue</vt:lpstr>
      <vt:lpstr>Raleway ExtraBold</vt:lpstr>
      <vt:lpstr>Simple Light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manager</dc:creator>
  <cp:lastModifiedBy>Region116oklik@outlook.com</cp:lastModifiedBy>
  <cp:revision>2</cp:revision>
  <dcterms:modified xsi:type="dcterms:W3CDTF">2024-01-11T17:14:21Z</dcterms:modified>
</cp:coreProperties>
</file>