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68" r:id="rId5"/>
    <p:sldId id="269" r:id="rId6"/>
    <p:sldId id="257" r:id="rId7"/>
    <p:sldId id="262" r:id="rId8"/>
    <p:sldId id="263" r:id="rId9"/>
    <p:sldId id="259" r:id="rId10"/>
    <p:sldId id="270" r:id="rId11"/>
    <p:sldId id="264" r:id="rId12"/>
    <p:sldId id="25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660"/>
  </p:normalViewPr>
  <p:slideViewPr>
    <p:cSldViewPr>
      <p:cViewPr>
        <p:scale>
          <a:sx n="66" d="100"/>
          <a:sy n="66" d="100"/>
        </p:scale>
        <p:origin x="-144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204864"/>
            <a:ext cx="8712968" cy="2002234"/>
          </a:xfrm>
          <a:ln w="38100"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/>
              <a:t>Тема: внедрение социально-значимого </a:t>
            </a:r>
            <a:r>
              <a:rPr lang="ru-RU" dirty="0"/>
              <a:t>проекта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/>
              <a:t>Мобильное </a:t>
            </a:r>
            <a:r>
              <a:rPr lang="ru-RU" dirty="0" smtClean="0"/>
              <a:t>приложение </a:t>
            </a:r>
            <a:r>
              <a:rPr lang="en-US" dirty="0" err="1" smtClean="0"/>
              <a:t>Taxi.Zavolga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99993" y="5875530"/>
            <a:ext cx="4133292" cy="64633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Разработал:</a:t>
            </a:r>
            <a:endParaRPr lang="ru-RU" dirty="0"/>
          </a:p>
          <a:p>
            <a:r>
              <a:rPr lang="ru-RU" b="1" dirty="0"/>
              <a:t>Константин </a:t>
            </a:r>
            <a:r>
              <a:rPr lang="ru-RU" b="1" dirty="0" smtClean="0"/>
              <a:t>Аржанов (ООО «</a:t>
            </a:r>
            <a:r>
              <a:rPr lang="ru-RU" b="1" dirty="0" err="1" smtClean="0"/>
              <a:t>ТЗВолга</a:t>
            </a:r>
            <a:r>
              <a:rPr lang="ru-RU" b="1" dirty="0" smtClean="0"/>
              <a:t>»)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9420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ru-RU" sz="3600" dirty="0"/>
              <a:t>Задачи </a:t>
            </a:r>
            <a:r>
              <a:rPr lang="ru-RU" sz="3600" dirty="0" smtClean="0"/>
              <a:t>проекта: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276872"/>
            <a:ext cx="8496944" cy="2736304"/>
          </a:xfrm>
          <a:ln>
            <a:solidFill>
              <a:srgbClr val="00B0F0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800" b="1" dirty="0" smtClean="0"/>
              <a:t>1. </a:t>
            </a:r>
            <a:r>
              <a:rPr lang="ru-RU" sz="2800" dirty="0" smtClean="0"/>
              <a:t>Повысить уровень безопасности граждан города Самары (пассажиров водного транспорта);</a:t>
            </a:r>
          </a:p>
          <a:p>
            <a:pPr marL="514350" indent="-514350">
              <a:buAutoNum type="arabicPeriod"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b="1" dirty="0" smtClean="0"/>
              <a:t>2.</a:t>
            </a:r>
            <a:r>
              <a:rPr lang="ru-RU" sz="2800" dirty="0" smtClean="0"/>
              <a:t> Сократить «разрыв» жителей правого берега </a:t>
            </a:r>
          </a:p>
          <a:p>
            <a:pPr marL="0" indent="0">
              <a:buNone/>
            </a:pPr>
            <a:r>
              <a:rPr lang="ru-RU" sz="2800" dirty="0" smtClean="0"/>
              <a:t>р. Волга до социально-значимых объектов и мест работы;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b="1" dirty="0" smtClean="0"/>
              <a:t>3.</a:t>
            </a:r>
            <a:r>
              <a:rPr lang="ru-RU" sz="2800" dirty="0" smtClean="0"/>
              <a:t> Повысить эффективность пассажирских судов.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359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800200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ru-RU" sz="3600" dirty="0"/>
              <a:t>Повысить уровень безопасности граждан города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(</a:t>
            </a:r>
            <a:r>
              <a:rPr lang="ru-RU" sz="3600" dirty="0"/>
              <a:t>пассажиров водного транспорта</a:t>
            </a:r>
            <a:r>
              <a:rPr lang="ru-RU" sz="3600" dirty="0" smtClean="0"/>
              <a:t>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7904" y="2276871"/>
            <a:ext cx="5184576" cy="3960441"/>
          </a:xfrm>
          <a:ln>
            <a:solidFill>
              <a:srgbClr val="00B0F0"/>
            </a:solidFill>
          </a:ln>
        </p:spPr>
        <p:txBody>
          <a:bodyPr>
            <a:normAutofit fontScale="92500"/>
          </a:bodyPr>
          <a:lstStyle/>
          <a:p>
            <a:r>
              <a:rPr lang="ru-RU" sz="2800" u="sng" dirty="0" smtClean="0"/>
              <a:t>Увеличиваем социальную дистанцию </a:t>
            </a:r>
            <a:r>
              <a:rPr lang="ru-RU" sz="2800" dirty="0" smtClean="0"/>
              <a:t>- электронным приобретением билетов в мобильном приложении;  </a:t>
            </a:r>
          </a:p>
          <a:p>
            <a:r>
              <a:rPr lang="ru-RU" sz="2800" u="sng" dirty="0" smtClean="0"/>
              <a:t>Расписание отправлений в твоем мобильном</a:t>
            </a:r>
            <a:r>
              <a:rPr lang="ru-RU" sz="2800" dirty="0" smtClean="0"/>
              <a:t> приложении – не требуется заранее занимать очередь, кол-во мест на каждый рейс лимитировано.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251520" y="2276872"/>
            <a:ext cx="3240360" cy="396044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 smtClean="0"/>
              <a:t> 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20888"/>
            <a:ext cx="2952328" cy="17372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76789"/>
            <a:ext cx="2952328" cy="18532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58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800200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marL="0" indent="0"/>
            <a:r>
              <a:rPr lang="ru-RU" sz="3200" dirty="0"/>
              <a:t>Сократить «разрыв» жителей правого берега </a:t>
            </a:r>
            <a:br>
              <a:rPr lang="ru-RU" sz="3200" dirty="0"/>
            </a:br>
            <a:r>
              <a:rPr lang="ru-RU" sz="3200" dirty="0"/>
              <a:t>р. Волга до социально-значимых объектов и мест работы;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348880"/>
            <a:ext cx="8640960" cy="3888433"/>
          </a:xfrm>
          <a:ln>
            <a:solidFill>
              <a:srgbClr val="00B0F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ru-RU" sz="2800" u="sng" dirty="0" smtClean="0"/>
              <a:t>Планирование своего маршрута </a:t>
            </a:r>
            <a:r>
              <a:rPr lang="ru-RU" sz="2800" dirty="0" smtClean="0"/>
              <a:t>из с. Рождествено до пристаней г. Самары, через своевременную покупки билета на рейс пассажирских судов (через мобильное приложение);</a:t>
            </a:r>
          </a:p>
          <a:p>
            <a:r>
              <a:rPr lang="ru-RU" sz="2800" u="sng" dirty="0" smtClean="0"/>
              <a:t>Индивидуальные заказы </a:t>
            </a:r>
            <a:r>
              <a:rPr lang="ru-RU" sz="2800" dirty="0" smtClean="0"/>
              <a:t>к месту пребывания правого берега р. Волга до причалов г. Самары на лицензированном водном транспорте;</a:t>
            </a:r>
          </a:p>
          <a:p>
            <a:r>
              <a:rPr lang="ru-RU" sz="2800" u="sng" dirty="0" smtClean="0"/>
              <a:t>Курьерская служба </a:t>
            </a:r>
            <a:r>
              <a:rPr lang="ru-RU" sz="2800" dirty="0" smtClean="0"/>
              <a:t>в мобильном приложении– доставка продуктов и необходимых товаров через р. Волга (возможно специальная поездка и не требуется).</a:t>
            </a:r>
          </a:p>
        </p:txBody>
      </p:sp>
    </p:spTree>
    <p:extLst>
      <p:ext uri="{BB962C8B-B14F-4D97-AF65-F5344CB8AC3E}">
        <p14:creationId xmlns:p14="http://schemas.microsoft.com/office/powerpoint/2010/main" val="368528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152128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marL="0" indent="0"/>
            <a:r>
              <a:rPr lang="ru-RU" sz="3200" dirty="0"/>
              <a:t>Повысить эффективность пассажирских судов</a:t>
            </a:r>
            <a:r>
              <a:rPr lang="ru-RU" sz="3200" dirty="0" smtClean="0"/>
              <a:t>;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4824535"/>
          </a:xfrm>
          <a:ln>
            <a:solidFill>
              <a:srgbClr val="00B0F0"/>
            </a:solidFill>
          </a:ln>
        </p:spPr>
        <p:txBody>
          <a:bodyPr>
            <a:noAutofit/>
          </a:bodyPr>
          <a:lstStyle/>
          <a:p>
            <a:r>
              <a:rPr lang="ru-RU" sz="2600" u="sng" dirty="0" smtClean="0"/>
              <a:t>Обеспечить максимальное наполнение </a:t>
            </a:r>
            <a:r>
              <a:rPr lang="ru-RU" sz="2600" dirty="0" smtClean="0"/>
              <a:t>пассажирских судов, через своевременное уведомления потенциальных пассажиров о смене расписания, объединение рейсов и др. </a:t>
            </a:r>
          </a:p>
          <a:p>
            <a:r>
              <a:rPr lang="ru-RU" sz="2600" u="sng" dirty="0" smtClean="0"/>
              <a:t>Не допускать холостых пробегов </a:t>
            </a:r>
            <a:r>
              <a:rPr lang="ru-RU" sz="2600" dirty="0" smtClean="0"/>
              <a:t>пассажирских судов типа «</a:t>
            </a:r>
            <a:r>
              <a:rPr lang="ru-RU" sz="2600" dirty="0" err="1" smtClean="0"/>
              <a:t>Омик</a:t>
            </a:r>
            <a:r>
              <a:rPr lang="ru-RU" sz="2600" dirty="0" smtClean="0"/>
              <a:t>», если билеты не приобретены в достаточном количестве. Для перевозки пассажиров до 12 человек использовать соответствующие маломерные суда.</a:t>
            </a:r>
          </a:p>
          <a:p>
            <a:r>
              <a:rPr lang="ru-RU" sz="2600" u="sng" dirty="0" smtClean="0"/>
              <a:t>В перспективе</a:t>
            </a:r>
            <a:r>
              <a:rPr lang="ru-RU" sz="2600" dirty="0" smtClean="0"/>
              <a:t>, точки продаж билетов целесообразно будет сократить (снижение затрат на аренду, ЗП).</a:t>
            </a:r>
          </a:p>
        </p:txBody>
      </p:sp>
    </p:spTree>
    <p:extLst>
      <p:ext uri="{BB962C8B-B14F-4D97-AF65-F5344CB8AC3E}">
        <p14:creationId xmlns:p14="http://schemas.microsoft.com/office/powerpoint/2010/main" val="80646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1230" y="332656"/>
            <a:ext cx="8291931" cy="864096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20000"/>
              </a:spcBef>
            </a:pPr>
            <a:r>
              <a:rPr lang="ru-RU" sz="2800" u="sng" dirty="0"/>
              <a:t>П</a:t>
            </a:r>
            <a:r>
              <a:rPr lang="ru-RU" sz="2800" u="sng" dirty="0" smtClean="0">
                <a:solidFill>
                  <a:schemeClr val="dk1"/>
                </a:solidFill>
              </a:rPr>
              <a:t>еречисленные задачи можно решать, через мобильное приложение </a:t>
            </a:r>
            <a:r>
              <a:rPr lang="en-US" sz="2800" u="sng" dirty="0" err="1" smtClean="0">
                <a:solidFill>
                  <a:schemeClr val="dk1"/>
                </a:solidFill>
              </a:rPr>
              <a:t>Taxi.Zavolga</a:t>
            </a:r>
            <a:endParaRPr lang="ru-RU" sz="2800" u="sng" dirty="0">
              <a:solidFill>
                <a:schemeClr val="dk1"/>
              </a:solidFill>
            </a:endParaRPr>
          </a:p>
        </p:txBody>
      </p:sp>
      <p:pic>
        <p:nvPicPr>
          <p:cNvPr id="2050" name="Picture 2" descr="C:\Users\R2\Desktop\vertical_tagline_on_white_by_logast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285" y="1588014"/>
            <a:ext cx="1180965" cy="1180965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perspectiveFron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493" y="1556792"/>
            <a:ext cx="3384376" cy="124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Прямая со стрелкой 7"/>
          <p:cNvCxnSpPr/>
          <p:nvPr/>
        </p:nvCxnSpPr>
        <p:spPr>
          <a:xfrm>
            <a:off x="2664885" y="2171427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839722" y="3017053"/>
            <a:ext cx="7574439" cy="50448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ru-RU" sz="1800" dirty="0" smtClean="0"/>
              <a:t>Никому не надо объяснять, что делать – инструменты </a:t>
            </a:r>
          </a:p>
          <a:p>
            <a:pPr>
              <a:spcBef>
                <a:spcPct val="20000"/>
              </a:spcBef>
            </a:pPr>
            <a:r>
              <a:rPr lang="ru-RU" sz="1800" dirty="0" smtClean="0"/>
              <a:t>схожие с приложением Яндекс. Такси</a:t>
            </a:r>
            <a:endParaRPr lang="ru-RU" sz="18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73605" y="3645024"/>
            <a:ext cx="8347182" cy="252998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21024" y="4693522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Главный </a:t>
            </a:r>
            <a:r>
              <a:rPr lang="ru-RU" sz="2400" b="1" dirty="0" smtClean="0"/>
              <a:t>функционал</a:t>
            </a:r>
            <a:r>
              <a:rPr lang="ru-RU" sz="2400" dirty="0" smtClean="0"/>
              <a:t>: </a:t>
            </a:r>
            <a:endParaRPr lang="ru-RU" sz="2400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 flipV="1">
            <a:off x="3677755" y="4011950"/>
            <a:ext cx="365738" cy="5892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3647089" y="4903359"/>
            <a:ext cx="36573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3677755" y="5269908"/>
            <a:ext cx="289420" cy="3583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102608" y="3794908"/>
            <a:ext cx="4625106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Организация дистанционной </a:t>
            </a:r>
            <a:r>
              <a:rPr lang="ru-RU" b="1" u="sng" dirty="0" smtClean="0"/>
              <a:t>покупки билета</a:t>
            </a:r>
            <a:r>
              <a:rPr lang="ru-RU" b="1" dirty="0" smtClean="0"/>
              <a:t> </a:t>
            </a:r>
            <a:r>
              <a:rPr lang="ru-RU" b="1" u="sng" dirty="0" smtClean="0"/>
              <a:t>на рейс пассажирских судов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4102608" y="4601188"/>
            <a:ext cx="4625106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u="sng" dirty="0" smtClean="0"/>
              <a:t>Индивидуальный маршрут </a:t>
            </a:r>
            <a:r>
              <a:rPr lang="ru-RU" dirty="0" smtClean="0"/>
              <a:t>для маломерных речных такси;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4102608" y="5598516"/>
            <a:ext cx="4625106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u="sng" dirty="0" smtClean="0"/>
              <a:t>Курьерская служба </a:t>
            </a:r>
            <a:r>
              <a:rPr lang="ru-RU" dirty="0" smtClean="0"/>
              <a:t>на </a:t>
            </a:r>
            <a:r>
              <a:rPr lang="ru-RU" dirty="0" smtClean="0"/>
              <a:t>воде.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89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74905" y="3347908"/>
            <a:ext cx="838012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Потенциальный пассажир </a:t>
            </a:r>
            <a:r>
              <a:rPr lang="ru-RU" sz="1600" dirty="0" smtClean="0"/>
              <a:t>через мобильное приложение в разделе «Рейсы» видит расписание и приобретает билет (удаленно) </a:t>
            </a:r>
            <a:r>
              <a:rPr lang="ru-RU" sz="1600" u="sng" dirty="0" smtClean="0"/>
              <a:t>подходит к обозначенному времени к судну для отправки.</a:t>
            </a:r>
            <a:endParaRPr lang="ru-RU" sz="1600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343058" y="2968689"/>
            <a:ext cx="3201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Принципиальная схема:</a:t>
            </a:r>
            <a:endParaRPr lang="ru-RU" sz="1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2924944"/>
            <a:ext cx="8660760" cy="374441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349205"/>
            <a:ext cx="8660194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u="sng" dirty="0" smtClean="0"/>
              <a:t>Основные преимущества: </a:t>
            </a:r>
            <a:r>
              <a:rPr lang="ru-RU" sz="2400" dirty="0" smtClean="0"/>
              <a:t>организация дистанционной </a:t>
            </a:r>
            <a:r>
              <a:rPr lang="ru-RU" sz="2400" u="sng" dirty="0" smtClean="0"/>
              <a:t>покупки билета</a:t>
            </a:r>
            <a:r>
              <a:rPr lang="ru-RU" sz="2400" dirty="0" smtClean="0"/>
              <a:t> </a:t>
            </a:r>
            <a:r>
              <a:rPr lang="ru-RU" sz="2400" u="sng" dirty="0" smtClean="0"/>
              <a:t>на рейс пассажирских судов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617094" y="1412775"/>
            <a:ext cx="2053600" cy="1296145"/>
          </a:xfrm>
          <a:prstGeom prst="rect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20000"/>
              </a:spcBef>
              <a:buNone/>
              <a:defRPr sz="24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l"/>
            <a:r>
              <a:rPr lang="ru-RU" sz="1800" dirty="0" smtClean="0"/>
              <a:t>Равномерное распределение пассажиропотоков 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4079080" y="2060848"/>
            <a:ext cx="36573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60032" y="1412775"/>
            <a:ext cx="3487260" cy="129614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20000"/>
              </a:spcBef>
              <a:buNone/>
              <a:defRPr sz="24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b="1" u="sng" dirty="0" smtClean="0"/>
              <a:t>Безопасность;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b="1" u="sng" dirty="0" smtClean="0"/>
              <a:t>Культура речных перевозок;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b="1" u="sng" dirty="0" err="1" smtClean="0"/>
              <a:t>Клиентоорентированность</a:t>
            </a:r>
            <a:r>
              <a:rPr lang="ru-RU" sz="1800" b="1" u="sng" dirty="0" smtClean="0"/>
              <a:t>.</a:t>
            </a:r>
            <a:endParaRPr lang="ru-RU" sz="1800" b="1" u="sng" dirty="0" smtClean="0"/>
          </a:p>
        </p:txBody>
      </p:sp>
      <p:pic>
        <p:nvPicPr>
          <p:cNvPr id="1027" name="Picture 3" descr="C:\Users\R2\Downloads\IMG_35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894" y="4293096"/>
            <a:ext cx="1800924" cy="21116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2\Downloads\IMG_35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145" y="4293096"/>
            <a:ext cx="1646197" cy="21116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R2\Downloads\IMG_35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93096"/>
            <a:ext cx="1872208" cy="21116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R2\Downloads\IMG_35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794" y="4293096"/>
            <a:ext cx="1769680" cy="21116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52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46469" y="4579719"/>
            <a:ext cx="8403256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350" dirty="0" smtClean="0"/>
              <a:t>Клиент выбрал тариф, указал координаты маршрута, спец. требования, нажал «Заказать» -</a:t>
            </a:r>
            <a:r>
              <a:rPr lang="en-US" sz="1350" dirty="0" smtClean="0"/>
              <a:t>&gt;</a:t>
            </a:r>
            <a:r>
              <a:rPr lang="ru-RU" sz="1350" dirty="0" smtClean="0"/>
              <a:t> судоводитель/курьер принял заказ, выполнил заказ, получил оплату по наличному или безналичному расчету. </a:t>
            </a:r>
            <a:endParaRPr lang="ru-RU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35047" y="4231751"/>
            <a:ext cx="3201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Принципиальная схема:</a:t>
            </a:r>
            <a:endParaRPr lang="ru-RU" sz="1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8521" y="4221088"/>
            <a:ext cx="8780794" cy="237626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8520" y="260648"/>
            <a:ext cx="4280545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u="sng" dirty="0"/>
              <a:t>Основные </a:t>
            </a:r>
            <a:r>
              <a:rPr lang="ru-RU" sz="2400" b="1" u="sng" dirty="0" smtClean="0"/>
              <a:t>преимущества: </a:t>
            </a:r>
            <a:endParaRPr lang="ru-RU" sz="2400" b="1" u="sng" dirty="0"/>
          </a:p>
          <a:p>
            <a:r>
              <a:rPr lang="ru-RU" sz="2400" u="sng" dirty="0" smtClean="0"/>
              <a:t>индивидуальный </a:t>
            </a:r>
            <a:r>
              <a:rPr lang="ru-RU" sz="2400" u="sng" dirty="0"/>
              <a:t>маршрут </a:t>
            </a:r>
            <a:r>
              <a:rPr lang="ru-RU" sz="2400" dirty="0"/>
              <a:t>для маломерных речных </a:t>
            </a:r>
            <a:r>
              <a:rPr lang="ru-RU" sz="2400" dirty="0" smtClean="0"/>
              <a:t>такси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648200" y="260648"/>
            <a:ext cx="4299499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u="sng" dirty="0"/>
              <a:t>Основные преимущества: </a:t>
            </a:r>
          </a:p>
          <a:p>
            <a:r>
              <a:rPr lang="ru-RU" sz="2400" u="sng" dirty="0" smtClean="0"/>
              <a:t>Курьерская служба </a:t>
            </a:r>
            <a:r>
              <a:rPr lang="ru-RU" sz="2400" dirty="0" smtClean="0"/>
              <a:t>на </a:t>
            </a:r>
            <a:r>
              <a:rPr lang="ru-RU" sz="2400" dirty="0" smtClean="0"/>
              <a:t>воде</a:t>
            </a:r>
            <a:endParaRPr lang="ru-RU" sz="2400" dirty="0" smtClean="0"/>
          </a:p>
        </p:txBody>
      </p:sp>
      <p:pic>
        <p:nvPicPr>
          <p:cNvPr id="13" name="Picture 6" descr="C:\Users\R2\Downloads\Снимок экрана 2021-06-08 в 0.44.0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7" y="5210272"/>
            <a:ext cx="1499581" cy="123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C:\Users\R2\Downloads\Снимок экрана 2021-06-08 в 0.39.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5232253"/>
            <a:ext cx="1377313" cy="121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44057"/>
            <a:ext cx="1224136" cy="120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069" y="5244056"/>
            <a:ext cx="1255597" cy="120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8520" y="1753895"/>
            <a:ext cx="4280545" cy="1200329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Своевременная доставка пассажира «от точки А в точку Б»;  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Индивидуальный </a:t>
            </a:r>
            <a:r>
              <a:rPr lang="ru-RU" dirty="0"/>
              <a:t>маршрут и расчет </a:t>
            </a:r>
            <a:r>
              <a:rPr lang="ru-RU" dirty="0" smtClean="0"/>
              <a:t>стоимости (прозрачная </a:t>
            </a:r>
            <a:r>
              <a:rPr lang="ru-RU" dirty="0" smtClean="0"/>
              <a:t>калькуляция);</a:t>
            </a:r>
            <a:endParaRPr lang="ru-RU" dirty="0" smtClean="0"/>
          </a:p>
        </p:txBody>
      </p:sp>
      <p:cxnSp>
        <p:nvCxnSpPr>
          <p:cNvPr id="18" name="Прямая со стрелкой 17"/>
          <p:cNvCxnSpPr>
            <a:stCxn id="11" idx="2"/>
            <a:endCxn id="3" idx="0"/>
          </p:cNvCxnSpPr>
          <p:nvPr/>
        </p:nvCxnSpPr>
        <p:spPr>
          <a:xfrm>
            <a:off x="2298793" y="1460977"/>
            <a:ext cx="0" cy="2929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4644008" y="1280138"/>
            <a:ext cx="4303691" cy="1754326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Снижение пассажиропотока, за счет переездов на «закупки»;  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Приемлемая стоимость перевозки т.к. к речным курьерам не применимы высокие требования безопасности как к перевозчикам пассажиров</a:t>
            </a:r>
            <a:r>
              <a:rPr lang="ru-RU" dirty="0" smtClean="0"/>
              <a:t>;</a:t>
            </a:r>
            <a:endParaRPr lang="ru-RU" dirty="0" smtClean="0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6789565" y="1096099"/>
            <a:ext cx="6289" cy="1840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56881" y="3235101"/>
            <a:ext cx="8782433" cy="86124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>
              <a:spcBef>
                <a:spcPct val="20000"/>
              </a:spcBef>
              <a:buNone/>
              <a:defRPr sz="24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u="sng" dirty="0" smtClean="0"/>
              <a:t>«Близость» к социально-значимым объектам и рабочим местам жителей правого берега р. Волга;</a:t>
            </a:r>
            <a:endParaRPr lang="ru-RU" sz="1800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u="sng" dirty="0" smtClean="0"/>
              <a:t>Культура речных перевозок;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u="sng" dirty="0" err="1" smtClean="0"/>
              <a:t>Клиентоорентированность</a:t>
            </a:r>
            <a:r>
              <a:rPr lang="ru-RU" sz="1800" b="1" u="sng" dirty="0" smtClean="0"/>
              <a:t>.</a:t>
            </a:r>
          </a:p>
        </p:txBody>
      </p:sp>
      <p:cxnSp>
        <p:nvCxnSpPr>
          <p:cNvPr id="39" name="Прямая со стрелкой 38"/>
          <p:cNvCxnSpPr>
            <a:stCxn id="30" idx="2"/>
          </p:cNvCxnSpPr>
          <p:nvPr/>
        </p:nvCxnSpPr>
        <p:spPr>
          <a:xfrm flipH="1">
            <a:off x="6791662" y="3034464"/>
            <a:ext cx="4192" cy="1656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2266915" y="2988699"/>
            <a:ext cx="4192" cy="2560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15" y="5244057"/>
            <a:ext cx="1403027" cy="12012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86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336" y="260648"/>
            <a:ext cx="8640960" cy="706896"/>
          </a:xfr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pPr>
              <a:spcBef>
                <a:spcPct val="20000"/>
              </a:spcBef>
            </a:pPr>
            <a:r>
              <a:rPr lang="ru-RU" sz="2400" b="1" u="sng" dirty="0"/>
              <a:t>Основные преимущества: </a:t>
            </a:r>
            <a:r>
              <a:rPr lang="ru-RU" sz="2400" u="sng" dirty="0" smtClean="0"/>
              <a:t>использования «настольного приложения»</a:t>
            </a:r>
            <a:endParaRPr lang="ru-RU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45" y="4956712"/>
            <a:ext cx="8606051" cy="1640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2336" y="3008897"/>
            <a:ext cx="8640960" cy="1224136"/>
          </a:xfrm>
          <a:prstGeom prst="rect">
            <a:avLst/>
          </a:prstGeom>
          <a:ln w="34925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20000"/>
              </a:spcBef>
              <a:buNone/>
              <a:defRPr sz="24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u="sng" dirty="0" smtClean="0"/>
              <a:t>Отработанные процессы в мобильном приложении эффективны для пассажирского речного транспорта;</a:t>
            </a:r>
            <a:endParaRPr lang="ru-RU" sz="1600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u="sng" dirty="0" smtClean="0"/>
              <a:t>Работы с панелью управления для одного сотрудника.</a:t>
            </a:r>
            <a:endParaRPr lang="ru-RU" sz="1600" b="1" u="sng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2336" y="1228843"/>
            <a:ext cx="8640960" cy="1477328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Контролируем процессы через единую панель управления (составление расписаний, покрытие всех заявок, кол-во распроданных билетов на рейсы, анализ статистки по исполнителям  и  др.)</a:t>
            </a:r>
            <a:r>
              <a:rPr lang="ru-RU" dirty="0" smtClean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Своевременные уведомления клиента о любых изменениях и </a:t>
            </a:r>
            <a:r>
              <a:rPr lang="ru-RU" dirty="0" err="1" smtClean="0"/>
              <a:t>новшевств</a:t>
            </a:r>
            <a:r>
              <a:rPr lang="ru-RU" dirty="0" smtClean="0"/>
              <a:t> на переправе.</a:t>
            </a:r>
            <a:endParaRPr lang="ru-RU" dirty="0" smtClean="0"/>
          </a:p>
        </p:txBody>
      </p:sp>
      <p:cxnSp>
        <p:nvCxnSpPr>
          <p:cNvPr id="7" name="Прямая со стрелкой 6"/>
          <p:cNvCxnSpPr>
            <a:stCxn id="2" idx="2"/>
            <a:endCxn id="6" idx="0"/>
          </p:cNvCxnSpPr>
          <p:nvPr/>
        </p:nvCxnSpPr>
        <p:spPr>
          <a:xfrm>
            <a:off x="4512816" y="967544"/>
            <a:ext cx="0" cy="2612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6" idx="2"/>
            <a:endCxn id="4" idx="0"/>
          </p:cNvCxnSpPr>
          <p:nvPr/>
        </p:nvCxnSpPr>
        <p:spPr>
          <a:xfrm>
            <a:off x="4512816" y="2706171"/>
            <a:ext cx="0" cy="3027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8006" y="4618158"/>
            <a:ext cx="3201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Принципиальная схема:</a:t>
            </a:r>
            <a:endParaRPr lang="ru-RU" sz="1600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92336" y="4570303"/>
            <a:ext cx="8640960" cy="2027047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cxnSp>
        <p:nvCxnSpPr>
          <p:cNvPr id="40" name="Прямая со стрелкой 39"/>
          <p:cNvCxnSpPr>
            <a:stCxn id="4" idx="2"/>
            <a:endCxn id="32" idx="0"/>
          </p:cNvCxnSpPr>
          <p:nvPr/>
        </p:nvCxnSpPr>
        <p:spPr>
          <a:xfrm>
            <a:off x="4512816" y="4233033"/>
            <a:ext cx="0" cy="3372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80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496944" cy="1143000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ru-RU" sz="3600" dirty="0" smtClean="0"/>
              <a:t>Выводы: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276872"/>
            <a:ext cx="8496944" cy="4176464"/>
          </a:xfrm>
          <a:ln>
            <a:solidFill>
              <a:srgbClr val="00B0F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/>
              <a:t>1. Через мобильное приложение можно повысить уровень безопасности граждан </a:t>
            </a:r>
            <a:r>
              <a:rPr lang="ru-RU" sz="1800" dirty="0" smtClean="0"/>
              <a:t>города Самары (пассажиров водного транспорта)- через распределение пассажиропотоков.</a:t>
            </a:r>
          </a:p>
          <a:p>
            <a:pPr marL="514350" indent="-514350">
              <a:buAutoNum type="arabicPeriod"/>
            </a:pPr>
            <a:endParaRPr lang="ru-RU" sz="1800" dirty="0" smtClean="0"/>
          </a:p>
          <a:p>
            <a:pPr marL="0" indent="0">
              <a:buNone/>
            </a:pPr>
            <a:r>
              <a:rPr lang="ru-RU" sz="1800" b="1" dirty="0" smtClean="0"/>
              <a:t>2.</a:t>
            </a:r>
            <a:r>
              <a:rPr lang="ru-RU" sz="1800" dirty="0" smtClean="0"/>
              <a:t> </a:t>
            </a:r>
            <a:r>
              <a:rPr lang="ru-RU" sz="1800" b="1" dirty="0"/>
              <a:t>Через мобильное приложение можно </a:t>
            </a:r>
            <a:r>
              <a:rPr lang="ru-RU" sz="1800" dirty="0" smtClean="0"/>
              <a:t>сократить «</a:t>
            </a:r>
            <a:r>
              <a:rPr lang="ru-RU" sz="1800" dirty="0"/>
              <a:t>разрыв» жителей правого берега р. Волга до социально-значимых объектов и мест работы в городе Самара- через индивидуальные маршруты и персональную доставку в адрес назначения пассажира. Снижение потока пассажиров в час пик, за счет перехода части пассажиров на курьерскую доставку;</a:t>
            </a: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r>
              <a:rPr lang="ru-RU" sz="1800" b="1" dirty="0" smtClean="0"/>
              <a:t>3.</a:t>
            </a:r>
            <a:r>
              <a:rPr lang="ru-RU" sz="1800" dirty="0" smtClean="0"/>
              <a:t> </a:t>
            </a:r>
            <a:r>
              <a:rPr lang="ru-RU" sz="1800" b="1" dirty="0"/>
              <a:t>Через мобильное приложение можно </a:t>
            </a:r>
            <a:r>
              <a:rPr lang="ru-RU" sz="1800" dirty="0" smtClean="0"/>
              <a:t>повысить эффективность пассажирских судов -  через  наполняемость судов, сокращения затрат на «холостые пробеги»,  снижение затрат на содержание пунктов для продажи билетов. </a:t>
            </a:r>
          </a:p>
        </p:txBody>
      </p:sp>
    </p:spTree>
    <p:extLst>
      <p:ext uri="{BB962C8B-B14F-4D97-AF65-F5344CB8AC3E}">
        <p14:creationId xmlns:p14="http://schemas.microsoft.com/office/powerpoint/2010/main" val="237476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80920" cy="1143000"/>
          </a:xfrm>
          <a:ln w="57150">
            <a:solidFill>
              <a:srgbClr val="92D050"/>
            </a:solidFill>
          </a:ln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Picture 2" descr="C:\Users\R2\Desktop\vertical_tagline_on_white_by_logast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15" y="5101992"/>
            <a:ext cx="1180965" cy="1180965"/>
          </a:xfrm>
          <a:prstGeom prst="rect">
            <a:avLst/>
          </a:prstGeom>
          <a:ln>
            <a:solidFill>
              <a:srgbClr val="00B0F0"/>
            </a:solidFill>
          </a:ln>
          <a:scene3d>
            <a:camera prst="perspectiveFron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7704" y="5081200"/>
            <a:ext cx="6840760" cy="12003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Директор ООО «</a:t>
            </a:r>
            <a:r>
              <a:rPr lang="ru-RU" dirty="0" err="1" smtClean="0"/>
              <a:t>ТЗВолга</a:t>
            </a:r>
            <a:r>
              <a:rPr lang="ru-RU" dirty="0" smtClean="0"/>
              <a:t>» </a:t>
            </a:r>
          </a:p>
          <a:p>
            <a:r>
              <a:rPr lang="ru-RU" b="1" dirty="0" smtClean="0"/>
              <a:t>Константин Аржанов </a:t>
            </a:r>
          </a:p>
          <a:p>
            <a:r>
              <a:rPr lang="ru-RU" b="1" dirty="0"/>
              <a:t>Тел. </a:t>
            </a:r>
            <a:r>
              <a:rPr lang="ru-RU" b="1" dirty="0" smtClean="0"/>
              <a:t>8(927) 709-01-56</a:t>
            </a:r>
          </a:p>
          <a:p>
            <a:r>
              <a:rPr lang="en-US" dirty="0" smtClean="0"/>
              <a:t>E-mail:</a:t>
            </a:r>
            <a:r>
              <a:rPr lang="ru-RU" dirty="0" smtClean="0"/>
              <a:t> </a:t>
            </a:r>
            <a:r>
              <a:rPr lang="en-US" dirty="0" smtClean="0"/>
              <a:t>taxizavolga@gmail.com</a:t>
            </a: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495715" y="4213830"/>
            <a:ext cx="8252749" cy="64633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Тема: внедрение социально значимого проекта </a:t>
            </a:r>
            <a:br>
              <a:rPr lang="ru-RU" b="1" dirty="0"/>
            </a:br>
            <a:r>
              <a:rPr lang="ru-RU" b="1" dirty="0"/>
              <a:t>«Мобильное приложение </a:t>
            </a:r>
            <a:r>
              <a:rPr lang="en-US" b="1" dirty="0" err="1"/>
              <a:t>Taxi.Zavolga</a:t>
            </a:r>
            <a:r>
              <a:rPr lang="ru-RU" b="1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9585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09" y="2773794"/>
            <a:ext cx="4494389" cy="225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00" y="2687965"/>
            <a:ext cx="1944216" cy="2428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919254" y="36401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2021г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732240" y="361406"/>
            <a:ext cx="1476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2022-2023гг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75906" y="1124744"/>
            <a:ext cx="8210893" cy="92333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Компания</a:t>
            </a:r>
            <a:r>
              <a:rPr lang="en-US" dirty="0" smtClean="0"/>
              <a:t> </a:t>
            </a:r>
            <a:r>
              <a:rPr lang="ru-RU" dirty="0" smtClean="0"/>
              <a:t>отрабатывает детализацию карт с зарубежным партнером. Предполагается достичь максимально точных расчетов построения маршрутов для клиента, как на ближние, так и на дальние расстояния. </a:t>
            </a: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57200" y="274638"/>
            <a:ext cx="8229600" cy="6340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ru-RU" sz="2400" dirty="0" smtClean="0"/>
              <a:t>Дополнительный слайд.</a:t>
            </a:r>
          </a:p>
          <a:p>
            <a:pPr>
              <a:spcBef>
                <a:spcPct val="20000"/>
              </a:spcBef>
            </a:pPr>
            <a:r>
              <a:rPr lang="ru-RU" sz="2400" b="1" dirty="0" smtClean="0"/>
              <a:t>Перспективы</a:t>
            </a:r>
            <a:r>
              <a:rPr lang="ru-RU" sz="2400" b="1" dirty="0" smtClean="0"/>
              <a:t>:</a:t>
            </a:r>
            <a:endParaRPr lang="ru-RU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75906" y="2103190"/>
            <a:ext cx="5162597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Покрытие зоны для детализации маршрутов с нанесением причалов в 2021год</a:t>
            </a:r>
            <a:endParaRPr lang="ru-R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868144" y="2251610"/>
            <a:ext cx="2818656" cy="33855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Детализация карт 2022-2023гг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332880" y="5325273"/>
            <a:ext cx="8496944" cy="132343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Расширение спектра услуг: </a:t>
            </a:r>
            <a:endParaRPr lang="ru-RU" sz="1600" dirty="0" smtClean="0"/>
          </a:p>
          <a:p>
            <a:r>
              <a:rPr lang="ru-RU" sz="1600" dirty="0" smtClean="0"/>
              <a:t>-     Вовлечение воздушных подушек для перевозки пассажиров в зимний сезон;</a:t>
            </a:r>
            <a:endParaRPr lang="ru-RU" sz="1600" dirty="0" smtClean="0"/>
          </a:p>
          <a:p>
            <a:pPr marL="285750" indent="-285750">
              <a:buFontTx/>
              <a:buChar char="-"/>
            </a:pPr>
            <a:r>
              <a:rPr lang="ru-RU" sz="1600" dirty="0" smtClean="0"/>
              <a:t>Перевозка техники и грузов на мобильных катерах </a:t>
            </a:r>
            <a:r>
              <a:rPr lang="ru-RU" sz="1600" dirty="0" err="1" smtClean="0"/>
              <a:t>аппарельного</a:t>
            </a:r>
            <a:r>
              <a:rPr lang="ru-RU" sz="1600" dirty="0" smtClean="0"/>
              <a:t> типа;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Коммуникация с «раскрученными» курьерскими службами для доставки </a:t>
            </a:r>
          </a:p>
          <a:p>
            <a:r>
              <a:rPr lang="ru-RU" sz="1600" dirty="0" smtClean="0"/>
              <a:t>продуктов питания с заказом через интернет-магазин.</a:t>
            </a:r>
            <a:endParaRPr lang="ru-RU" sz="16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291" y="5880647"/>
            <a:ext cx="1280646" cy="76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428" y="5401514"/>
            <a:ext cx="1216372" cy="57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69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1451</TotalTime>
  <Words>750</Words>
  <Application>Microsoft Office PowerPoint</Application>
  <PresentationFormat>Экран (4:3)</PresentationFormat>
  <Paragraphs>79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Тема: внедрение социально-значимого проекта  «Мобильное приложение Taxi.Zavolga»</vt:lpstr>
      <vt:lpstr>Задачи проекта:</vt:lpstr>
      <vt:lpstr>Повысить уровень безопасности граждан города  (пассажиров водного транспорта)</vt:lpstr>
      <vt:lpstr>Сократить «разрыв» жителей правого берега  р. Волга до социально-значимых объектов и мест работы;</vt:lpstr>
      <vt:lpstr>Повысить эффективность пассажирских судов;</vt:lpstr>
      <vt:lpstr>Перечисленные задачи можно решать, через мобильное приложение Taxi.Zavolga</vt:lpstr>
      <vt:lpstr>Презентация PowerPoint</vt:lpstr>
      <vt:lpstr>Презентация PowerPoint</vt:lpstr>
      <vt:lpstr>Основные преимущества: использования «настольного приложения»</vt:lpstr>
      <vt:lpstr>Выводы:</vt:lpstr>
      <vt:lpstr>Спасибо за внимание!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R2</dc:creator>
  <cp:lastModifiedBy>R2</cp:lastModifiedBy>
  <cp:revision>92</cp:revision>
  <dcterms:created xsi:type="dcterms:W3CDTF">2021-06-07T18:47:31Z</dcterms:created>
  <dcterms:modified xsi:type="dcterms:W3CDTF">2021-08-01T21:08:15Z</dcterms:modified>
</cp:coreProperties>
</file>