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67" r:id="rId4"/>
    <p:sldId id="266" r:id="rId5"/>
    <p:sldId id="258" r:id="rId6"/>
    <p:sldId id="259" r:id="rId7"/>
    <p:sldId id="260" r:id="rId8"/>
    <p:sldId id="270" r:id="rId9"/>
    <p:sldId id="265" r:id="rId10"/>
    <p:sldId id="269" r:id="rId11"/>
  </p:sldIdLst>
  <p:sldSz cx="9144000" cy="5143500" type="screen16x9"/>
  <p:notesSz cx="6858000" cy="9144000"/>
  <p:embeddedFontLst>
    <p:embeddedFont>
      <p:font typeface="Nunito" pitchFamily="2" charset="-52"/>
      <p:regular r:id="rId13"/>
      <p:bold r:id="rId14"/>
      <p:italic r:id="rId15"/>
      <p:boldItalic r:id="rId16"/>
    </p:embeddedFont>
    <p:embeddedFont>
      <p:font typeface="Verdana" panose="020B0604030504040204"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snapToGrid="0">
      <p:cViewPr varScale="1">
        <p:scale>
          <a:sx n="106" d="100"/>
          <a:sy n="106" d="100"/>
        </p:scale>
        <p:origin x="802"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rqX0zPbFIU2QixyELhYoDGyAzDuVaevB2E8Uw9Tw-iw/edit?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2aw/91b294bbdd1d4496b32fd7dc75fd0f42"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2aw/135a5aaf58f84f15ad9ad5c183df08f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solidFill>
                  <a:schemeClr val="dk1"/>
                </a:solidFill>
              </a:rPr>
              <a:t>В презентации вы можете использовать любой дизайн, который вам нравится. Данный шаблон предназначен для копирования!</a:t>
            </a:r>
            <a:br>
              <a:rPr lang="ru" dirty="0">
                <a:solidFill>
                  <a:schemeClr val="dk1"/>
                </a:solidFill>
              </a:rPr>
            </a:br>
            <a:br>
              <a:rPr lang="ru" dirty="0">
                <a:solidFill>
                  <a:schemeClr val="dk1"/>
                </a:solidFill>
              </a:rPr>
            </a:br>
            <a:r>
              <a:rPr lang="ru" dirty="0">
                <a:solidFill>
                  <a:schemeClr val="dk1"/>
                </a:solidFill>
              </a:rPr>
              <a:t>На титульном слайде укажите: </a:t>
            </a:r>
            <a:br>
              <a:rPr lang="ru" dirty="0">
                <a:solidFill>
                  <a:schemeClr val="dk1"/>
                </a:solidFill>
              </a:rPr>
            </a:br>
            <a:r>
              <a:rPr lang="ru" dirty="0">
                <a:solidFill>
                  <a:schemeClr val="dk1"/>
                </a:solidFill>
              </a:rPr>
              <a:t>- название вашего проекта</a:t>
            </a:r>
            <a:br>
              <a:rPr lang="ru" dirty="0">
                <a:solidFill>
                  <a:schemeClr val="dk1"/>
                </a:solidFill>
              </a:rPr>
            </a:br>
            <a:r>
              <a:rPr lang="ru" dirty="0">
                <a:solidFill>
                  <a:schemeClr val="dk1"/>
                </a:solidFill>
              </a:rPr>
              <a:t>- ваш вуз (принятую аббревиатуру)</a:t>
            </a:r>
            <a:br>
              <a:rPr lang="ru" dirty="0">
                <a:solidFill>
                  <a:schemeClr val="dk1"/>
                </a:solidFill>
              </a:rPr>
            </a:br>
            <a:r>
              <a:rPr lang="ru" dirty="0">
                <a:solidFill>
                  <a:schemeClr val="dk1"/>
                </a:solidFill>
              </a:rPr>
              <a:t>- тип разработки (он должен быть указан по умолчанию)</a:t>
            </a:r>
            <a:endParaRPr dirty="0">
              <a:solidFill>
                <a:schemeClr val="dk1"/>
              </a:solidFill>
            </a:endParaRPr>
          </a:p>
          <a:p>
            <a:pPr marL="0" lvl="0" indent="0" algn="l" rtl="0">
              <a:spcBef>
                <a:spcPts val="0"/>
              </a:spcBef>
              <a:spcAft>
                <a:spcPts val="0"/>
              </a:spcAft>
              <a:buClr>
                <a:schemeClr val="dk1"/>
              </a:buClr>
              <a:buSzPts val="1100"/>
              <a:buFont typeface="Arial"/>
              <a:buNone/>
            </a:pPr>
            <a:r>
              <a:rPr lang="ru" dirty="0">
                <a:solidFill>
                  <a:schemeClr val="dk1"/>
                </a:solidFill>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dirty="0">
                <a:solidFill>
                  <a:schemeClr val="hlink"/>
                </a:solidFill>
                <a:hlinkClick r:id="rId3"/>
              </a:rPr>
              <a:t>https://docs.google.com/presentation/d/1rqX0zPbFIU2QixyELhYoDGyAzDuVaevB2E8Uw9Tw-iw/edit?usp=sharing</a:t>
            </a:r>
            <a:r>
              <a:rPr lang="ru" dirty="0">
                <a:solidFill>
                  <a:schemeClr val="dk1"/>
                </a:solidFill>
              </a:rPr>
              <a:t>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fe49c100d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fe49c100d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ru" b="1" dirty="0">
                <a:solidFill>
                  <a:schemeClr val="dk1"/>
                </a:solidFill>
                <a:highlight>
                  <a:srgbClr val="FFFF00"/>
                </a:highlight>
              </a:rPr>
              <a:t>Перед заполнением слайда обратите внимание на статьи о заполнении паспорта проектной идеи и об ошибках при его заполнении</a:t>
            </a:r>
            <a:endParaRPr b="1" dirty="0">
              <a:solidFill>
                <a:schemeClr val="dk1"/>
              </a:solidFill>
              <a:highlight>
                <a:srgbClr val="FFFF00"/>
              </a:highlight>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заполнять паспорт проекта </a:t>
            </a:r>
            <a:r>
              <a:rPr lang="ru" u="sng" dirty="0">
                <a:solidFill>
                  <a:srgbClr val="1155CC"/>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https://www.notion.so/intensive22aw/91b294bbdd1d4496b32fd7dc75fd0f42</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0" lvl="0" indent="0" algn="l" rtl="0">
              <a:lnSpc>
                <a:spcPct val="115000"/>
              </a:lnSpc>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Ошибки при заполнении паспорта проекта </a:t>
            </a:r>
            <a:r>
              <a:rPr lang="ru" u="sng" dirty="0">
                <a:solidFill>
                  <a:srgbClr val="1155CC"/>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https://www.notion.so/intensive22aw/135a5aaf58f84f15ad9ad5c183df08fa</a:t>
            </a:r>
            <a:r>
              <a:rPr lang="ru" dirty="0">
                <a:solidFill>
                  <a:schemeClr val="dk1"/>
                </a:solidFill>
                <a:latin typeface="Nunito"/>
                <a:ea typeface="Nunito"/>
                <a:cs typeface="Nunito"/>
                <a:sym typeface="Nunito"/>
              </a:rPr>
              <a:t> </a:t>
            </a:r>
            <a:endParaRPr dirty="0">
              <a:solidFill>
                <a:schemeClr val="dk1"/>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Проблема, которую вы решаете, не существует в вакууме.</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Проблема возникает не на пустом месте.</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Хороший индикатор:</a:t>
            </a:r>
            <a:r>
              <a:rPr lang="ru" dirty="0">
                <a:solidFill>
                  <a:schemeClr val="dk1"/>
                </a:solidFill>
              </a:rPr>
              <a:t> пользователь вынужден тратить дополнительное время, деньги, нервы, здоровье, чтобы решить свою первоначальную задачу.</a:t>
            </a:r>
            <a:endParaRPr dirty="0">
              <a:solidFill>
                <a:schemeClr val="dk1"/>
              </a:solidFill>
            </a:endParaRPr>
          </a:p>
          <a:p>
            <a:pPr marL="0" lvl="0" indent="0" algn="l" rtl="0">
              <a:lnSpc>
                <a:spcPct val="115000"/>
              </a:lnSpc>
              <a:spcBef>
                <a:spcPts val="1200"/>
              </a:spcBef>
              <a:spcAft>
                <a:spcPts val="1200"/>
              </a:spcAft>
              <a:buNone/>
            </a:pPr>
            <a:r>
              <a:rPr lang="ru" dirty="0">
                <a:solidFill>
                  <a:schemeClr val="dk1"/>
                </a:solidFill>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49c100d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49c100d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dirty="0"/>
          </a:p>
          <a:p>
            <a:pPr marL="0" lvl="0" indent="0" algn="l" rtl="0">
              <a:spcBef>
                <a:spcPts val="0"/>
              </a:spcBef>
              <a:spcAft>
                <a:spcPts val="0"/>
              </a:spcAft>
              <a:buNone/>
            </a:pPr>
            <a:r>
              <a:rPr lang="ru" dirty="0"/>
              <a:t>Аналоги продукта бываю полными (прямые конкуренты) и частичными (косвенные конкуренты).</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b="1" dirty="0"/>
              <a:t>Полные аналоги</a:t>
            </a:r>
            <a:r>
              <a:rPr lang="ru" dirty="0"/>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dirty="0"/>
          </a:p>
          <a:p>
            <a:pPr marL="0" lvl="0" indent="0" algn="l" rtl="0">
              <a:lnSpc>
                <a:spcPct val="115000"/>
              </a:lnSpc>
              <a:spcBef>
                <a:spcPts val="1200"/>
              </a:spcBef>
              <a:spcAft>
                <a:spcPts val="0"/>
              </a:spcAft>
              <a:buClr>
                <a:schemeClr val="dk1"/>
              </a:buClr>
              <a:buSzPts val="1100"/>
              <a:buFont typeface="Arial"/>
              <a:buNone/>
            </a:pPr>
            <a:r>
              <a:rPr lang="ru" b="1" dirty="0">
                <a:solidFill>
                  <a:schemeClr val="dk1"/>
                </a:solidFill>
              </a:rPr>
              <a:t>Частичными аналогами</a:t>
            </a:r>
            <a:r>
              <a:rPr lang="ru" dirty="0">
                <a:solidFill>
                  <a:schemeClr val="dk1"/>
                </a:solidFill>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dirty="0">
              <a:solidFill>
                <a:schemeClr val="dk1"/>
              </a:solidFill>
            </a:endParaRPr>
          </a:p>
          <a:p>
            <a:pPr marL="0" lvl="0" indent="0" algn="l" rtl="0">
              <a:spcBef>
                <a:spcPts val="1200"/>
              </a:spcBef>
              <a:spcAft>
                <a:spcPts val="0"/>
              </a:spcAft>
              <a:buNone/>
            </a:pPr>
            <a:r>
              <a:rPr lang="ru" dirty="0"/>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dirty="0"/>
              <a:t>чем ваш проект отличается от аналогов, в чем превосходит их и как это помогает решать заявленную проблему.</a:t>
            </a:r>
            <a:endParaRPr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fe49c100d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fe49c100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dirty="0"/>
              <a:t>Мы используем такой шаблон формулировки решения, но не настаиваем на нем: </a:t>
            </a:r>
            <a:endParaRPr dirty="0"/>
          </a:p>
          <a:p>
            <a:pPr marL="0" lvl="0" indent="0" algn="l" rtl="0">
              <a:spcBef>
                <a:spcPts val="0"/>
              </a:spcBef>
              <a:spcAft>
                <a:spcPts val="0"/>
              </a:spcAft>
              <a:buNone/>
            </a:pPr>
            <a:r>
              <a:rPr lang="ru" i="1" dirty="0"/>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dirty="0"/>
          </a:p>
          <a:p>
            <a:pPr marL="0" lvl="0" indent="0" algn="l" rtl="0">
              <a:spcBef>
                <a:spcPts val="0"/>
              </a:spcBef>
              <a:spcAft>
                <a:spcPts val="0"/>
              </a:spcAft>
              <a:buNone/>
            </a:pPr>
            <a:endParaRPr dirty="0"/>
          </a:p>
          <a:p>
            <a:pPr marL="0" lvl="0" indent="0" algn="l" rtl="0">
              <a:spcBef>
                <a:spcPts val="0"/>
              </a:spcBef>
              <a:spcAft>
                <a:spcPts val="0"/>
              </a:spcAft>
              <a:buNone/>
            </a:pPr>
            <a:r>
              <a:rPr lang="ru" dirty="0"/>
              <a:t>Так или иначе, из описания вашего решения должно быть понятно следующее:</a:t>
            </a:r>
            <a:endParaRPr dirty="0"/>
          </a:p>
          <a:p>
            <a:pPr marL="457200" lvl="0" indent="-298450" algn="l" rtl="0">
              <a:spcBef>
                <a:spcPts val="0"/>
              </a:spcBef>
              <a:spcAft>
                <a:spcPts val="0"/>
              </a:spcAft>
              <a:buSzPts val="1100"/>
              <a:buChar char="-"/>
            </a:pPr>
            <a:r>
              <a:rPr lang="ru" dirty="0"/>
              <a:t>чья проблема решается</a:t>
            </a:r>
            <a:endParaRPr dirty="0"/>
          </a:p>
          <a:p>
            <a:pPr marL="457200" lvl="0" indent="-298450" algn="l" rtl="0">
              <a:spcBef>
                <a:spcPts val="0"/>
              </a:spcBef>
              <a:spcAft>
                <a:spcPts val="0"/>
              </a:spcAft>
              <a:buSzPts val="1100"/>
              <a:buChar char="-"/>
            </a:pPr>
            <a:r>
              <a:rPr lang="ru" dirty="0"/>
              <a:t>что это за проблема</a:t>
            </a:r>
            <a:endParaRPr dirty="0"/>
          </a:p>
          <a:p>
            <a:pPr marL="457200" lvl="0" indent="-298450" algn="l" rtl="0">
              <a:spcBef>
                <a:spcPts val="0"/>
              </a:spcBef>
              <a:spcAft>
                <a:spcPts val="0"/>
              </a:spcAft>
              <a:buSzPts val="1100"/>
              <a:buChar char="-"/>
            </a:pPr>
            <a:r>
              <a:rPr lang="ru" dirty="0"/>
              <a:t>что представляет собой ваше решение</a:t>
            </a:r>
            <a:endParaRPr dirty="0"/>
          </a:p>
          <a:p>
            <a:pPr marL="457200" lvl="0" indent="-298450" algn="l" rtl="0">
              <a:spcBef>
                <a:spcPts val="0"/>
              </a:spcBef>
              <a:spcAft>
                <a:spcPts val="0"/>
              </a:spcAft>
              <a:buSzPts val="1100"/>
              <a:buChar char="-"/>
            </a:pPr>
            <a:r>
              <a:rPr lang="ru" dirty="0"/>
              <a:t>чем оно лучше аналогичных</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ru" dirty="0"/>
              <a:t>Например</a:t>
            </a:r>
            <a:endParaRPr dirty="0"/>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Для </a:t>
            </a:r>
            <a:r>
              <a:rPr lang="ru" b="1" dirty="0">
                <a:solidFill>
                  <a:schemeClr val="dk1"/>
                </a:solidFill>
              </a:rPr>
              <a:t>&lt;мам с колясками&gt;</a:t>
            </a:r>
            <a:r>
              <a:rPr lang="ru" dirty="0">
                <a:solidFill>
                  <a:schemeClr val="dk1"/>
                </a:solidFill>
              </a:rPr>
              <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которым нужно </a:t>
            </a:r>
            <a:r>
              <a:rPr lang="ru" b="1" dirty="0">
                <a:solidFill>
                  <a:schemeClr val="dk1"/>
                </a:solidFill>
              </a:rPr>
              <a:t>&lt;два раза в день гулять с ребенком&gt;</a:t>
            </a:r>
            <a:r>
              <a:rPr lang="ru" dirty="0">
                <a:solidFill>
                  <a:schemeClr val="dk1"/>
                </a:solidFill>
              </a:rPr>
              <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наше </a:t>
            </a:r>
            <a:r>
              <a:rPr lang="ru" b="1" dirty="0">
                <a:solidFill>
                  <a:schemeClr val="dk1"/>
                </a:solidFill>
              </a:rPr>
              <a:t>&lt;мобильное приложение&gt;</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будет </a:t>
            </a:r>
            <a:r>
              <a:rPr lang="ru" b="1" dirty="0">
                <a:solidFill>
                  <a:schemeClr val="dk1"/>
                </a:solidFill>
              </a:rPr>
              <a:t>&lt;строить удобные и интересные пешеходные маршруты прогулок&gt;.</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В отличие от </a:t>
            </a:r>
            <a:r>
              <a:rPr lang="ru" b="1" dirty="0">
                <a:solidFill>
                  <a:schemeClr val="dk1"/>
                </a:solidFill>
              </a:rPr>
              <a:t>&lt;Яндекс.Карт, Google Maps и 2Gis&gt;</a:t>
            </a:r>
            <a:r>
              <a:rPr lang="ru" dirty="0">
                <a:solidFill>
                  <a:schemeClr val="dk1"/>
                </a:solidFill>
              </a:rPr>
              <a:t>, наше приложение будет лучше тем,</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ru" dirty="0">
                <a:solidFill>
                  <a:schemeClr val="dk1"/>
                </a:solidFill>
              </a:rPr>
              <a:t>что </a:t>
            </a:r>
            <a:r>
              <a:rPr lang="ru" b="1" dirty="0">
                <a:solidFill>
                  <a:schemeClr val="dk1"/>
                </a:solidFill>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dirty="0">
              <a:solidFill>
                <a:schemeClr val="dk1"/>
              </a:solidFill>
            </a:endParaRPr>
          </a:p>
          <a:p>
            <a:pPr marL="0" lvl="0" indent="0" algn="l" rtl="0">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290baae57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290baae57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jpe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1.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050" name="Picture 2" descr="МЧС России присоединилось к платформе обратной связи - Новости - Главное  управление МЧС России по Костромской области">
            <a:extLst>
              <a:ext uri="{FF2B5EF4-FFF2-40B4-BE49-F238E27FC236}">
                <a16:creationId xmlns:a16="http://schemas.microsoft.com/office/drawing/2014/main" id="{CA142B34-B073-4876-A647-6B2B8E72F7A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48819"/>
          <a:stretch/>
        </p:blipFill>
        <p:spPr bwMode="auto">
          <a:xfrm>
            <a:off x="0" y="0"/>
            <a:ext cx="4680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МЧС России присоединилось к платформе обратной связи - Новости - Главное  управление МЧС России по Костромской области">
            <a:extLst>
              <a:ext uri="{FF2B5EF4-FFF2-40B4-BE49-F238E27FC236}">
                <a16:creationId xmlns:a16="http://schemas.microsoft.com/office/drawing/2014/main" id="{2BBB8414-3984-445F-9852-9C2A74675F4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67953"/>
          <a:stretch/>
        </p:blipFill>
        <p:spPr bwMode="auto">
          <a:xfrm>
            <a:off x="1713051" y="0"/>
            <a:ext cx="7430949" cy="5143500"/>
          </a:xfrm>
          <a:prstGeom prst="rect">
            <a:avLst/>
          </a:prstGeom>
          <a:noFill/>
          <a:extLst>
            <a:ext uri="{909E8E84-426E-40DD-AFC4-6F175D3DCCD1}">
              <a14:hiddenFill xmlns:a14="http://schemas.microsoft.com/office/drawing/2010/main">
                <a:solidFill>
                  <a:srgbClr val="FFFFFF"/>
                </a:solidFill>
              </a14:hiddenFill>
            </a:ext>
          </a:extLst>
        </p:spPr>
      </p:pic>
      <p:sp>
        <p:nvSpPr>
          <p:cNvPr id="54" name="Google Shape;54;p13"/>
          <p:cNvSpPr txBox="1">
            <a:spLocks noGrp="1"/>
          </p:cNvSpPr>
          <p:nvPr>
            <p:ph type="ctrTitle"/>
          </p:nvPr>
        </p:nvSpPr>
        <p:spPr>
          <a:xfrm>
            <a:off x="1201762" y="1102762"/>
            <a:ext cx="7344000" cy="1663199"/>
          </a:xfrm>
          <a:prstGeom prst="rect">
            <a:avLst/>
          </a:prstGeom>
          <a:solidFill>
            <a:schemeClr val="bg2">
              <a:alpha val="0"/>
            </a:schemeClr>
          </a:solidFill>
        </p:spPr>
        <p:txBody>
          <a:bodyPr spcFirstLastPara="1" wrap="square" lIns="91425" tIns="91425" rIns="91425" bIns="91425" anchor="b" anchorCtr="0">
            <a:noAutofit/>
          </a:bodyPr>
          <a:lstStyle/>
          <a:p>
            <a:pPr marL="0" lvl="0" indent="0" algn="r" rtl="0">
              <a:spcBef>
                <a:spcPts val="0"/>
              </a:spcBef>
              <a:spcAft>
                <a:spcPts val="0"/>
              </a:spcAft>
              <a:buNone/>
            </a:pPr>
            <a:r>
              <a:rPr lang="ru-RU" sz="2400" b="1" spc="-100"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t>Продвижение очереди сотрудников</a:t>
            </a:r>
            <a:br>
              <a:rPr lang="ru-RU" sz="2400" b="1" spc="-100"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br>
            <a:r>
              <a:rPr lang="ru-RU" sz="2400" b="1" spc="-100"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t> МЧС России для получения</a:t>
            </a:r>
            <a:br>
              <a:rPr lang="ru-RU" sz="2400" b="1" spc="-100"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br>
            <a:r>
              <a:rPr lang="ru-RU" sz="2400" b="1" spc="-100"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t> </a:t>
            </a:r>
            <a:r>
              <a:rPr lang="ru-RU" sz="2400" b="1" spc="-100" dirty="0">
                <a:solidFill>
                  <a:srgbClr val="33CCFF"/>
                </a:solidFill>
                <a:latin typeface="Verdana" panose="020B0604030504040204" pitchFamily="34" charset="0"/>
                <a:ea typeface="Verdana" panose="020B0604030504040204" pitchFamily="34" charset="0"/>
                <a:cs typeface="Times New Roman" panose="02020603050405020304" pitchFamily="18" charset="0"/>
                <a:sym typeface="Nunito"/>
              </a:rPr>
              <a:t>ЕСВ</a:t>
            </a:r>
            <a:r>
              <a:rPr lang="ru-RU" sz="2400" b="1" spc="-100" dirty="0">
                <a:solidFill>
                  <a:srgbClr val="00B0F0"/>
                </a:solidFill>
                <a:latin typeface="Verdana" panose="020B0604030504040204" pitchFamily="34" charset="0"/>
                <a:ea typeface="Verdana" panose="020B0604030504040204" pitchFamily="34" charset="0"/>
                <a:cs typeface="Times New Roman" panose="02020603050405020304" pitchFamily="18" charset="0"/>
                <a:sym typeface="Nunito"/>
              </a:rPr>
              <a:t> </a:t>
            </a:r>
            <a:r>
              <a:rPr lang="ru-RU" sz="2400" b="1" spc="-100"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t>и использование его для приобретения жилого помещения</a:t>
            </a:r>
            <a:br>
              <a:rPr lang="ru-RU" sz="2400" b="1" spc="-100"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br>
            <a:r>
              <a:rPr lang="ru-RU" sz="2400" b="1" spc="-100"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t> в строящемся доме.</a:t>
            </a:r>
          </a:p>
        </p:txBody>
      </p:sp>
      <p:sp>
        <p:nvSpPr>
          <p:cNvPr id="55" name="Google Shape;55;p13"/>
          <p:cNvSpPr txBox="1">
            <a:spLocks noGrp="1"/>
          </p:cNvSpPr>
          <p:nvPr>
            <p:ph type="subTitle" idx="1"/>
          </p:nvPr>
        </p:nvSpPr>
        <p:spPr>
          <a:xfrm>
            <a:off x="7233662" y="3306823"/>
            <a:ext cx="13121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2000" b="1"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rPr>
              <a:t>ДВПСА</a:t>
            </a:r>
            <a:endParaRPr sz="2000" b="1" dirty="0">
              <a:solidFill>
                <a:schemeClr val="bg2">
                  <a:lumMod val="20000"/>
                  <a:lumOff val="80000"/>
                </a:schemeClr>
              </a:solidFill>
              <a:latin typeface="Verdana" panose="020B0604030504040204" pitchFamily="34" charset="0"/>
              <a:ea typeface="Verdana" panose="020B0604030504040204" pitchFamily="34" charset="0"/>
              <a:cs typeface="Times New Roman" panose="02020603050405020304" pitchFamily="18" charset="0"/>
              <a:sym typeface="Nunito"/>
            </a:endParaRPr>
          </a:p>
        </p:txBody>
      </p:sp>
      <p:sp>
        <p:nvSpPr>
          <p:cNvPr id="56" name="Google Shape;56;p13"/>
          <p:cNvSpPr txBox="1">
            <a:spLocks noGrp="1"/>
          </p:cNvSpPr>
          <p:nvPr>
            <p:ph type="subTitle" idx="1"/>
          </p:nvPr>
        </p:nvSpPr>
        <p:spPr>
          <a:xfrm>
            <a:off x="2714400" y="4473065"/>
            <a:ext cx="4318725"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sz="2000" i="1" dirty="0">
                <a:solidFill>
                  <a:srgbClr val="33CCFF"/>
                </a:solidFill>
                <a:latin typeface="Verdana" panose="020B0604030504040204" pitchFamily="34" charset="0"/>
                <a:ea typeface="Verdana" panose="020B0604030504040204" pitchFamily="34" charset="0"/>
                <a:cs typeface="Times New Roman" panose="02020603050405020304" pitchFamily="18" charset="0"/>
                <a:sym typeface="Nunito"/>
              </a:rPr>
              <a:t>Инициативная разработка</a:t>
            </a:r>
            <a:endParaRPr sz="2000" i="1" dirty="0">
              <a:solidFill>
                <a:srgbClr val="33CCFF"/>
              </a:solidFill>
              <a:latin typeface="Nunito"/>
              <a:ea typeface="Nunito"/>
              <a:cs typeface="Times New Roman" panose="02020603050405020304" pitchFamily="18" charset="0"/>
              <a:sym typeface="Nunito"/>
            </a:endParaRPr>
          </a:p>
        </p:txBody>
      </p:sp>
      <p:pic>
        <p:nvPicPr>
          <p:cNvPr id="3" name="Рисунок 2">
            <a:extLst>
              <a:ext uri="{FF2B5EF4-FFF2-40B4-BE49-F238E27FC236}">
                <a16:creationId xmlns:a16="http://schemas.microsoft.com/office/drawing/2014/main" id="{429CA0C7-19C4-44C6-AE55-DEA7CBF20592}"/>
              </a:ext>
            </a:extLst>
          </p:cNvPr>
          <p:cNvPicPr>
            <a:picLocks noChangeAspect="1"/>
          </p:cNvPicPr>
          <p:nvPr/>
        </p:nvPicPr>
        <p:blipFill>
          <a:blip r:embed="rId5"/>
          <a:stretch>
            <a:fillRect/>
          </a:stretch>
        </p:blipFill>
        <p:spPr>
          <a:xfrm>
            <a:off x="5737001" y="2902380"/>
            <a:ext cx="1312100" cy="1312100"/>
          </a:xfrm>
          <a:prstGeom prst="ellipse">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1026" name="Picture 2" descr="Фон мчс россии для презентации - Zefirka.club фото и картинки">
            <a:extLst>
              <a:ext uri="{FF2B5EF4-FFF2-40B4-BE49-F238E27FC236}">
                <a16:creationId xmlns:a16="http://schemas.microsoft.com/office/drawing/2014/main" id="{2D99FE3B-3EE2-442A-81B8-CD3B86B34A2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solidFill>
                  <a:schemeClr val="bg1">
                    <a:lumMod val="95000"/>
                  </a:schemeClr>
                </a:solidFill>
                <a:latin typeface="Verdana" panose="020B0604030504040204" pitchFamily="34" charset="0"/>
                <a:ea typeface="Verdana" panose="020B0604030504040204" pitchFamily="34" charset="0"/>
                <a:cs typeface="Nunito"/>
                <a:sym typeface="Nunito"/>
              </a:rPr>
              <a:t>Пользователь и проблема</a:t>
            </a:r>
            <a:endParaRPr b="1" dirty="0">
              <a:solidFill>
                <a:schemeClr val="bg1">
                  <a:lumMod val="95000"/>
                </a:schemeClr>
              </a:solidFill>
              <a:latin typeface="Verdana" panose="020B0604030504040204" pitchFamily="34" charset="0"/>
              <a:ea typeface="Verdana" panose="020B0604030504040204" pitchFamily="34" charset="0"/>
              <a:cs typeface="Nunito"/>
              <a:sym typeface="Nunito"/>
            </a:endParaRPr>
          </a:p>
        </p:txBody>
      </p:sp>
      <p:sp>
        <p:nvSpPr>
          <p:cNvPr id="63" name="Google Shape;63;p14"/>
          <p:cNvSpPr txBox="1">
            <a:spLocks noGrp="1"/>
          </p:cNvSpPr>
          <p:nvPr>
            <p:ph type="body" idx="1"/>
          </p:nvPr>
        </p:nvSpPr>
        <p:spPr>
          <a:xfrm>
            <a:off x="311700" y="1462750"/>
            <a:ext cx="5714700" cy="2838949"/>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dirty="0">
                <a:solidFill>
                  <a:srgbClr val="002060"/>
                </a:solidFill>
                <a:latin typeface="Verdana" panose="020B0604030504040204" pitchFamily="34" charset="0"/>
                <a:ea typeface="Verdana" panose="020B0604030504040204" pitchFamily="34" charset="0"/>
              </a:rPr>
              <a:t>За последние 10 лет очередь на получение ЕСВ</a:t>
            </a:r>
            <a:r>
              <a:rPr lang="ru-RU" b="1" dirty="0">
                <a:solidFill>
                  <a:srgbClr val="002060"/>
                </a:solidFill>
                <a:latin typeface="Verdana" panose="020B0604030504040204" pitchFamily="34" charset="0"/>
                <a:ea typeface="Verdana" panose="020B0604030504040204" pitchFamily="34" charset="0"/>
              </a:rPr>
              <a:t> сильно не сдвинулась</a:t>
            </a:r>
            <a:r>
              <a:rPr lang="ru-RU" dirty="0">
                <a:solidFill>
                  <a:srgbClr val="002060"/>
                </a:solidFill>
                <a:latin typeface="Verdana" panose="020B0604030504040204" pitchFamily="34" charset="0"/>
                <a:ea typeface="Verdana" panose="020B0604030504040204" pitchFamily="34" charset="0"/>
              </a:rPr>
              <a:t>. Из этого вытекает сопутствующая проблема – недостаточная социальная защищенность сотрудников, а вследствие и кадровый голод. </a:t>
            </a:r>
          </a:p>
          <a:p>
            <a:pPr marL="0" lvl="0" indent="0" algn="l" rtl="0">
              <a:spcBef>
                <a:spcPts val="0"/>
              </a:spcBef>
              <a:spcAft>
                <a:spcPts val="0"/>
              </a:spcAft>
              <a:buNone/>
            </a:pPr>
            <a:endParaRPr lang="ru-RU" dirty="0">
              <a:solidFill>
                <a:srgbClr val="002060"/>
              </a:solidFill>
              <a:latin typeface="Verdana" panose="020B0604030504040204" pitchFamily="34" charset="0"/>
              <a:ea typeface="Verdana" panose="020B0604030504040204" pitchFamily="34" charset="0"/>
              <a:cs typeface="Nunito"/>
              <a:sym typeface="Nunito"/>
            </a:endParaRPr>
          </a:p>
          <a:p>
            <a:pPr marL="0" lvl="0" indent="0" algn="l" rtl="0">
              <a:spcBef>
                <a:spcPts val="0"/>
              </a:spcBef>
              <a:spcAft>
                <a:spcPts val="0"/>
              </a:spcAft>
              <a:buNone/>
            </a:pPr>
            <a:r>
              <a:rPr lang="ru" dirty="0">
                <a:solidFill>
                  <a:srgbClr val="002060"/>
                </a:solidFill>
                <a:latin typeface="Verdana" panose="020B0604030504040204" pitchFamily="34" charset="0"/>
                <a:ea typeface="Verdana" panose="020B0604030504040204" pitchFamily="34" charset="0"/>
                <a:cs typeface="Nunito"/>
                <a:sym typeface="Nunito"/>
              </a:rPr>
              <a:t>Наш пользователи — Министерство МЧС России и строительные компании.</a:t>
            </a:r>
            <a:r>
              <a:rPr lang="ru-RU" b="0" i="0" dirty="0">
                <a:solidFill>
                  <a:srgbClr val="002060"/>
                </a:solidFill>
                <a:effectLst/>
                <a:latin typeface="Verdana" panose="020B0604030504040204" pitchFamily="34" charset="0"/>
                <a:ea typeface="Verdana" panose="020B0604030504040204" pitchFamily="34" charset="0"/>
              </a:rPr>
              <a:t> </a:t>
            </a:r>
            <a:endParaRPr dirty="0">
              <a:solidFill>
                <a:srgbClr val="002060"/>
              </a:solidFill>
              <a:latin typeface="Verdana" panose="020B0604030504040204" pitchFamily="34" charset="0"/>
              <a:ea typeface="Verdana" panose="020B0604030504040204" pitchFamily="34" charset="0"/>
              <a:sym typeface="Nunito"/>
            </a:endParaRPr>
          </a:p>
        </p:txBody>
      </p:sp>
      <p:pic>
        <p:nvPicPr>
          <p:cNvPr id="1030" name="Picture 6" descr="Стройка в России замедлилась, а вместе с ней и ипотека - Парламентская  газета">
            <a:extLst>
              <a:ext uri="{FF2B5EF4-FFF2-40B4-BE49-F238E27FC236}">
                <a16:creationId xmlns:a16="http://schemas.microsoft.com/office/drawing/2014/main" id="{72B30308-FE8D-4724-B4CC-F6E9836F0D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3098" r="23102"/>
          <a:stretch/>
        </p:blipFill>
        <p:spPr bwMode="auto">
          <a:xfrm>
            <a:off x="6413100" y="645187"/>
            <a:ext cx="2032500" cy="3982726"/>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мчс россии для презентации - Zefirka.club фото и картинки">
            <a:extLst>
              <a:ext uri="{FF2B5EF4-FFF2-40B4-BE49-F238E27FC236}">
                <a16:creationId xmlns:a16="http://schemas.microsoft.com/office/drawing/2014/main" id="{D1166781-0AF3-4419-BC71-91B7BD6A5CF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A98E065-BC68-4B97-A2A4-F5D3F8316AD6}"/>
              </a:ext>
            </a:extLst>
          </p:cNvPr>
          <p:cNvSpPr txBox="1"/>
          <p:nvPr/>
        </p:nvSpPr>
        <p:spPr>
          <a:xfrm>
            <a:off x="340344" y="1101238"/>
            <a:ext cx="5477255" cy="1200329"/>
          </a:xfrm>
          <a:prstGeom prst="rect">
            <a:avLst/>
          </a:prstGeom>
          <a:noFill/>
        </p:spPr>
        <p:txBody>
          <a:bodyPr wrap="square" rtlCol="0">
            <a:spAutoFit/>
          </a:bodyPr>
          <a:lstStyle/>
          <a:p>
            <a:r>
              <a:rPr lang="ru-RU" sz="1800" dirty="0">
                <a:solidFill>
                  <a:srgbClr val="002060"/>
                </a:solidFill>
                <a:latin typeface="Verdana" panose="020B0604030504040204" pitchFamily="34" charset="0"/>
                <a:ea typeface="Verdana" panose="020B0604030504040204" pitchFamily="34" charset="0"/>
              </a:rPr>
              <a:t>В интересах министерства удержать сотрудников на рабочих местах, а строительных компаний – продать предоставляемые ими квартиры</a:t>
            </a:r>
          </a:p>
        </p:txBody>
      </p:sp>
      <p:sp>
        <p:nvSpPr>
          <p:cNvPr id="5" name="Google Shape;62;p14">
            <a:extLst>
              <a:ext uri="{FF2B5EF4-FFF2-40B4-BE49-F238E27FC236}">
                <a16:creationId xmlns:a16="http://schemas.microsoft.com/office/drawing/2014/main" id="{F2B26CBE-EDBA-4D7A-8969-C1D2D5C1CB2D}"/>
              </a:ext>
            </a:extLst>
          </p:cNvPr>
          <p:cNvSpPr txBox="1">
            <a:spLocks/>
          </p:cNvSpPr>
          <p:nvPr/>
        </p:nvSpPr>
        <p:spPr>
          <a:xfrm>
            <a:off x="311700" y="445025"/>
            <a:ext cx="8520600" cy="572700"/>
          </a:xfrm>
          <a:prstGeom prst="rect">
            <a:avLst/>
          </a:prstGeom>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ru-RU" sz="2600" b="1" dirty="0">
                <a:solidFill>
                  <a:schemeClr val="bg1">
                    <a:lumMod val="95000"/>
                  </a:schemeClr>
                </a:solidFill>
                <a:latin typeface="Verdana" panose="020B0604030504040204" pitchFamily="34" charset="0"/>
                <a:ea typeface="Verdana" panose="020B0604030504040204" pitchFamily="34" charset="0"/>
                <a:cs typeface="Nunito"/>
                <a:sym typeface="Nunito"/>
              </a:rPr>
              <a:t>Пользователь</a:t>
            </a:r>
            <a:r>
              <a:rPr lang="ru-RU" sz="2500" b="1" dirty="0">
                <a:solidFill>
                  <a:schemeClr val="bg1">
                    <a:lumMod val="95000"/>
                  </a:schemeClr>
                </a:solidFill>
                <a:latin typeface="Verdana" panose="020B0604030504040204" pitchFamily="34" charset="0"/>
                <a:ea typeface="Verdana" panose="020B0604030504040204" pitchFamily="34" charset="0"/>
                <a:cs typeface="Nunito"/>
                <a:sym typeface="Nunito"/>
              </a:rPr>
              <a:t> </a:t>
            </a:r>
            <a:r>
              <a:rPr lang="ru-RU" sz="2600" b="1" dirty="0">
                <a:solidFill>
                  <a:schemeClr val="bg1">
                    <a:lumMod val="95000"/>
                  </a:schemeClr>
                </a:solidFill>
                <a:latin typeface="Verdana" panose="020B0604030504040204" pitchFamily="34" charset="0"/>
                <a:ea typeface="Verdana" panose="020B0604030504040204" pitchFamily="34" charset="0"/>
                <a:cs typeface="Nunito"/>
                <a:sym typeface="Nunito"/>
              </a:rPr>
              <a:t>и проблема</a:t>
            </a:r>
          </a:p>
        </p:txBody>
      </p:sp>
      <p:pic>
        <p:nvPicPr>
          <p:cNvPr id="1026" name="Picture 2" descr="МЧС России - YouTube">
            <a:extLst>
              <a:ext uri="{FF2B5EF4-FFF2-40B4-BE49-F238E27FC236}">
                <a16:creationId xmlns:a16="http://schemas.microsoft.com/office/drawing/2014/main" id="{F6FA0F7F-11AD-40DC-AA77-7355AF2A6C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53" t="7454" r="3637" b="5533"/>
          <a:stretch/>
        </p:blipFill>
        <p:spPr bwMode="auto">
          <a:xfrm>
            <a:off x="6690351" y="648883"/>
            <a:ext cx="1809935" cy="1736197"/>
          </a:xfrm>
          <a:prstGeom prst="ellipse">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60+ лучших логотипов строительных компаний и фирм">
            <a:extLst>
              <a:ext uri="{FF2B5EF4-FFF2-40B4-BE49-F238E27FC236}">
                <a16:creationId xmlns:a16="http://schemas.microsoft.com/office/drawing/2014/main" id="{E2C13F89-FF72-42FA-BA0E-735E684AE15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4903154" y="2813447"/>
            <a:ext cx="1809935" cy="1804403"/>
          </a:xfrm>
          <a:prstGeom prst="ellipse">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Стрелка: вверх 8">
            <a:extLst>
              <a:ext uri="{FF2B5EF4-FFF2-40B4-BE49-F238E27FC236}">
                <a16:creationId xmlns:a16="http://schemas.microsoft.com/office/drawing/2014/main" id="{DADB1B1F-902A-4AB8-8450-7DDD4ECC8DA0}"/>
              </a:ext>
            </a:extLst>
          </p:cNvPr>
          <p:cNvSpPr/>
          <p:nvPr/>
        </p:nvSpPr>
        <p:spPr>
          <a:xfrm rot="13332873">
            <a:off x="6545334" y="2057927"/>
            <a:ext cx="170826" cy="820251"/>
          </a:xfrm>
          <a:prstGeom prst="upArrow">
            <a:avLst/>
          </a:prstGeom>
          <a:solidFill>
            <a:srgbClr val="00206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верх 9">
            <a:extLst>
              <a:ext uri="{FF2B5EF4-FFF2-40B4-BE49-F238E27FC236}">
                <a16:creationId xmlns:a16="http://schemas.microsoft.com/office/drawing/2014/main" id="{CC424DCF-FEB7-47E2-A46B-D8E7C87111EA}"/>
              </a:ext>
            </a:extLst>
          </p:cNvPr>
          <p:cNvSpPr/>
          <p:nvPr/>
        </p:nvSpPr>
        <p:spPr>
          <a:xfrm rot="2567607">
            <a:off x="6713124" y="2348295"/>
            <a:ext cx="170826" cy="820251"/>
          </a:xfrm>
          <a:prstGeom prst="upArrow">
            <a:avLst/>
          </a:prstGeom>
          <a:solidFill>
            <a:srgbClr val="00206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1497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мчс россии для презентации - Zefirka.club фото и картинки">
            <a:extLst>
              <a:ext uri="{FF2B5EF4-FFF2-40B4-BE49-F238E27FC236}">
                <a16:creationId xmlns:a16="http://schemas.microsoft.com/office/drawing/2014/main" id="{96CB87F8-FC81-435B-87DA-0E11B467A7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50700"/>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80;p17">
            <a:extLst>
              <a:ext uri="{FF2B5EF4-FFF2-40B4-BE49-F238E27FC236}">
                <a16:creationId xmlns:a16="http://schemas.microsoft.com/office/drawing/2014/main" id="{FD2D031F-9D13-460B-8DA5-FF2EC9CDC798}"/>
              </a:ext>
            </a:extLst>
          </p:cNvPr>
          <p:cNvSpPr txBox="1">
            <a:spLocks/>
          </p:cNvSpPr>
          <p:nvPr/>
        </p:nvSpPr>
        <p:spPr>
          <a:xfrm>
            <a:off x="311700" y="445025"/>
            <a:ext cx="8520600" cy="5727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ru-RU" sz="2500" b="1" dirty="0">
                <a:solidFill>
                  <a:schemeClr val="bg1">
                    <a:lumMod val="95000"/>
                  </a:schemeClr>
                </a:solidFill>
                <a:latin typeface="Verdana" panose="020B0604030504040204" pitchFamily="34" charset="0"/>
                <a:ea typeface="Verdana" panose="020B0604030504040204" pitchFamily="34" charset="0"/>
                <a:sym typeface="Nunito"/>
              </a:rPr>
              <a:t>Текучесть кадров </a:t>
            </a:r>
          </a:p>
        </p:txBody>
      </p:sp>
      <p:sp>
        <p:nvSpPr>
          <p:cNvPr id="4" name="TextBox 3">
            <a:extLst>
              <a:ext uri="{FF2B5EF4-FFF2-40B4-BE49-F238E27FC236}">
                <a16:creationId xmlns:a16="http://schemas.microsoft.com/office/drawing/2014/main" id="{95FAA990-2392-4F48-99C4-645B0B66449A}"/>
              </a:ext>
            </a:extLst>
          </p:cNvPr>
          <p:cNvSpPr txBox="1"/>
          <p:nvPr/>
        </p:nvSpPr>
        <p:spPr>
          <a:xfrm>
            <a:off x="311700" y="1086218"/>
            <a:ext cx="7729200" cy="1200329"/>
          </a:xfrm>
          <a:prstGeom prst="rect">
            <a:avLst/>
          </a:prstGeom>
          <a:noFill/>
        </p:spPr>
        <p:txBody>
          <a:bodyPr wrap="square">
            <a:spAutoFit/>
          </a:bodyPr>
          <a:lstStyle/>
          <a:p>
            <a:pPr marL="0" lvl="0" indent="0" algn="l" rtl="0">
              <a:spcBef>
                <a:spcPts val="0"/>
              </a:spcBef>
              <a:spcAft>
                <a:spcPts val="0"/>
              </a:spcAft>
              <a:buNone/>
            </a:pPr>
            <a:r>
              <a:rPr lang="ru-RU" sz="1800" dirty="0">
                <a:solidFill>
                  <a:srgbClr val="002060"/>
                </a:solidFill>
                <a:latin typeface="Verdana" panose="020B0604030504040204" pitchFamily="34" charset="0"/>
                <a:ea typeface="Verdana" panose="020B0604030504040204" pitchFamily="34" charset="0"/>
                <a:cs typeface="Nunito"/>
                <a:sym typeface="Nunito"/>
              </a:rPr>
              <a:t>Параллельно с рассматриваемой проблемой решается вопрос </a:t>
            </a:r>
            <a:r>
              <a:rPr lang="ru-RU" sz="1800" b="1" dirty="0">
                <a:solidFill>
                  <a:srgbClr val="002060"/>
                </a:solidFill>
                <a:latin typeface="Verdana" panose="020B0604030504040204" pitchFamily="34" charset="0"/>
                <a:ea typeface="Verdana" panose="020B0604030504040204" pitchFamily="34" charset="0"/>
                <a:cs typeface="Nunito"/>
                <a:sym typeface="Nunito"/>
              </a:rPr>
              <a:t>текучести кадров – </a:t>
            </a:r>
            <a:r>
              <a:rPr lang="ru-RU" sz="1800" dirty="0">
                <a:solidFill>
                  <a:srgbClr val="002060"/>
                </a:solidFill>
                <a:latin typeface="Verdana" panose="020B0604030504040204" pitchFamily="34" charset="0"/>
                <a:ea typeface="Verdana" panose="020B0604030504040204" pitchFamily="34" charset="0"/>
                <a:cs typeface="Nunito"/>
                <a:sym typeface="Nunito"/>
              </a:rPr>
              <a:t>Министерство, обеспечивая сотрудников социальной защищённостью в виде ЕСВ, обеспечивает себя сохранением рабочих кадров. </a:t>
            </a:r>
          </a:p>
        </p:txBody>
      </p:sp>
    </p:spTree>
    <p:extLst>
      <p:ext uri="{BB962C8B-B14F-4D97-AF65-F5344CB8AC3E}">
        <p14:creationId xmlns:p14="http://schemas.microsoft.com/office/powerpoint/2010/main" val="405930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4" name="Picture 2" descr="Фон мчс россии для презентации - Zefirka.club фото и картинки">
            <a:extLst>
              <a:ext uri="{FF2B5EF4-FFF2-40B4-BE49-F238E27FC236}">
                <a16:creationId xmlns:a16="http://schemas.microsoft.com/office/drawing/2014/main" id="{B970C082-8E80-4A28-9A46-A3AEFF94A9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Фон мчс россии для презентации - Zefirka.club фото и картинки">
            <a:extLst>
              <a:ext uri="{FF2B5EF4-FFF2-40B4-BE49-F238E27FC236}">
                <a16:creationId xmlns:a16="http://schemas.microsoft.com/office/drawing/2014/main" id="{7F887EF2-B2F5-400B-8B58-A76018B7839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50700"/>
          </a:xfrm>
          <a:prstGeom prst="rect">
            <a:avLst/>
          </a:prstGeom>
          <a:noFill/>
          <a:extLst>
            <a:ext uri="{909E8E84-426E-40DD-AFC4-6F175D3DCCD1}">
              <a14:hiddenFill xmlns:a14="http://schemas.microsoft.com/office/drawing/2010/main">
                <a:solidFill>
                  <a:srgbClr val="FFFFFF"/>
                </a:solidFill>
              </a14:hiddenFill>
            </a:ext>
          </a:extLst>
        </p:spPr>
      </p:pic>
      <p:sp>
        <p:nvSpPr>
          <p:cNvPr id="68" name="Google Shape;68;p15"/>
          <p:cNvSpPr txBox="1">
            <a:spLocks noGrp="1"/>
          </p:cNvSpPr>
          <p:nvPr>
            <p:ph type="title"/>
          </p:nvPr>
        </p:nvSpPr>
        <p:spPr>
          <a:xfrm>
            <a:off x="311700" y="495472"/>
            <a:ext cx="8520600" cy="572700"/>
          </a:xfrm>
          <a:prstGeom prst="rect">
            <a:avLst/>
          </a:prstGeom>
        </p:spPr>
        <p:txBody>
          <a:bodyPr spcFirstLastPara="1" wrap="square" lIns="91425" tIns="91425" rIns="91425" bIns="91425" anchor="t" anchorCtr="0">
            <a:normAutofit/>
          </a:bodyPr>
          <a:lstStyle/>
          <a:p>
            <a:r>
              <a:rPr lang="ru" sz="2500" b="1" dirty="0">
                <a:solidFill>
                  <a:schemeClr val="bg1"/>
                </a:solidFill>
                <a:latin typeface="Verdana" panose="020B0604030504040204" pitchFamily="34" charset="0"/>
                <a:ea typeface="Verdana" panose="020B0604030504040204" pitchFamily="34" charset="0"/>
                <a:sym typeface="Nunito"/>
              </a:rPr>
              <a:t>Аналоги решения проблемы</a:t>
            </a:r>
            <a:endParaRPr sz="2500" b="1" dirty="0">
              <a:solidFill>
                <a:schemeClr val="bg1"/>
              </a:solidFill>
              <a:latin typeface="Verdana" panose="020B0604030504040204" pitchFamily="34" charset="0"/>
              <a:ea typeface="Verdana" panose="020B0604030504040204" pitchFamily="34" charset="0"/>
              <a:sym typeface="Nunito"/>
            </a:endParaRPr>
          </a:p>
        </p:txBody>
      </p:sp>
      <p:sp>
        <p:nvSpPr>
          <p:cNvPr id="69" name="Google Shape;69;p15"/>
          <p:cNvSpPr txBox="1">
            <a:spLocks noGrp="1"/>
          </p:cNvSpPr>
          <p:nvPr>
            <p:ph type="body" idx="1"/>
          </p:nvPr>
        </p:nvSpPr>
        <p:spPr>
          <a:xfrm>
            <a:off x="389850" y="2171531"/>
            <a:ext cx="7702950" cy="3798300"/>
          </a:xfrm>
          <a:prstGeom prst="rect">
            <a:avLst/>
          </a:prstGeom>
        </p:spPr>
        <p:txBody>
          <a:bodyPr spcFirstLastPara="1" wrap="square" lIns="91425" tIns="91425" rIns="91425" bIns="91425" anchor="t" anchorCtr="0">
            <a:noAutofit/>
          </a:bodyPr>
          <a:lstStyle/>
          <a:p>
            <a:pPr marL="0" indent="0">
              <a:buNone/>
            </a:pPr>
            <a:r>
              <a:rPr lang="ru-RU" dirty="0">
                <a:solidFill>
                  <a:srgbClr val="555555"/>
                </a:solidFill>
                <a:effectLst/>
                <a:latin typeface="Times New Roman" panose="02020603050405020304" pitchFamily="18" charset="0"/>
                <a:ea typeface="Times New Roman" panose="02020603050405020304" pitchFamily="18" charset="0"/>
              </a:rPr>
              <a:t>- </a:t>
            </a:r>
            <a:r>
              <a:rPr lang="ru-RU" dirty="0">
                <a:solidFill>
                  <a:srgbClr val="002060"/>
                </a:solidFill>
                <a:latin typeface="Verdana" panose="020B0604030504040204" pitchFamily="34" charset="0"/>
                <a:ea typeface="Verdana" panose="020B0604030504040204" pitchFamily="34" charset="0"/>
              </a:rPr>
              <a:t>оплата труда (денежное довольствие);</a:t>
            </a:r>
          </a:p>
          <a:p>
            <a:pPr marL="0" indent="0">
              <a:buNone/>
            </a:pPr>
            <a:r>
              <a:rPr lang="ru-RU" dirty="0">
                <a:solidFill>
                  <a:srgbClr val="002060"/>
                </a:solidFill>
                <a:latin typeface="Verdana" panose="020B0604030504040204" pitchFamily="34" charset="0"/>
                <a:ea typeface="Verdana" panose="020B0604030504040204" pitchFamily="34" charset="0"/>
              </a:rPr>
              <a:t>- дополнительные выплаты;</a:t>
            </a:r>
          </a:p>
          <a:p>
            <a:pPr marL="0" indent="0">
              <a:buNone/>
            </a:pPr>
            <a:r>
              <a:rPr lang="ru-RU" dirty="0">
                <a:solidFill>
                  <a:srgbClr val="002060"/>
                </a:solidFill>
                <a:latin typeface="Verdana" panose="020B0604030504040204" pitchFamily="34" charset="0"/>
                <a:ea typeface="Verdana" panose="020B0604030504040204" pitchFamily="34" charset="0"/>
              </a:rPr>
              <a:t>- дополнительные компенсации и гарантии;</a:t>
            </a:r>
          </a:p>
          <a:p>
            <a:pPr marL="0" indent="0">
              <a:buNone/>
            </a:pPr>
            <a:r>
              <a:rPr lang="ru-RU" dirty="0">
                <a:solidFill>
                  <a:srgbClr val="002060"/>
                </a:solidFill>
                <a:latin typeface="Verdana" panose="020B0604030504040204" pitchFamily="34" charset="0"/>
                <a:ea typeface="Verdana" panose="020B0604030504040204" pitchFamily="34" charset="0"/>
              </a:rPr>
              <a:t>- страховые гарантии;</a:t>
            </a:r>
          </a:p>
          <a:p>
            <a:pPr marL="0" indent="0">
              <a:buNone/>
            </a:pPr>
            <a:r>
              <a:rPr lang="ru-RU" dirty="0">
                <a:solidFill>
                  <a:srgbClr val="002060"/>
                </a:solidFill>
                <a:latin typeface="Verdana" panose="020B0604030504040204" pitchFamily="34" charset="0"/>
                <a:ea typeface="Verdana" panose="020B0604030504040204" pitchFamily="34" charset="0"/>
              </a:rPr>
              <a:t>- вещевое и продовольственное обеспечение;</a:t>
            </a:r>
          </a:p>
          <a:p>
            <a:pPr marL="0" indent="0">
              <a:buNone/>
            </a:pPr>
            <a:r>
              <a:rPr lang="ru-RU" dirty="0">
                <a:solidFill>
                  <a:srgbClr val="002060"/>
                </a:solidFill>
                <a:latin typeface="Verdana" panose="020B0604030504040204" pitchFamily="34" charset="0"/>
                <a:ea typeface="Verdana" panose="020B0604030504040204" pitchFamily="34" charset="0"/>
              </a:rPr>
              <a:t>- пенсионное обеспечение;</a:t>
            </a:r>
          </a:p>
          <a:p>
            <a:pPr marL="0" indent="0">
              <a:buNone/>
            </a:pPr>
            <a:r>
              <a:rPr lang="ru-RU" dirty="0">
                <a:solidFill>
                  <a:srgbClr val="002060"/>
                </a:solidFill>
                <a:latin typeface="Verdana" panose="020B0604030504040204" pitchFamily="34" charset="0"/>
                <a:ea typeface="Verdana" panose="020B0604030504040204" pitchFamily="34" charset="0"/>
              </a:rPr>
              <a:t>- медицинское обеспечение и санитарно-курортное лечение.</a:t>
            </a:r>
          </a:p>
          <a:p>
            <a:pPr marL="0" lvl="0" indent="0" algn="l" rtl="0">
              <a:spcBef>
                <a:spcPts val="0"/>
              </a:spcBef>
              <a:spcAft>
                <a:spcPts val="0"/>
              </a:spcAft>
              <a:buNone/>
            </a:pPr>
            <a:endParaRPr dirty="0">
              <a:latin typeface="Verdana" panose="020B0604030504040204" pitchFamily="34" charset="0"/>
              <a:ea typeface="Verdana" panose="020B0604030504040204" pitchFamily="34" charset="0"/>
              <a:cs typeface="Nunito"/>
              <a:sym typeface="Nunito"/>
            </a:endParaRPr>
          </a:p>
        </p:txBody>
      </p:sp>
      <p:sp>
        <p:nvSpPr>
          <p:cNvPr id="7" name="TextBox 6">
            <a:extLst>
              <a:ext uri="{FF2B5EF4-FFF2-40B4-BE49-F238E27FC236}">
                <a16:creationId xmlns:a16="http://schemas.microsoft.com/office/drawing/2014/main" id="{3D24580B-26BF-4ACF-B25E-56558A428C56}"/>
              </a:ext>
            </a:extLst>
          </p:cNvPr>
          <p:cNvSpPr txBox="1"/>
          <p:nvPr/>
        </p:nvSpPr>
        <p:spPr>
          <a:xfrm>
            <a:off x="389850" y="1352400"/>
            <a:ext cx="8364300" cy="646331"/>
          </a:xfrm>
          <a:prstGeom prst="rect">
            <a:avLst/>
          </a:prstGeom>
          <a:noFill/>
        </p:spPr>
        <p:txBody>
          <a:bodyPr wrap="square">
            <a:spAutoFit/>
          </a:bodyPr>
          <a:lstStyle/>
          <a:p>
            <a:pPr marL="0" indent="0">
              <a:buNone/>
            </a:pPr>
            <a:r>
              <a:rPr lang="ru-RU" sz="1800" dirty="0">
                <a:solidFill>
                  <a:srgbClr val="002060"/>
                </a:solidFill>
                <a:latin typeface="Verdana" panose="020B0604030504040204" pitchFamily="34" charset="0"/>
                <a:ea typeface="Verdana" panose="020B0604030504040204" pitchFamily="34" charset="0"/>
              </a:rPr>
              <a:t>Социальная защищенность сотрудников МЧС России, помимо ЕСВ, складывается из следующих основных составляющих: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4" name="Picture 2">
            <a:extLst>
              <a:ext uri="{FF2B5EF4-FFF2-40B4-BE49-F238E27FC236}">
                <a16:creationId xmlns:a16="http://schemas.microsoft.com/office/drawing/2014/main" id="{F327FA6D-BFFD-423B-A3CE-531EB31F8E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Фон мчс россии для презентации - Zefirka.club фото и картинки">
            <a:extLst>
              <a:ext uri="{FF2B5EF4-FFF2-40B4-BE49-F238E27FC236}">
                <a16:creationId xmlns:a16="http://schemas.microsoft.com/office/drawing/2014/main" id="{E0DCB1E9-4D26-4C35-9373-B6001A8FFA4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50700"/>
          </a:xfrm>
          <a:prstGeom prst="rect">
            <a:avLst/>
          </a:prstGeom>
          <a:noFill/>
          <a:extLst>
            <a:ext uri="{909E8E84-426E-40DD-AFC4-6F175D3DCCD1}">
              <a14:hiddenFill xmlns:a14="http://schemas.microsoft.com/office/drawing/2010/main">
                <a:solidFill>
                  <a:srgbClr val="FFFFFF"/>
                </a:solidFill>
              </a14:hiddenFill>
            </a:ext>
          </a:extLst>
        </p:spPr>
      </p:pic>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sz="2500" b="1" dirty="0">
                <a:solidFill>
                  <a:schemeClr val="bg1">
                    <a:lumMod val="95000"/>
                  </a:schemeClr>
                </a:solidFill>
                <a:latin typeface="Verdana" panose="020B0604030504040204" pitchFamily="34" charset="0"/>
                <a:ea typeface="Verdana" panose="020B0604030504040204" pitchFamily="34" charset="0"/>
                <a:sym typeface="Nunito"/>
              </a:rPr>
              <a:t>Решение</a:t>
            </a:r>
          </a:p>
        </p:txBody>
      </p:sp>
      <p:sp>
        <p:nvSpPr>
          <p:cNvPr id="75" name="Google Shape;75;p16"/>
          <p:cNvSpPr txBox="1">
            <a:spLocks noGrp="1"/>
          </p:cNvSpPr>
          <p:nvPr>
            <p:ph type="body" idx="1"/>
          </p:nvPr>
        </p:nvSpPr>
        <p:spPr>
          <a:xfrm>
            <a:off x="298200" y="2285575"/>
            <a:ext cx="5569800" cy="2857925"/>
          </a:xfrm>
          <a:prstGeom prst="rect">
            <a:avLst/>
          </a:prstGeom>
        </p:spPr>
        <p:txBody>
          <a:bodyPr spcFirstLastPara="1" wrap="square" lIns="91425" tIns="91425" rIns="91425" bIns="91425" anchor="t" anchorCtr="0">
            <a:normAutofit/>
          </a:bodyPr>
          <a:lstStyle/>
          <a:p>
            <a:pPr marL="457200" lvl="0" indent="-342900" algn="l" rtl="0">
              <a:lnSpc>
                <a:spcPct val="110000"/>
              </a:lnSpc>
              <a:spcAft>
                <a:spcPts val="0"/>
              </a:spcAft>
              <a:buSzPts val="1800"/>
              <a:buFont typeface="Nunito"/>
              <a:buChar char="●"/>
            </a:pPr>
            <a:r>
              <a:rPr lang="ru-RU" sz="1600" dirty="0">
                <a:solidFill>
                  <a:srgbClr val="002060"/>
                </a:solidFill>
                <a:latin typeface="Verdana" panose="020B0604030504040204" pitchFamily="34" charset="0"/>
                <a:ea typeface="Verdana" panose="020B0604030504040204" pitchFamily="34" charset="0"/>
                <a:cs typeface="Nunito"/>
                <a:sym typeface="Nunito"/>
              </a:rPr>
              <a:t>снижение стоимости квадратных метров </a:t>
            </a:r>
          </a:p>
          <a:p>
            <a:pPr marL="457200" lvl="0" indent="-342900" algn="l" rtl="0">
              <a:lnSpc>
                <a:spcPct val="110000"/>
              </a:lnSpc>
              <a:spcAft>
                <a:spcPts val="0"/>
              </a:spcAft>
              <a:buSzPts val="1800"/>
              <a:buFont typeface="Nunito"/>
              <a:buChar char="●"/>
            </a:pPr>
            <a:r>
              <a:rPr lang="ru-RU" sz="1600" dirty="0">
                <a:solidFill>
                  <a:srgbClr val="002060"/>
                </a:solidFill>
                <a:latin typeface="Verdana" panose="020B0604030504040204" pitchFamily="34" charset="0"/>
                <a:ea typeface="Verdana" panose="020B0604030504040204" pitchFamily="34" charset="0"/>
                <a:cs typeface="Nunito"/>
                <a:sym typeface="Nunito"/>
              </a:rPr>
              <a:t>практичность выплаты</a:t>
            </a:r>
          </a:p>
          <a:p>
            <a:pPr>
              <a:lnSpc>
                <a:spcPct val="110000"/>
              </a:lnSpc>
              <a:buFont typeface="Nunito"/>
              <a:buChar char="●"/>
            </a:pPr>
            <a:r>
              <a:rPr lang="ru-RU" sz="1600" dirty="0">
                <a:solidFill>
                  <a:srgbClr val="002060"/>
                </a:solidFill>
                <a:latin typeface="Verdana" panose="020B0604030504040204" pitchFamily="34" charset="0"/>
                <a:ea typeface="Verdana" panose="020B0604030504040204" pitchFamily="34" charset="0"/>
                <a:cs typeface="Nunito"/>
                <a:sym typeface="Nunito"/>
              </a:rPr>
              <a:t>з</a:t>
            </a:r>
            <a:r>
              <a:rPr lang="ru" sz="1600" dirty="0">
                <a:solidFill>
                  <a:srgbClr val="002060"/>
                </a:solidFill>
                <a:latin typeface="Verdana" panose="020B0604030504040204" pitchFamily="34" charset="0"/>
                <a:ea typeface="Verdana" panose="020B0604030504040204" pitchFamily="34" charset="0"/>
                <a:cs typeface="Nunito"/>
                <a:sym typeface="Nunito"/>
              </a:rPr>
              <a:t>аложенного бюджета будет хватать на многих сотрудников </a:t>
            </a:r>
            <a:endParaRPr lang="en-US" sz="1600" dirty="0">
              <a:solidFill>
                <a:srgbClr val="002060"/>
              </a:solidFill>
              <a:latin typeface="Verdana" panose="020B0604030504040204" pitchFamily="34" charset="0"/>
              <a:ea typeface="Verdana" panose="020B0604030504040204" pitchFamily="34" charset="0"/>
              <a:cs typeface="Nunito"/>
              <a:sym typeface="Nunito"/>
            </a:endParaRPr>
          </a:p>
          <a:p>
            <a:pPr>
              <a:lnSpc>
                <a:spcPct val="110000"/>
              </a:lnSpc>
              <a:buFont typeface="Nunito"/>
              <a:buChar char="●"/>
            </a:pPr>
            <a:r>
              <a:rPr lang="ru-RU" sz="1600" dirty="0">
                <a:solidFill>
                  <a:srgbClr val="002060"/>
                </a:solidFill>
                <a:latin typeface="Verdana" panose="020B0604030504040204" pitchFamily="34" charset="0"/>
                <a:ea typeface="Verdana" panose="020B0604030504040204" pitchFamily="34" charset="0"/>
                <a:cs typeface="Nunito"/>
                <a:sym typeface="Nunito"/>
              </a:rPr>
              <a:t>сохранение рабочих кадров </a:t>
            </a:r>
            <a:endParaRPr sz="1600" dirty="0">
              <a:solidFill>
                <a:srgbClr val="002060"/>
              </a:solidFill>
              <a:latin typeface="Verdana" panose="020B0604030504040204" pitchFamily="34" charset="0"/>
              <a:ea typeface="Verdana" panose="020B0604030504040204" pitchFamily="34" charset="0"/>
              <a:cs typeface="Nunito"/>
              <a:sym typeface="Nunito"/>
            </a:endParaRPr>
          </a:p>
          <a:p>
            <a:pPr marL="457200" lvl="0" indent="-342900" algn="l" rtl="0">
              <a:lnSpc>
                <a:spcPct val="110000"/>
              </a:lnSpc>
              <a:spcBef>
                <a:spcPts val="0"/>
              </a:spcBef>
              <a:spcAft>
                <a:spcPts val="0"/>
              </a:spcAft>
              <a:buSzPts val="1800"/>
              <a:buFont typeface="Nunito"/>
              <a:buChar char="●"/>
            </a:pPr>
            <a:r>
              <a:rPr lang="ru" sz="1600" dirty="0">
                <a:solidFill>
                  <a:srgbClr val="002060"/>
                </a:solidFill>
                <a:latin typeface="Verdana" panose="020B0604030504040204" pitchFamily="34" charset="0"/>
                <a:ea typeface="Verdana" panose="020B0604030504040204" pitchFamily="34" charset="0"/>
                <a:cs typeface="Nunito"/>
                <a:sym typeface="Nunito"/>
              </a:rPr>
              <a:t>главное — очередь будет продвигаться быстрее</a:t>
            </a:r>
            <a:endParaRPr sz="1600" dirty="0">
              <a:solidFill>
                <a:srgbClr val="002060"/>
              </a:solidFill>
              <a:latin typeface="Verdana" panose="020B0604030504040204" pitchFamily="34" charset="0"/>
              <a:ea typeface="Verdana" panose="020B0604030504040204" pitchFamily="34" charset="0"/>
              <a:cs typeface="Nunito"/>
              <a:sym typeface="Nunito"/>
            </a:endParaRPr>
          </a:p>
        </p:txBody>
      </p:sp>
      <p:sp>
        <p:nvSpPr>
          <p:cNvPr id="7" name="TextBox 6">
            <a:extLst>
              <a:ext uri="{FF2B5EF4-FFF2-40B4-BE49-F238E27FC236}">
                <a16:creationId xmlns:a16="http://schemas.microsoft.com/office/drawing/2014/main" id="{CB3B6A79-0774-40E9-A4E8-EB813631F8E0}"/>
              </a:ext>
            </a:extLst>
          </p:cNvPr>
          <p:cNvSpPr txBox="1"/>
          <p:nvPr/>
        </p:nvSpPr>
        <p:spPr>
          <a:xfrm>
            <a:off x="298200" y="1120978"/>
            <a:ext cx="5832825" cy="646331"/>
          </a:xfrm>
          <a:prstGeom prst="rect">
            <a:avLst/>
          </a:prstGeom>
          <a:noFill/>
        </p:spPr>
        <p:txBody>
          <a:bodyPr wrap="square">
            <a:spAutoFit/>
          </a:bodyPr>
          <a:lstStyle/>
          <a:p>
            <a:pPr marL="0" lvl="0" indent="0" algn="l" rtl="0">
              <a:spcBef>
                <a:spcPts val="0"/>
              </a:spcBef>
              <a:spcAft>
                <a:spcPts val="0"/>
              </a:spcAft>
              <a:buNone/>
            </a:pPr>
            <a:r>
              <a:rPr lang="ru-RU" sz="1800" dirty="0">
                <a:solidFill>
                  <a:srgbClr val="002060"/>
                </a:solidFill>
                <a:latin typeface="Verdana" panose="020B0604030504040204" pitchFamily="34" charset="0"/>
                <a:ea typeface="Verdana" panose="020B0604030504040204" pitchFamily="34" charset="0"/>
                <a:cs typeface="Nunito"/>
                <a:sym typeface="Nunito"/>
              </a:rPr>
              <a:t>Наше решение — </a:t>
            </a:r>
            <a:r>
              <a:rPr lang="ru-RU" sz="1800" b="1" dirty="0">
                <a:solidFill>
                  <a:srgbClr val="002060"/>
                </a:solidFill>
                <a:latin typeface="Verdana" panose="020B0604030504040204" pitchFamily="34" charset="0"/>
                <a:ea typeface="Verdana" panose="020B0604030504040204" pitchFamily="34" charset="0"/>
                <a:cs typeface="Nunito"/>
                <a:sym typeface="Nunito"/>
              </a:rPr>
              <a:t>заключение соглашений </a:t>
            </a:r>
            <a:r>
              <a:rPr lang="ru-RU" sz="1800" dirty="0">
                <a:solidFill>
                  <a:srgbClr val="002060"/>
                </a:solidFill>
                <a:latin typeface="Verdana" panose="020B0604030504040204" pitchFamily="34" charset="0"/>
                <a:ea typeface="Verdana" panose="020B0604030504040204" pitchFamily="34" charset="0"/>
                <a:cs typeface="Nunito"/>
                <a:sym typeface="Nunito"/>
              </a:rPr>
              <a:t>со строительными компаниями</a:t>
            </a:r>
          </a:p>
        </p:txBody>
      </p:sp>
      <p:pic>
        <p:nvPicPr>
          <p:cNvPr id="7170" name="Picture 2" descr="Риски при подписании договора. Как обезопасить компанию и себя от ошибок">
            <a:extLst>
              <a:ext uri="{FF2B5EF4-FFF2-40B4-BE49-F238E27FC236}">
                <a16:creationId xmlns:a16="http://schemas.microsoft.com/office/drawing/2014/main" id="{A6C83E1A-D1F0-48CB-B3FD-5235A0B40F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2400" y="1886479"/>
            <a:ext cx="3007874" cy="2388266"/>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5" name="Picture 2">
            <a:extLst>
              <a:ext uri="{FF2B5EF4-FFF2-40B4-BE49-F238E27FC236}">
                <a16:creationId xmlns:a16="http://schemas.microsoft.com/office/drawing/2014/main" id="{F8AC9DA4-E928-46A4-8E9D-82EC4A6699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Фон мчс россии для презентации - Zefirka.club фото и картинки">
            <a:extLst>
              <a:ext uri="{FF2B5EF4-FFF2-40B4-BE49-F238E27FC236}">
                <a16:creationId xmlns:a16="http://schemas.microsoft.com/office/drawing/2014/main" id="{F855B420-9C63-4441-8260-3B596BBA435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50700"/>
          </a:xfrm>
          <a:prstGeom prst="rect">
            <a:avLst/>
          </a:prstGeom>
          <a:noFill/>
          <a:extLst>
            <a:ext uri="{909E8E84-426E-40DD-AFC4-6F175D3DCCD1}">
              <a14:hiddenFill xmlns:a14="http://schemas.microsoft.com/office/drawing/2010/main">
                <a:solidFill>
                  <a:srgbClr val="FFFFFF"/>
                </a:solidFill>
              </a14:hiddenFill>
            </a:ext>
          </a:extLst>
        </p:spPr>
      </p:pic>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2500" b="1" dirty="0">
                <a:solidFill>
                  <a:schemeClr val="bg1">
                    <a:lumMod val="95000"/>
                  </a:schemeClr>
                </a:solidFill>
                <a:latin typeface="Verdana" panose="020B0604030504040204" pitchFamily="34" charset="0"/>
                <a:ea typeface="Verdana" panose="020B0604030504040204" pitchFamily="34" charset="0"/>
                <a:sym typeface="Nunito"/>
              </a:rPr>
              <a:t>Как это работает</a:t>
            </a:r>
            <a:endParaRPr sz="2500" b="1" dirty="0">
              <a:solidFill>
                <a:schemeClr val="bg1">
                  <a:lumMod val="95000"/>
                </a:schemeClr>
              </a:solidFill>
              <a:latin typeface="Verdana" panose="020B0604030504040204" pitchFamily="34" charset="0"/>
              <a:ea typeface="Verdana" panose="020B0604030504040204" pitchFamily="34" charset="0"/>
              <a:sym typeface="Nunito"/>
            </a:endParaRPr>
          </a:p>
        </p:txBody>
      </p:sp>
      <p:sp>
        <p:nvSpPr>
          <p:cNvPr id="81" name="Google Shape;81;p17"/>
          <p:cNvSpPr txBox="1">
            <a:spLocks noGrp="1"/>
          </p:cNvSpPr>
          <p:nvPr>
            <p:ph type="body" idx="1"/>
          </p:nvPr>
        </p:nvSpPr>
        <p:spPr>
          <a:xfrm>
            <a:off x="311700" y="1152475"/>
            <a:ext cx="4101900" cy="37026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ru-RU" sz="1600" dirty="0">
                <a:solidFill>
                  <a:srgbClr val="002060"/>
                </a:solidFill>
                <a:latin typeface="Verdana" panose="020B0604030504040204" pitchFamily="34" charset="0"/>
                <a:ea typeface="Verdana" panose="020B0604030504040204" pitchFamily="34" charset="0"/>
                <a:cs typeface="Nunito"/>
                <a:sym typeface="Nunito"/>
              </a:rPr>
              <a:t>Если сделать так, чтобы строительная компания заблаговременно оставляла определенную часть квартир строящегося дома под программу ЕСВ (то есть для сотрудников), то Министерство оплачивало бы эти квартиры по себестоимости. При этом, для выгоды застройщика, необходимо предусмотреть льготное налогообложение на эти квадратные метры. Учтём, что еще одним плюсом для строительной компании будет являться гарантия выкупа предоставляемых квартир.   </a:t>
            </a:r>
            <a:endParaRPr sz="1600" dirty="0">
              <a:solidFill>
                <a:srgbClr val="002060"/>
              </a:solidFill>
              <a:latin typeface="Verdana" panose="020B0604030504040204" pitchFamily="34" charset="0"/>
              <a:ea typeface="Verdana" panose="020B0604030504040204" pitchFamily="34" charset="0"/>
              <a:cs typeface="Nunito"/>
              <a:sym typeface="Nunito"/>
            </a:endParaRPr>
          </a:p>
        </p:txBody>
      </p:sp>
      <p:pic>
        <p:nvPicPr>
          <p:cNvPr id="15" name="Рисунок 14">
            <a:extLst>
              <a:ext uri="{FF2B5EF4-FFF2-40B4-BE49-F238E27FC236}">
                <a16:creationId xmlns:a16="http://schemas.microsoft.com/office/drawing/2014/main" id="{63FCFE7B-7925-42D7-98F3-3AD514B3F49B}"/>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572000" y="1152475"/>
            <a:ext cx="4250774" cy="3311525"/>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0BE040D7-569F-47BC-BCBA-4B020D55DBD8}"/>
              </a:ext>
            </a:extLst>
          </p:cNvPr>
          <p:cNvSpPr txBox="1"/>
          <p:nvPr/>
        </p:nvSpPr>
        <p:spPr>
          <a:xfrm>
            <a:off x="6184800" y="1627200"/>
            <a:ext cx="720000" cy="307777"/>
          </a:xfrm>
          <a:prstGeom prst="rect">
            <a:avLst/>
          </a:prstGeom>
          <a:noFill/>
        </p:spPr>
        <p:txBody>
          <a:bodyPr wrap="square" rtlCol="0">
            <a:spAutoFit/>
          </a:bodyPr>
          <a:lstStyle/>
          <a:p>
            <a:r>
              <a:rPr lang="ru-RU" b="1" dirty="0">
                <a:solidFill>
                  <a:schemeClr val="accent1">
                    <a:lumMod val="50000"/>
                  </a:schemeClr>
                </a:solidFill>
              </a:rPr>
              <a:t>ЕСВ</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 мчс россии для презентации - Zefirka.club фото и картинки">
            <a:extLst>
              <a:ext uri="{FF2B5EF4-FFF2-40B4-BE49-F238E27FC236}">
                <a16:creationId xmlns:a16="http://schemas.microsoft.com/office/drawing/2014/main" id="{5AD1BED1-70AE-4DED-9EF0-5959C6AEC03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5070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80;p17">
            <a:extLst>
              <a:ext uri="{FF2B5EF4-FFF2-40B4-BE49-F238E27FC236}">
                <a16:creationId xmlns:a16="http://schemas.microsoft.com/office/drawing/2014/main" id="{A7290CEC-B69A-4E96-8236-2872EC54D820}"/>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 sz="2500" b="1" dirty="0">
                <a:solidFill>
                  <a:schemeClr val="bg1">
                    <a:lumMod val="95000"/>
                  </a:schemeClr>
                </a:solidFill>
                <a:latin typeface="Verdana" panose="020B0604030504040204" pitchFamily="34" charset="0"/>
                <a:ea typeface="Verdana" panose="020B0604030504040204" pitchFamily="34" charset="0"/>
                <a:sym typeface="Nunito"/>
              </a:rPr>
              <a:t>Как это работает</a:t>
            </a:r>
            <a:endParaRPr sz="2500" b="1" dirty="0">
              <a:solidFill>
                <a:schemeClr val="bg1">
                  <a:lumMod val="95000"/>
                </a:schemeClr>
              </a:solidFill>
              <a:latin typeface="Verdana" panose="020B0604030504040204" pitchFamily="34" charset="0"/>
              <a:ea typeface="Verdana" panose="020B0604030504040204" pitchFamily="34" charset="0"/>
              <a:sym typeface="Nunito"/>
            </a:endParaRPr>
          </a:p>
        </p:txBody>
      </p:sp>
      <p:sp>
        <p:nvSpPr>
          <p:cNvPr id="8" name="Google Shape;81;p17">
            <a:extLst>
              <a:ext uri="{FF2B5EF4-FFF2-40B4-BE49-F238E27FC236}">
                <a16:creationId xmlns:a16="http://schemas.microsoft.com/office/drawing/2014/main" id="{9692CB64-8D19-48E5-92DB-6D4C588E042E}"/>
              </a:ext>
            </a:extLst>
          </p:cNvPr>
          <p:cNvSpPr txBox="1">
            <a:spLocks noGrp="1"/>
          </p:cNvSpPr>
          <p:nvPr>
            <p:ph type="body" idx="1"/>
          </p:nvPr>
        </p:nvSpPr>
        <p:spPr>
          <a:xfrm>
            <a:off x="311700" y="1152475"/>
            <a:ext cx="4209900" cy="370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sz="1500" dirty="0">
                <a:solidFill>
                  <a:srgbClr val="002060"/>
                </a:solidFill>
                <a:latin typeface="Verdana" panose="020B0604030504040204" pitchFamily="34" charset="0"/>
                <a:ea typeface="Verdana" panose="020B0604030504040204" pitchFamily="34" charset="0"/>
                <a:cs typeface="Nunito"/>
                <a:sym typeface="Nunito"/>
              </a:rPr>
              <a:t>Однако запуск предлагаемой программы требует больших объемов - в интересах застройщика продавать на начальных этапах строительства как можно больше квартир. У министерства не будет такой возможности, так как сейчас денежные средства выплачиваются на нескольких человек в очереди в год.</a:t>
            </a:r>
          </a:p>
          <a:p>
            <a:pPr marL="0" lvl="0" indent="0" algn="l" rtl="0">
              <a:spcBef>
                <a:spcPts val="0"/>
              </a:spcBef>
              <a:spcAft>
                <a:spcPts val="0"/>
              </a:spcAft>
              <a:buNone/>
            </a:pPr>
            <a:r>
              <a:rPr lang="ru-RU" sz="1500" dirty="0">
                <a:solidFill>
                  <a:srgbClr val="002060"/>
                </a:solidFill>
                <a:latin typeface="Verdana" panose="020B0604030504040204" pitchFamily="34" charset="0"/>
                <a:ea typeface="Verdana" panose="020B0604030504040204" pitchFamily="34" charset="0"/>
                <a:cs typeface="Nunito"/>
                <a:sym typeface="Nunito"/>
              </a:rPr>
              <a:t>Поэтому в первые года работы программы следует предусмотреть систему на подобие НИС Минобороны.</a:t>
            </a:r>
          </a:p>
          <a:p>
            <a:pPr marL="0" lvl="0" indent="0" algn="l" rtl="0">
              <a:spcBef>
                <a:spcPts val="0"/>
              </a:spcBef>
              <a:spcAft>
                <a:spcPts val="0"/>
              </a:spcAft>
              <a:buNone/>
            </a:pPr>
            <a:r>
              <a:rPr lang="ru-RU" sz="1500" dirty="0">
                <a:solidFill>
                  <a:srgbClr val="002060"/>
                </a:solidFill>
                <a:latin typeface="Verdana" panose="020B0604030504040204" pitchFamily="34" charset="0"/>
                <a:ea typeface="Verdana" panose="020B0604030504040204" pitchFamily="34" charset="0"/>
                <a:cs typeface="Nunito"/>
                <a:sym typeface="Nunito"/>
              </a:rPr>
              <a:t> </a:t>
            </a:r>
            <a:endParaRPr sz="1500" dirty="0">
              <a:solidFill>
                <a:srgbClr val="002060"/>
              </a:solidFill>
              <a:latin typeface="Verdana" panose="020B0604030504040204" pitchFamily="34" charset="0"/>
              <a:ea typeface="Verdana" panose="020B0604030504040204" pitchFamily="34" charset="0"/>
              <a:cs typeface="Nunito"/>
              <a:sym typeface="Nunito"/>
            </a:endParaRPr>
          </a:p>
        </p:txBody>
      </p:sp>
      <p:pic>
        <p:nvPicPr>
          <p:cNvPr id="11" name="Рисунок 10">
            <a:extLst>
              <a:ext uri="{FF2B5EF4-FFF2-40B4-BE49-F238E27FC236}">
                <a16:creationId xmlns:a16="http://schemas.microsoft.com/office/drawing/2014/main" id="{4D963F7A-4F06-4290-9A66-2D2B030ECB2D}"/>
              </a:ext>
            </a:extLst>
          </p:cNvPr>
          <p:cNvPicPr>
            <a:picLocks noChangeAspect="1"/>
          </p:cNvPicPr>
          <p:nvPr/>
        </p:nvPicPr>
        <p:blipFill>
          <a:blip r:embed="rId4"/>
          <a:stretch>
            <a:fillRect/>
          </a:stretch>
        </p:blipFill>
        <p:spPr>
          <a:xfrm>
            <a:off x="6781985" y="2486460"/>
            <a:ext cx="1643167" cy="2190889"/>
          </a:xfrm>
          <a:prstGeom prst="rect">
            <a:avLst/>
          </a:prstGeom>
        </p:spPr>
      </p:pic>
      <p:pic>
        <p:nvPicPr>
          <p:cNvPr id="13" name="Рисунок 12">
            <a:extLst>
              <a:ext uri="{FF2B5EF4-FFF2-40B4-BE49-F238E27FC236}">
                <a16:creationId xmlns:a16="http://schemas.microsoft.com/office/drawing/2014/main" id="{F04B8D73-CAD1-42A9-A630-D9B66FD819F9}"/>
              </a:ext>
            </a:extLst>
          </p:cNvPr>
          <p:cNvPicPr>
            <a:picLocks noChangeAspect="1"/>
          </p:cNvPicPr>
          <p:nvPr/>
        </p:nvPicPr>
        <p:blipFill>
          <a:blip r:embed="rId5"/>
          <a:stretch>
            <a:fillRect/>
          </a:stretch>
        </p:blipFill>
        <p:spPr>
          <a:xfrm>
            <a:off x="5138818" y="2486461"/>
            <a:ext cx="1643167" cy="2190889"/>
          </a:xfrm>
          <a:prstGeom prst="rect">
            <a:avLst/>
          </a:prstGeom>
        </p:spPr>
      </p:pic>
      <p:pic>
        <p:nvPicPr>
          <p:cNvPr id="15" name="Рисунок 14">
            <a:extLst>
              <a:ext uri="{FF2B5EF4-FFF2-40B4-BE49-F238E27FC236}">
                <a16:creationId xmlns:a16="http://schemas.microsoft.com/office/drawing/2014/main" id="{9F4A27DF-736E-4826-91AB-247AAC24DEEB}"/>
              </a:ext>
            </a:extLst>
          </p:cNvPr>
          <p:cNvPicPr>
            <a:picLocks noChangeAspect="1"/>
          </p:cNvPicPr>
          <p:nvPr/>
        </p:nvPicPr>
        <p:blipFill>
          <a:blip r:embed="rId6"/>
          <a:stretch>
            <a:fillRect/>
          </a:stretch>
        </p:blipFill>
        <p:spPr>
          <a:xfrm>
            <a:off x="5138818" y="607260"/>
            <a:ext cx="3286334" cy="1879200"/>
          </a:xfrm>
          <a:prstGeom prst="rect">
            <a:avLst/>
          </a:prstGeom>
        </p:spPr>
      </p:pic>
    </p:spTree>
    <p:extLst>
      <p:ext uri="{BB962C8B-B14F-4D97-AF65-F5344CB8AC3E}">
        <p14:creationId xmlns:p14="http://schemas.microsoft.com/office/powerpoint/2010/main" val="75907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мчс россии для презентации - Zefirka.club фото и картинки">
            <a:extLst>
              <a:ext uri="{FF2B5EF4-FFF2-40B4-BE49-F238E27FC236}">
                <a16:creationId xmlns:a16="http://schemas.microsoft.com/office/drawing/2014/main" id="{C9020485-7D46-437D-9CA3-79D936CE4F4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5070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80;p17">
            <a:extLst>
              <a:ext uri="{FF2B5EF4-FFF2-40B4-BE49-F238E27FC236}">
                <a16:creationId xmlns:a16="http://schemas.microsoft.com/office/drawing/2014/main" id="{13F8C9E2-D30B-4C0C-9007-149240EF0991}"/>
              </a:ext>
            </a:extLst>
          </p:cNvPr>
          <p:cNvSpPr txBox="1">
            <a:spLocks/>
          </p:cNvSpPr>
          <p:nvPr/>
        </p:nvSpPr>
        <p:spPr>
          <a:xfrm>
            <a:off x="311700" y="445025"/>
            <a:ext cx="8520600" cy="5727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ru-RU" sz="2500" b="1" dirty="0">
                <a:solidFill>
                  <a:schemeClr val="bg1">
                    <a:lumMod val="95000"/>
                  </a:schemeClr>
                </a:solidFill>
                <a:latin typeface="Verdana" panose="020B0604030504040204" pitchFamily="34" charset="0"/>
                <a:ea typeface="Verdana" panose="020B0604030504040204" pitchFamily="34" charset="0"/>
                <a:sym typeface="Nunito"/>
              </a:rPr>
              <a:t>Плюсы и минусы решения для </a:t>
            </a:r>
            <a:r>
              <a:rPr lang="ru-RU" sz="2500" b="1" dirty="0">
                <a:solidFill>
                  <a:srgbClr val="002060"/>
                </a:solidFill>
                <a:latin typeface="Verdana" panose="020B0604030504040204" pitchFamily="34" charset="0"/>
                <a:ea typeface="Verdana" panose="020B0604030504040204" pitchFamily="34" charset="0"/>
                <a:sym typeface="Nunito"/>
              </a:rPr>
              <a:t>МЧС</a:t>
            </a:r>
          </a:p>
        </p:txBody>
      </p:sp>
      <p:sp>
        <p:nvSpPr>
          <p:cNvPr id="5" name="Google Shape;81;p17">
            <a:extLst>
              <a:ext uri="{FF2B5EF4-FFF2-40B4-BE49-F238E27FC236}">
                <a16:creationId xmlns:a16="http://schemas.microsoft.com/office/drawing/2014/main" id="{D8907C34-ACDF-4FC8-8425-3084B1538675}"/>
              </a:ext>
            </a:extLst>
          </p:cNvPr>
          <p:cNvSpPr txBox="1">
            <a:spLocks/>
          </p:cNvSpPr>
          <p:nvPr/>
        </p:nvSpPr>
        <p:spPr>
          <a:xfrm>
            <a:off x="311700" y="1152475"/>
            <a:ext cx="4101900" cy="37026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ru-RU" sz="2800" dirty="0">
                <a:solidFill>
                  <a:srgbClr val="002060"/>
                </a:solidFill>
                <a:latin typeface="Verdana" panose="020B0604030504040204" pitchFamily="34" charset="0"/>
                <a:ea typeface="Verdana" panose="020B0604030504040204" pitchFamily="34" charset="0"/>
                <a:cs typeface="Nunito"/>
                <a:sym typeface="Nunito"/>
              </a:rPr>
              <a:t>«</a:t>
            </a:r>
            <a:r>
              <a:rPr lang="ru-RU" sz="2800" b="1" dirty="0">
                <a:solidFill>
                  <a:srgbClr val="002060"/>
                </a:solidFill>
                <a:latin typeface="Verdana" panose="020B0604030504040204" pitchFamily="34" charset="0"/>
                <a:ea typeface="Verdana" panose="020B0604030504040204" pitchFamily="34" charset="0"/>
                <a:cs typeface="Nunito"/>
                <a:sym typeface="Nunito"/>
              </a:rPr>
              <a:t>+</a:t>
            </a:r>
            <a:r>
              <a:rPr lang="ru-RU" sz="2800" dirty="0">
                <a:solidFill>
                  <a:srgbClr val="002060"/>
                </a:solidFill>
                <a:latin typeface="Verdana" panose="020B0604030504040204" pitchFamily="34" charset="0"/>
                <a:ea typeface="Verdana" panose="020B0604030504040204" pitchFamily="34" charset="0"/>
                <a:cs typeface="Nunito"/>
                <a:sym typeface="Nunito"/>
              </a:rPr>
              <a:t>»</a:t>
            </a:r>
          </a:p>
          <a:p>
            <a:endParaRPr lang="ru-RU" sz="1800" dirty="0">
              <a:solidFill>
                <a:srgbClr val="002060"/>
              </a:solidFill>
              <a:latin typeface="Verdana" panose="020B0604030504040204" pitchFamily="34" charset="0"/>
              <a:ea typeface="Verdana" panose="020B0604030504040204" pitchFamily="34" charset="0"/>
              <a:cs typeface="Nunito"/>
              <a:sym typeface="Nunito"/>
            </a:endParaRPr>
          </a:p>
          <a:p>
            <a:pPr marL="285750" indent="-285750">
              <a:buClr>
                <a:schemeClr val="tx1">
                  <a:lumMod val="65000"/>
                  <a:lumOff val="35000"/>
                </a:schemeClr>
              </a:buClr>
              <a:buFont typeface="Arial" panose="020B0604020202020204" pitchFamily="34" charset="0"/>
              <a:buChar char="•"/>
            </a:pPr>
            <a:r>
              <a:rPr lang="ru-RU" sz="1800" dirty="0">
                <a:solidFill>
                  <a:srgbClr val="002060"/>
                </a:solidFill>
                <a:latin typeface="Verdana" panose="020B0604030504040204" pitchFamily="34" charset="0"/>
                <a:ea typeface="Verdana" panose="020B0604030504040204" pitchFamily="34" charset="0"/>
                <a:cs typeface="Nunito"/>
                <a:sym typeface="Nunito"/>
              </a:rPr>
              <a:t>Ускорение продвижения очереди</a:t>
            </a:r>
          </a:p>
          <a:p>
            <a:pPr>
              <a:buClr>
                <a:schemeClr val="tx1">
                  <a:lumMod val="65000"/>
                  <a:lumOff val="35000"/>
                </a:schemeClr>
              </a:buClr>
            </a:pPr>
            <a:endParaRPr lang="ru-RU" sz="1800" dirty="0">
              <a:solidFill>
                <a:srgbClr val="002060"/>
              </a:solidFill>
              <a:latin typeface="Verdana" panose="020B0604030504040204" pitchFamily="34" charset="0"/>
              <a:ea typeface="Verdana" panose="020B0604030504040204" pitchFamily="34" charset="0"/>
              <a:cs typeface="Nunito"/>
              <a:sym typeface="Nunito"/>
            </a:endParaRPr>
          </a:p>
          <a:p>
            <a:pPr marL="285750" indent="-285750">
              <a:buClr>
                <a:schemeClr val="tx1">
                  <a:lumMod val="65000"/>
                  <a:lumOff val="35000"/>
                </a:schemeClr>
              </a:buClr>
              <a:buFont typeface="Arial" panose="020B0604020202020204" pitchFamily="34" charset="0"/>
              <a:buChar char="•"/>
            </a:pPr>
            <a:r>
              <a:rPr lang="ru-RU" sz="1800" dirty="0">
                <a:solidFill>
                  <a:srgbClr val="002060"/>
                </a:solidFill>
                <a:latin typeface="Verdana" panose="020B0604030504040204" pitchFamily="34" charset="0"/>
                <a:ea typeface="Verdana" panose="020B0604030504040204" pitchFamily="34" charset="0"/>
                <a:cs typeface="Nunito"/>
                <a:sym typeface="Nunito"/>
              </a:rPr>
              <a:t>Сотрудники будут продлевать контракт, так как гарантия квартиры не будет мнимой </a:t>
            </a:r>
          </a:p>
          <a:p>
            <a:pPr>
              <a:buClr>
                <a:schemeClr val="tx1">
                  <a:lumMod val="65000"/>
                  <a:lumOff val="35000"/>
                </a:schemeClr>
              </a:buClr>
            </a:pPr>
            <a:endParaRPr lang="ru-RU" sz="1800" dirty="0">
              <a:solidFill>
                <a:srgbClr val="002060"/>
              </a:solidFill>
              <a:latin typeface="Verdana" panose="020B0604030504040204" pitchFamily="34" charset="0"/>
              <a:ea typeface="Verdana" panose="020B0604030504040204" pitchFamily="34" charset="0"/>
              <a:cs typeface="Nunito"/>
              <a:sym typeface="Nunito"/>
            </a:endParaRPr>
          </a:p>
          <a:p>
            <a:endParaRPr lang="ru-RU" sz="1600" dirty="0">
              <a:solidFill>
                <a:srgbClr val="002060"/>
              </a:solidFill>
              <a:latin typeface="Verdana" panose="020B0604030504040204" pitchFamily="34" charset="0"/>
              <a:ea typeface="Verdana" panose="020B0604030504040204" pitchFamily="34" charset="0"/>
              <a:cs typeface="Nunito"/>
              <a:sym typeface="Nunito"/>
            </a:endParaRPr>
          </a:p>
          <a:p>
            <a:endParaRPr lang="ru-RU" sz="1600" dirty="0">
              <a:solidFill>
                <a:srgbClr val="002060"/>
              </a:solidFill>
              <a:latin typeface="Verdana" panose="020B0604030504040204" pitchFamily="34" charset="0"/>
              <a:ea typeface="Verdana" panose="020B0604030504040204" pitchFamily="34" charset="0"/>
              <a:cs typeface="Nunito"/>
              <a:sym typeface="Nunito"/>
            </a:endParaRPr>
          </a:p>
        </p:txBody>
      </p:sp>
      <p:sp>
        <p:nvSpPr>
          <p:cNvPr id="6" name="Google Shape;81;p17">
            <a:extLst>
              <a:ext uri="{FF2B5EF4-FFF2-40B4-BE49-F238E27FC236}">
                <a16:creationId xmlns:a16="http://schemas.microsoft.com/office/drawing/2014/main" id="{167FC9CF-AAB4-449C-8616-9C2BABEA8DCE}"/>
              </a:ext>
            </a:extLst>
          </p:cNvPr>
          <p:cNvSpPr txBox="1">
            <a:spLocks/>
          </p:cNvSpPr>
          <p:nvPr/>
        </p:nvSpPr>
        <p:spPr>
          <a:xfrm>
            <a:off x="4572000" y="1152475"/>
            <a:ext cx="4183200" cy="37026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ru-RU" sz="2800" dirty="0">
                <a:solidFill>
                  <a:srgbClr val="002060"/>
                </a:solidFill>
                <a:latin typeface="Verdana" panose="020B0604030504040204" pitchFamily="34" charset="0"/>
                <a:ea typeface="Verdana" panose="020B0604030504040204" pitchFamily="34" charset="0"/>
                <a:cs typeface="Nunito"/>
                <a:sym typeface="Nunito"/>
              </a:rPr>
              <a:t>«</a:t>
            </a:r>
            <a:r>
              <a:rPr lang="ru-RU" sz="2800" b="1" dirty="0">
                <a:solidFill>
                  <a:srgbClr val="002060"/>
                </a:solidFill>
                <a:latin typeface="Verdana" panose="020B0604030504040204" pitchFamily="34" charset="0"/>
                <a:ea typeface="Verdana" panose="020B0604030504040204" pitchFamily="34" charset="0"/>
                <a:cs typeface="Nunito"/>
                <a:sym typeface="Nunito"/>
              </a:rPr>
              <a:t>-</a:t>
            </a:r>
            <a:r>
              <a:rPr lang="ru-RU" sz="2800" dirty="0">
                <a:solidFill>
                  <a:srgbClr val="002060"/>
                </a:solidFill>
                <a:latin typeface="Verdana" panose="020B0604030504040204" pitchFamily="34" charset="0"/>
                <a:ea typeface="Verdana" panose="020B0604030504040204" pitchFamily="34" charset="0"/>
                <a:cs typeface="Nunito"/>
                <a:sym typeface="Nunito"/>
              </a:rPr>
              <a:t>»</a:t>
            </a:r>
            <a:endParaRPr lang="ru-RU" sz="1800" dirty="0">
              <a:solidFill>
                <a:srgbClr val="002060"/>
              </a:solidFill>
              <a:latin typeface="Verdana" panose="020B0604030504040204" pitchFamily="34" charset="0"/>
              <a:ea typeface="Verdana" panose="020B0604030504040204" pitchFamily="34" charset="0"/>
              <a:cs typeface="Nunito"/>
              <a:sym typeface="Nunito"/>
            </a:endParaRPr>
          </a:p>
          <a:p>
            <a:pPr>
              <a:buClr>
                <a:schemeClr val="tx1">
                  <a:lumMod val="65000"/>
                  <a:lumOff val="35000"/>
                </a:schemeClr>
              </a:buClr>
            </a:pPr>
            <a:r>
              <a:rPr lang="ru-RU" sz="1800" dirty="0">
                <a:solidFill>
                  <a:srgbClr val="002060"/>
                </a:solidFill>
                <a:latin typeface="Verdana" panose="020B0604030504040204" pitchFamily="34" charset="0"/>
                <a:ea typeface="Verdana" panose="020B0604030504040204" pitchFamily="34" charset="0"/>
                <a:cs typeface="Nunito"/>
                <a:sym typeface="Nunito"/>
              </a:rPr>
              <a:t> </a:t>
            </a:r>
          </a:p>
          <a:p>
            <a:pPr marL="285750" indent="-285750">
              <a:buClr>
                <a:schemeClr val="tx1">
                  <a:lumMod val="65000"/>
                  <a:lumOff val="35000"/>
                </a:schemeClr>
              </a:buClr>
              <a:buFont typeface="Arial" panose="020B0604020202020204" pitchFamily="34" charset="0"/>
              <a:buChar char="•"/>
            </a:pPr>
            <a:r>
              <a:rPr lang="ru-RU" sz="1800" dirty="0">
                <a:solidFill>
                  <a:srgbClr val="002060"/>
                </a:solidFill>
                <a:latin typeface="Verdana" panose="020B0604030504040204" pitchFamily="34" charset="0"/>
                <a:ea typeface="Verdana" panose="020B0604030504040204" pitchFamily="34" charset="0"/>
                <a:cs typeface="Nunito"/>
                <a:sym typeface="Nunito"/>
              </a:rPr>
              <a:t>Необходимость редактирования нормативно-правовой базы, касающейся ЕСВ </a:t>
            </a:r>
          </a:p>
        </p:txBody>
      </p:sp>
    </p:spTree>
    <p:extLst>
      <p:ext uri="{BB962C8B-B14F-4D97-AF65-F5344CB8AC3E}">
        <p14:creationId xmlns:p14="http://schemas.microsoft.com/office/powerpoint/2010/main" val="142149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мчс россии для презентации - Zefirka.club фото и картинки">
            <a:extLst>
              <a:ext uri="{FF2B5EF4-FFF2-40B4-BE49-F238E27FC236}">
                <a16:creationId xmlns:a16="http://schemas.microsoft.com/office/drawing/2014/main" id="{C9020485-7D46-437D-9CA3-79D936CE4F4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5070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80;p17">
            <a:extLst>
              <a:ext uri="{FF2B5EF4-FFF2-40B4-BE49-F238E27FC236}">
                <a16:creationId xmlns:a16="http://schemas.microsoft.com/office/drawing/2014/main" id="{13F8C9E2-D30B-4C0C-9007-149240EF0991}"/>
              </a:ext>
            </a:extLst>
          </p:cNvPr>
          <p:cNvSpPr txBox="1">
            <a:spLocks/>
          </p:cNvSpPr>
          <p:nvPr/>
        </p:nvSpPr>
        <p:spPr>
          <a:xfrm>
            <a:off x="311700" y="445025"/>
            <a:ext cx="8520600" cy="5727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ru-RU" sz="2500" b="1" dirty="0">
                <a:solidFill>
                  <a:schemeClr val="bg1">
                    <a:lumMod val="95000"/>
                  </a:schemeClr>
                </a:solidFill>
                <a:latin typeface="Verdana" panose="020B0604030504040204" pitchFamily="34" charset="0"/>
                <a:ea typeface="Verdana" panose="020B0604030504040204" pitchFamily="34" charset="0"/>
                <a:sym typeface="Nunito"/>
              </a:rPr>
              <a:t>Плюсы и минусы решения для </a:t>
            </a:r>
            <a:r>
              <a:rPr lang="ru-RU" sz="2500" b="1" dirty="0">
                <a:solidFill>
                  <a:srgbClr val="002060"/>
                </a:solidFill>
                <a:latin typeface="Verdana" panose="020B0604030504040204" pitchFamily="34" charset="0"/>
                <a:ea typeface="Verdana" panose="020B0604030504040204" pitchFamily="34" charset="0"/>
                <a:sym typeface="Nunito"/>
              </a:rPr>
              <a:t>застройщика</a:t>
            </a:r>
          </a:p>
        </p:txBody>
      </p:sp>
      <p:sp>
        <p:nvSpPr>
          <p:cNvPr id="5" name="Google Shape;81;p17">
            <a:extLst>
              <a:ext uri="{FF2B5EF4-FFF2-40B4-BE49-F238E27FC236}">
                <a16:creationId xmlns:a16="http://schemas.microsoft.com/office/drawing/2014/main" id="{D8907C34-ACDF-4FC8-8425-3084B1538675}"/>
              </a:ext>
            </a:extLst>
          </p:cNvPr>
          <p:cNvSpPr txBox="1">
            <a:spLocks/>
          </p:cNvSpPr>
          <p:nvPr/>
        </p:nvSpPr>
        <p:spPr>
          <a:xfrm>
            <a:off x="311700" y="1152475"/>
            <a:ext cx="4101900" cy="37026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ru-RU" sz="2800" dirty="0">
                <a:solidFill>
                  <a:srgbClr val="002060"/>
                </a:solidFill>
                <a:latin typeface="Verdana" panose="020B0604030504040204" pitchFamily="34" charset="0"/>
                <a:ea typeface="Verdana" panose="020B0604030504040204" pitchFamily="34" charset="0"/>
                <a:cs typeface="Nunito"/>
                <a:sym typeface="Nunito"/>
              </a:rPr>
              <a:t>«</a:t>
            </a:r>
            <a:r>
              <a:rPr lang="ru-RU" sz="2800" b="1" dirty="0">
                <a:solidFill>
                  <a:srgbClr val="002060"/>
                </a:solidFill>
                <a:latin typeface="Verdana" panose="020B0604030504040204" pitchFamily="34" charset="0"/>
                <a:ea typeface="Verdana" panose="020B0604030504040204" pitchFamily="34" charset="0"/>
                <a:cs typeface="Nunito"/>
                <a:sym typeface="Nunito"/>
              </a:rPr>
              <a:t>+</a:t>
            </a:r>
            <a:r>
              <a:rPr lang="ru-RU" sz="2800" dirty="0">
                <a:solidFill>
                  <a:srgbClr val="002060"/>
                </a:solidFill>
                <a:latin typeface="Verdana" panose="020B0604030504040204" pitchFamily="34" charset="0"/>
                <a:ea typeface="Verdana" panose="020B0604030504040204" pitchFamily="34" charset="0"/>
                <a:cs typeface="Nunito"/>
                <a:sym typeface="Nunito"/>
              </a:rPr>
              <a:t>»</a:t>
            </a:r>
          </a:p>
          <a:p>
            <a:endParaRPr lang="ru-RU" sz="1800" dirty="0">
              <a:solidFill>
                <a:srgbClr val="002060"/>
              </a:solidFill>
              <a:latin typeface="Verdana" panose="020B0604030504040204" pitchFamily="34" charset="0"/>
              <a:ea typeface="Verdana" panose="020B0604030504040204" pitchFamily="34" charset="0"/>
              <a:cs typeface="Nunito"/>
              <a:sym typeface="Nunito"/>
            </a:endParaRPr>
          </a:p>
          <a:p>
            <a:pPr marL="285750" indent="-285750">
              <a:buClr>
                <a:schemeClr val="tx1">
                  <a:lumMod val="65000"/>
                  <a:lumOff val="35000"/>
                </a:schemeClr>
              </a:buClr>
              <a:buFont typeface="Arial" panose="020B0604020202020204" pitchFamily="34" charset="0"/>
              <a:buChar char="•"/>
            </a:pPr>
            <a:r>
              <a:rPr lang="ru-RU" sz="1800" dirty="0">
                <a:solidFill>
                  <a:srgbClr val="002060"/>
                </a:solidFill>
                <a:latin typeface="Verdana" panose="020B0604030504040204" pitchFamily="34" charset="0"/>
                <a:ea typeface="Verdana" panose="020B0604030504040204" pitchFamily="34" charset="0"/>
                <a:cs typeface="Nunito"/>
                <a:sym typeface="Nunito"/>
              </a:rPr>
              <a:t>Гарантия выкупа предоставляемых квартир под ЕСВ</a:t>
            </a:r>
          </a:p>
          <a:p>
            <a:pPr marL="285750" indent="-285750">
              <a:buClr>
                <a:schemeClr val="tx1">
                  <a:lumMod val="65000"/>
                  <a:lumOff val="35000"/>
                </a:schemeClr>
              </a:buClr>
              <a:buFont typeface="Arial" panose="020B0604020202020204" pitchFamily="34" charset="0"/>
              <a:buChar char="•"/>
            </a:pPr>
            <a:endParaRPr lang="ru-RU" sz="1800" dirty="0">
              <a:solidFill>
                <a:srgbClr val="002060"/>
              </a:solidFill>
              <a:latin typeface="Verdana" panose="020B0604030504040204" pitchFamily="34" charset="0"/>
              <a:ea typeface="Verdana" panose="020B0604030504040204" pitchFamily="34" charset="0"/>
              <a:cs typeface="Nunito"/>
              <a:sym typeface="Nunito"/>
            </a:endParaRPr>
          </a:p>
          <a:p>
            <a:pPr marL="285750" indent="-285750">
              <a:buClr>
                <a:schemeClr val="tx1">
                  <a:lumMod val="65000"/>
                  <a:lumOff val="35000"/>
                </a:schemeClr>
              </a:buClr>
              <a:buFont typeface="Arial" panose="020B0604020202020204" pitchFamily="34" charset="0"/>
              <a:buChar char="•"/>
            </a:pPr>
            <a:r>
              <a:rPr lang="ru-RU" sz="1800" dirty="0">
                <a:solidFill>
                  <a:srgbClr val="002060"/>
                </a:solidFill>
                <a:latin typeface="Verdana" panose="020B0604030504040204" pitchFamily="34" charset="0"/>
                <a:ea typeface="Verdana" panose="020B0604030504040204" pitchFamily="34" charset="0"/>
                <a:cs typeface="Nunito"/>
                <a:sym typeface="Nunito"/>
              </a:rPr>
              <a:t>Часть затраченных средств на постройку дома поступят уже на начальных этапах строительства  </a:t>
            </a:r>
          </a:p>
          <a:p>
            <a:pPr>
              <a:buClr>
                <a:schemeClr val="tx1">
                  <a:lumMod val="65000"/>
                  <a:lumOff val="35000"/>
                </a:schemeClr>
              </a:buClr>
            </a:pPr>
            <a:endParaRPr lang="ru-RU" sz="1800" dirty="0">
              <a:solidFill>
                <a:srgbClr val="002060"/>
              </a:solidFill>
              <a:latin typeface="Verdana" panose="020B0604030504040204" pitchFamily="34" charset="0"/>
              <a:ea typeface="Verdana" panose="020B0604030504040204" pitchFamily="34" charset="0"/>
              <a:cs typeface="Nunito"/>
              <a:sym typeface="Nunito"/>
            </a:endParaRPr>
          </a:p>
          <a:p>
            <a:endParaRPr lang="ru-RU" sz="1600" dirty="0">
              <a:solidFill>
                <a:srgbClr val="002060"/>
              </a:solidFill>
              <a:latin typeface="Verdana" panose="020B0604030504040204" pitchFamily="34" charset="0"/>
              <a:ea typeface="Verdana" panose="020B0604030504040204" pitchFamily="34" charset="0"/>
              <a:cs typeface="Nunito"/>
              <a:sym typeface="Nunito"/>
            </a:endParaRPr>
          </a:p>
          <a:p>
            <a:endParaRPr lang="ru-RU" sz="1600" dirty="0">
              <a:solidFill>
                <a:srgbClr val="002060"/>
              </a:solidFill>
              <a:latin typeface="Verdana" panose="020B0604030504040204" pitchFamily="34" charset="0"/>
              <a:ea typeface="Verdana" panose="020B0604030504040204" pitchFamily="34" charset="0"/>
              <a:cs typeface="Nunito"/>
              <a:sym typeface="Nunito"/>
            </a:endParaRPr>
          </a:p>
        </p:txBody>
      </p:sp>
      <p:sp>
        <p:nvSpPr>
          <p:cNvPr id="6" name="Google Shape;81;p17">
            <a:extLst>
              <a:ext uri="{FF2B5EF4-FFF2-40B4-BE49-F238E27FC236}">
                <a16:creationId xmlns:a16="http://schemas.microsoft.com/office/drawing/2014/main" id="{167FC9CF-AAB4-449C-8616-9C2BABEA8DCE}"/>
              </a:ext>
            </a:extLst>
          </p:cNvPr>
          <p:cNvSpPr txBox="1">
            <a:spLocks/>
          </p:cNvSpPr>
          <p:nvPr/>
        </p:nvSpPr>
        <p:spPr>
          <a:xfrm>
            <a:off x="4572000" y="1152475"/>
            <a:ext cx="4183200" cy="37026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ru-RU" sz="2800" dirty="0">
                <a:solidFill>
                  <a:srgbClr val="002060"/>
                </a:solidFill>
                <a:latin typeface="Verdana" panose="020B0604030504040204" pitchFamily="34" charset="0"/>
                <a:ea typeface="Verdana" panose="020B0604030504040204" pitchFamily="34" charset="0"/>
                <a:cs typeface="Nunito"/>
                <a:sym typeface="Nunito"/>
              </a:rPr>
              <a:t>«</a:t>
            </a:r>
            <a:r>
              <a:rPr lang="ru-RU" sz="2800" b="1" dirty="0">
                <a:solidFill>
                  <a:srgbClr val="002060"/>
                </a:solidFill>
                <a:latin typeface="Verdana" panose="020B0604030504040204" pitchFamily="34" charset="0"/>
                <a:ea typeface="Verdana" panose="020B0604030504040204" pitchFamily="34" charset="0"/>
                <a:cs typeface="Nunito"/>
                <a:sym typeface="Nunito"/>
              </a:rPr>
              <a:t>-</a:t>
            </a:r>
            <a:r>
              <a:rPr lang="ru-RU" sz="2800" dirty="0">
                <a:solidFill>
                  <a:srgbClr val="002060"/>
                </a:solidFill>
                <a:latin typeface="Verdana" panose="020B0604030504040204" pitchFamily="34" charset="0"/>
                <a:ea typeface="Verdana" panose="020B0604030504040204" pitchFamily="34" charset="0"/>
                <a:cs typeface="Nunito"/>
                <a:sym typeface="Nunito"/>
              </a:rPr>
              <a:t>»</a:t>
            </a:r>
          </a:p>
          <a:p>
            <a:endParaRPr lang="ru-RU" sz="1800" dirty="0">
              <a:solidFill>
                <a:srgbClr val="002060"/>
              </a:solidFill>
              <a:latin typeface="Verdana" panose="020B0604030504040204" pitchFamily="34" charset="0"/>
              <a:ea typeface="Verdana" panose="020B0604030504040204" pitchFamily="34" charset="0"/>
              <a:cs typeface="Nunito"/>
              <a:sym typeface="Nunito"/>
            </a:endParaRPr>
          </a:p>
          <a:p>
            <a:pPr marL="285750" indent="-285750">
              <a:buClr>
                <a:schemeClr val="tx1">
                  <a:lumMod val="65000"/>
                  <a:lumOff val="35000"/>
                </a:schemeClr>
              </a:buClr>
              <a:buFont typeface="Arial" panose="020B0604020202020204" pitchFamily="34" charset="0"/>
              <a:buChar char="•"/>
            </a:pPr>
            <a:r>
              <a:rPr lang="ru-RU" sz="1800" dirty="0">
                <a:solidFill>
                  <a:srgbClr val="002060"/>
                </a:solidFill>
                <a:latin typeface="Verdana" panose="020B0604030504040204" pitchFamily="34" charset="0"/>
                <a:ea typeface="Verdana" panose="020B0604030504040204" pitchFamily="34" charset="0"/>
                <a:cs typeface="Nunito"/>
                <a:sym typeface="Nunito"/>
              </a:rPr>
              <a:t>Сложность налогового вопроса</a:t>
            </a:r>
          </a:p>
          <a:p>
            <a:pPr>
              <a:buClr>
                <a:schemeClr val="tx1">
                  <a:lumMod val="65000"/>
                  <a:lumOff val="35000"/>
                </a:schemeClr>
              </a:buClr>
            </a:pPr>
            <a:r>
              <a:rPr lang="ru-RU" sz="1800" dirty="0">
                <a:solidFill>
                  <a:srgbClr val="002060"/>
                </a:solidFill>
                <a:latin typeface="Verdana" panose="020B0604030504040204" pitchFamily="34" charset="0"/>
                <a:ea typeface="Verdana" panose="020B0604030504040204" pitchFamily="34" charset="0"/>
                <a:cs typeface="Nunito"/>
                <a:sym typeface="Nunito"/>
              </a:rPr>
              <a:t> </a:t>
            </a:r>
          </a:p>
          <a:p>
            <a:pPr>
              <a:buClr>
                <a:schemeClr val="tx1">
                  <a:lumMod val="65000"/>
                  <a:lumOff val="35000"/>
                </a:schemeClr>
              </a:buClr>
            </a:pPr>
            <a:endParaRPr lang="ru-RU" sz="1800" dirty="0">
              <a:solidFill>
                <a:srgbClr val="002060"/>
              </a:solidFill>
              <a:latin typeface="Verdana" panose="020B0604030504040204" pitchFamily="34" charset="0"/>
              <a:ea typeface="Verdana" panose="020B0604030504040204" pitchFamily="34" charset="0"/>
              <a:cs typeface="Nunito"/>
              <a:sym typeface="Nunito"/>
            </a:endParaRPr>
          </a:p>
        </p:txBody>
      </p:sp>
    </p:spTree>
    <p:extLst>
      <p:ext uri="{BB962C8B-B14F-4D97-AF65-F5344CB8AC3E}">
        <p14:creationId xmlns:p14="http://schemas.microsoft.com/office/powerpoint/2010/main" val="353099778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756</TotalTime>
  <Words>1212</Words>
  <Application>Microsoft Office PowerPoint</Application>
  <PresentationFormat>Экран (16:9)</PresentationFormat>
  <Paragraphs>89</Paragraphs>
  <Slides>10</Slides>
  <Notes>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Nunito</vt:lpstr>
      <vt:lpstr>Verdana</vt:lpstr>
      <vt:lpstr>Arial</vt:lpstr>
      <vt:lpstr>Times New Roman</vt:lpstr>
      <vt:lpstr>Simple Light</vt:lpstr>
      <vt:lpstr>Продвижение очереди сотрудников  МЧС России для получения  ЕСВ и использование его для приобретения жилого помещения  в строящемся доме.</vt:lpstr>
      <vt:lpstr>Пользователь и проблема</vt:lpstr>
      <vt:lpstr>Презентация PowerPoint</vt:lpstr>
      <vt:lpstr>Презентация PowerPoint</vt:lpstr>
      <vt:lpstr>Аналоги решения проблемы</vt:lpstr>
      <vt:lpstr>Решение</vt:lpstr>
      <vt:lpstr>Как это работает</vt:lpstr>
      <vt:lpstr>Как это работает</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Продвижение очереди сотрудников МЧС России состоявших на учете для получения ЕСВ и использование его для приобретения жилого помещения в строящемся доме.</dc:title>
  <cp:lastModifiedBy>arina.kazanceva.2005@gmail.com</cp:lastModifiedBy>
  <cp:revision>55</cp:revision>
  <dcterms:modified xsi:type="dcterms:W3CDTF">2025-11-15T05:19:03Z</dcterms:modified>
</cp:coreProperties>
</file>