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</p:sldIdLst>
  <p:sldSz cx="9144000" cy="5143500" type="screen16x9"/>
  <p:notesSz cx="6858000" cy="9144000"/>
  <p:embeddedFontLst>
    <p:embeddedFont>
      <p:font typeface="Montserrat" panose="00000500000000000000" pitchFamily="2" charset="-52"/>
      <p:regular r:id="rId12"/>
      <p:bold r:id="rId13"/>
      <p:italic r:id="rId14"/>
      <p:boldItalic r:id="rId15"/>
    </p:embeddedFont>
    <p:embeddedFont>
      <p:font typeface="Montserrat Light" panose="00000400000000000000" pitchFamily="2" charset="-52"/>
      <p:regular r:id="rId16"/>
      <p:bold r:id="rId17"/>
      <p:italic r:id="rId18"/>
      <p:boldItalic r:id="rId19"/>
    </p:embeddedFont>
    <p:embeddedFont>
      <p:font typeface="Roboto" panose="02000000000000000000" pitchFamily="2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gRiQsSii4gJX43dF6HaFpGCywA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1752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4" name="Google Shape;13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19550" y="11600"/>
            <a:ext cx="4647300" cy="51435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 txBox="1"/>
          <p:nvPr/>
        </p:nvSpPr>
        <p:spPr>
          <a:xfrm>
            <a:off x="131664" y="2026805"/>
            <a:ext cx="4287000" cy="895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ru-RU" sz="1050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Мобильное приложения с помощью которого можно формировать индивидуальные маршруты с учётом возрастной категории и интересов</a:t>
            </a:r>
            <a:endParaRPr sz="105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7" name="Google Shape;57;p1"/>
          <p:cNvSpPr txBox="1">
            <a:spLocks noGrp="1"/>
          </p:cNvSpPr>
          <p:nvPr>
            <p:ph type="ctrTitle"/>
          </p:nvPr>
        </p:nvSpPr>
        <p:spPr>
          <a:xfrm>
            <a:off x="181980" y="310794"/>
            <a:ext cx="5870906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-RU" sz="2400" b="1" dirty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Мир в кармане</a:t>
            </a:r>
            <a:endParaRPr sz="2400" b="1" dirty="0">
              <a:solidFill>
                <a:srgbClr val="9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260778" y="1696203"/>
            <a:ext cx="31167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 чем проект</a:t>
            </a:r>
            <a:endParaRPr sz="12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260759" y="3848720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Орлов Арсений Евгеньевич</a:t>
            </a:r>
            <a:b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+79532370866</a:t>
            </a:r>
            <a:endParaRPr sz="9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6590200" y="2441175"/>
            <a:ext cx="2578200" cy="270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19551" y="1696156"/>
            <a:ext cx="2122176" cy="1621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3199" y="2571748"/>
            <a:ext cx="2396000" cy="230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90200" y="0"/>
            <a:ext cx="2578201" cy="244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 txBox="1">
            <a:spLocks noGrp="1"/>
          </p:cNvSpPr>
          <p:nvPr>
            <p:ph type="title"/>
          </p:nvPr>
        </p:nvSpPr>
        <p:spPr>
          <a:xfrm>
            <a:off x="83100" y="29335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Задача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2"/>
          <p:cNvSpPr txBox="1"/>
          <p:nvPr/>
        </p:nvSpPr>
        <p:spPr>
          <a:xfrm>
            <a:off x="1258678" y="1258167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r>
              <a:rPr 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1. Люди, которые любят путешествовать по России 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r>
              <a:rPr 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2. Жители Псковской области, ведущие активным образом жизни и интересующиеся историческими местами 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r>
              <a:rPr 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3. Министерство туризма 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r>
              <a:rPr 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4. Экскурсионное бюро, кинотеатры, рестораны</a:t>
            </a:r>
            <a:endParaRPr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Проблемы</a:t>
            </a:r>
            <a:r>
              <a:rPr 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  <a:endParaRPr lang="ru-RU"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200" dirty="0">
                <a:latin typeface="Montserrat Light"/>
                <a:ea typeface="Montserrat Light"/>
                <a:cs typeface="Montserrat Light"/>
                <a:sym typeface="Montserrat Light"/>
              </a:rPr>
              <a:t>1.</a:t>
            </a: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удобство и комфорта пользователей при передвижении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2. выбор оптимального маршрута с учетом потребностей, предпочтений и ограничений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200" dirty="0">
                <a:latin typeface="Montserrat Light"/>
                <a:ea typeface="Montserrat Light"/>
                <a:cs typeface="Montserrat Light"/>
                <a:sym typeface="Montserrat Light"/>
              </a:rPr>
              <a:t>3.</a:t>
            </a: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недостаток актуальной и необходимой информации для удобного составления маршрутов, а также помогает пользователю находит интересные места для посещения, изучать историю и культурное наследие городов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Описание решения / продукт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3"/>
          <p:cNvSpPr txBox="1"/>
          <p:nvPr/>
        </p:nvSpPr>
        <p:spPr>
          <a:xfrm>
            <a:off x="1487278" y="1280357"/>
            <a:ext cx="6169443" cy="3748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Мобильное приложение о построении 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 помощью которого можно формировать индивидуальные маршруты с учётом возрастной категории и интересов</a:t>
            </a:r>
            <a:endParaRPr lang="en-US" sz="200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Функционал</a:t>
            </a: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</a:p>
          <a:p>
            <a:pPr marL="5334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Самостоятельное построение маршрутов</a:t>
            </a:r>
          </a:p>
          <a:p>
            <a:pPr marL="5334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Подбор интересных экскурсий на основе данных</a:t>
            </a:r>
          </a:p>
          <a:p>
            <a:pPr marL="5334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Предоставление историй и интересных фактов о мест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4"/>
          <p:cNvSpPr txBox="1"/>
          <p:nvPr/>
        </p:nvSpPr>
        <p:spPr>
          <a:xfrm>
            <a:off x="1487278" y="897948"/>
            <a:ext cx="6169443" cy="393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География рынка - Россия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dirty="0">
                <a:latin typeface="Montserrat Light"/>
              </a:rPr>
              <a:t>Объем всего рынка внутреннего туризма в 2021 году оценивается в 2,45 трлн рублей.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dirty="0">
                <a:latin typeface="Montserrat Light"/>
              </a:rPr>
              <a:t>Эксперты Российского союза туриндустрии подсчитали, что по итогам 2023 года внутренний туристический поток в России достиг 78 млн поездок, что на 20% больше, чем в 2022 году.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dirty="0">
                <a:latin typeface="Montserrat Light"/>
                <a:sym typeface="Montserrat Light"/>
              </a:rPr>
              <a:t>ТАМ</a:t>
            </a:r>
            <a:r>
              <a:rPr lang="en-US" sz="2000" dirty="0">
                <a:latin typeface="Montserrat Light"/>
                <a:sym typeface="Montserrat Light"/>
              </a:rPr>
              <a:t> – </a:t>
            </a:r>
            <a:r>
              <a:rPr lang="ru-RU" sz="2000" dirty="0">
                <a:latin typeface="Montserrat Light"/>
                <a:sym typeface="Montserrat Light"/>
              </a:rPr>
              <a:t>130 млн </a:t>
            </a:r>
            <a:r>
              <a:rPr lang="ru-RU" sz="2000" dirty="0" err="1">
                <a:latin typeface="Montserrat Light"/>
                <a:sym typeface="Montserrat Light"/>
              </a:rPr>
              <a:t>руб</a:t>
            </a:r>
            <a:endParaRPr lang="ru-RU" sz="2000" dirty="0">
              <a:latin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dirty="0">
                <a:latin typeface="Montserrat Light"/>
                <a:sym typeface="Montserrat Light"/>
              </a:rPr>
              <a:t>SAM – </a:t>
            </a:r>
            <a:r>
              <a:rPr lang="ru-RU" sz="2000" dirty="0">
                <a:latin typeface="Montserrat Light"/>
                <a:sym typeface="Montserrat Light"/>
              </a:rPr>
              <a:t>104 млн </a:t>
            </a:r>
            <a:r>
              <a:rPr lang="ru-RU" sz="2000" dirty="0" err="1">
                <a:latin typeface="Montserrat Light"/>
                <a:sym typeface="Montserrat Light"/>
              </a:rPr>
              <a:t>руб</a:t>
            </a:r>
            <a:endParaRPr lang="en-US" sz="2000" dirty="0">
              <a:latin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dirty="0">
                <a:latin typeface="Montserrat Light"/>
                <a:sym typeface="Montserrat Light"/>
              </a:rPr>
              <a:t>SOM – </a:t>
            </a:r>
            <a:r>
              <a:rPr lang="ru-RU" sz="2000" dirty="0">
                <a:latin typeface="Montserrat Light"/>
                <a:sym typeface="Montserrat Light"/>
              </a:rPr>
              <a:t>31,200 млн </a:t>
            </a:r>
            <a:r>
              <a:rPr lang="ru-RU" sz="2000" dirty="0" err="1">
                <a:latin typeface="Montserrat Light"/>
                <a:sym typeface="Montserrat Light"/>
              </a:rPr>
              <a:t>руб</a:t>
            </a:r>
            <a:endParaRPr sz="2000" dirty="0">
              <a:latin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5"/>
          <p:cNvSpPr txBox="1"/>
          <p:nvPr/>
        </p:nvSpPr>
        <p:spPr>
          <a:xfrm>
            <a:off x="1487278" y="1230458"/>
            <a:ext cx="6169443" cy="3577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600" dirty="0">
                <a:latin typeface="Montserrat Light"/>
                <a:ea typeface="Montserrat Light"/>
                <a:cs typeface="Montserrat Light"/>
                <a:sym typeface="Montserrat Light"/>
              </a:rPr>
              <a:t>Наши 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конкуренты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en-US" sz="1600" dirty="0">
                <a:latin typeface="Montserrat Light"/>
                <a:ea typeface="Montserrat Light"/>
                <a:cs typeface="Montserrat Light"/>
                <a:sym typeface="Montserrat Light"/>
              </a:rPr>
              <a:t>1.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Tripmir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en-US" sz="1600" dirty="0">
                <a:latin typeface="Montserrat Light"/>
                <a:ea typeface="Montserrat Light"/>
                <a:cs typeface="Montserrat Light"/>
                <a:sym typeface="Montserrat Light"/>
              </a:rPr>
              <a:t>2.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OsmAnd+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en-US" sz="1600" dirty="0">
                <a:latin typeface="Montserrat Light"/>
                <a:ea typeface="Montserrat Light"/>
                <a:cs typeface="Montserrat Light"/>
                <a:sym typeface="Montserrat Light"/>
              </a:rPr>
              <a:t>3.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maps.me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en-US" sz="1600" dirty="0">
                <a:latin typeface="Montserrat Light"/>
                <a:ea typeface="Montserrat Light"/>
                <a:cs typeface="Montserrat Light"/>
                <a:sym typeface="Montserrat Light"/>
              </a:rPr>
              <a:t>4.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Nakarte.me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en-US" sz="1600" dirty="0">
                <a:latin typeface="Montserrat Light"/>
                <a:ea typeface="Montserrat Light"/>
                <a:cs typeface="Montserrat Light"/>
                <a:sym typeface="Montserrat Light"/>
              </a:rPr>
              <a:t>5.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Яндекс-навигатор</a:t>
            </a:r>
            <a:endParaRPr lang="en-US" sz="16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en-US" sz="16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Преимущества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 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1. Быстрое составление маршрутов по одному клику </a:t>
            </a:r>
            <a:endParaRPr lang="en-US" sz="16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2.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Персонализиров</a:t>
            </a:r>
            <a:r>
              <a:rPr lang="ru-RU" sz="1600" dirty="0" err="1">
                <a:latin typeface="Montserrat Light"/>
                <a:ea typeface="Montserrat Light"/>
                <a:cs typeface="Montserrat Light"/>
                <a:sym typeface="Montserrat Light"/>
              </a:rPr>
              <a:t>аность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lang="en-US" sz="16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3. Удобство составление маршрута при помощи искусственного интеллекта </a:t>
            </a:r>
            <a:endParaRPr lang="en-US" sz="16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4. Более актуальная карта </a:t>
            </a:r>
            <a:endParaRPr lang="en-US" sz="16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5. Удобный интерфейс</a:t>
            </a:r>
            <a:endParaRPr sz="16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" name="Google Shape;102;p6"/>
          <p:cNvSpPr txBox="1"/>
          <p:nvPr/>
        </p:nvSpPr>
        <p:spPr>
          <a:xfrm>
            <a:off x="1487278" y="1313585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1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Модель монетизации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- 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20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freemium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стоимость расширенного функционала – 500 </a:t>
            </a:r>
            <a:r>
              <a:rPr lang="ru-RU" sz="2000" dirty="0" err="1">
                <a:latin typeface="Montserrat Light"/>
                <a:ea typeface="Montserrat Light"/>
                <a:cs typeface="Montserrat Light"/>
                <a:sym typeface="Montserrat Light"/>
              </a:rPr>
              <a:t>руб</a:t>
            </a: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/</a:t>
            </a:r>
            <a:r>
              <a:rPr lang="ru-RU" sz="2000" dirty="0" err="1">
                <a:latin typeface="Montserrat Light"/>
                <a:ea typeface="Montserrat Light"/>
                <a:cs typeface="Montserrat Light"/>
                <a:sym typeface="Montserrat Light"/>
              </a:rPr>
              <a:t>мес</a:t>
            </a: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en-US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1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Каналы привлечения</a:t>
            </a:r>
            <a:r>
              <a:rPr lang="en-US" sz="2000" b="1" dirty="0"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1.Социальные сети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2.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Контекстная реклама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3. 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Кросс-маркетинговые мероприятия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4. 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СМИ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5. С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отрудничество с блогерами 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6. С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отрудничество с министерством туризма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 Light"/>
                <a:ea typeface="Montserrat Light"/>
                <a:cs typeface="Montserrat Light"/>
                <a:sym typeface="Montserrat Light"/>
              </a:rPr>
              <a:t>Unit Economics - прогноз для проектов на стадии MVP, идеи</a:t>
            </a:r>
            <a:endParaRPr sz="40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9" name="Google Shape;109;p7"/>
          <p:cNvSpPr txBox="1"/>
          <p:nvPr/>
        </p:nvSpPr>
        <p:spPr>
          <a:xfrm>
            <a:off x="1487250" y="1736149"/>
            <a:ext cx="6169500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CAC – 1500 </a:t>
            </a:r>
            <a:r>
              <a:rPr lang="ru-RU" sz="20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руб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APC – 12 покупок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/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клиент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AvPrice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– 500 </a:t>
            </a:r>
            <a:r>
              <a:rPr lang="ru-RU" sz="20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руб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COGs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– 247 </a:t>
            </a:r>
            <a:r>
              <a:rPr lang="ru-RU" sz="20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тыс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/</a:t>
            </a:r>
            <a:r>
              <a:rPr lang="ru-RU" sz="20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мес</a:t>
            </a: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1016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</a:pP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1016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</a:pP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C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рок окупаемости – 14 месяцев</a:t>
            </a:r>
          </a:p>
          <a:p>
            <a:pPr marL="1016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Потенциальная прибыль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за 12 месяцев – </a:t>
            </a:r>
          </a:p>
          <a:p>
            <a:pPr marL="1016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650 </a:t>
            </a:r>
            <a:r>
              <a:rPr lang="ru-RU" sz="2000" dirty="0" err="1">
                <a:latin typeface="Montserrat Light"/>
                <a:ea typeface="Montserrat Light"/>
                <a:cs typeface="Montserrat Light"/>
                <a:sym typeface="Montserrat Light"/>
              </a:rPr>
              <a:t>тыс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 рублей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9"/>
          <p:cNvSpPr txBox="1"/>
          <p:nvPr/>
        </p:nvSpPr>
        <p:spPr>
          <a:xfrm>
            <a:off x="1487278" y="1417493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Команда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</a:p>
          <a:p>
            <a:pPr marL="5334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eriod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Орлов Арсений – лидер команды</a:t>
            </a:r>
          </a:p>
          <a:p>
            <a:pPr marL="5334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eriod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Павлов Артём - дизайнер</a:t>
            </a:r>
          </a:p>
          <a:p>
            <a:pPr marL="5334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eriod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Драгунов Виктор – </a:t>
            </a: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back-end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разработчик</a:t>
            </a:r>
          </a:p>
          <a:p>
            <a:pPr marL="5334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eriod"/>
            </a:pPr>
            <a:r>
              <a:rPr lang="ru-RU" sz="20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Чипурко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Павел - маркетолог</a:t>
            </a:r>
          </a:p>
          <a:p>
            <a:pPr marL="5334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eriod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Дьяков Иван – </a:t>
            </a: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front-end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разработчик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"/>
          <p:cNvSpPr/>
          <p:nvPr/>
        </p:nvSpPr>
        <p:spPr>
          <a:xfrm>
            <a:off x="3693801" y="-23250"/>
            <a:ext cx="5450100" cy="1350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1"/>
          <p:cNvSpPr/>
          <p:nvPr/>
        </p:nvSpPr>
        <p:spPr>
          <a:xfrm>
            <a:off x="3675125" y="-57700"/>
            <a:ext cx="2901600" cy="1404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1"/>
          <p:cNvSpPr txBox="1"/>
          <p:nvPr/>
        </p:nvSpPr>
        <p:spPr>
          <a:xfrm>
            <a:off x="-2708550" y="20762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1"/>
          <p:cNvSpPr txBox="1"/>
          <p:nvPr/>
        </p:nvSpPr>
        <p:spPr>
          <a:xfrm>
            <a:off x="315113" y="1776383"/>
            <a:ext cx="6169500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Лидер проекта</a:t>
            </a: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Орлов Арсений – </a:t>
            </a: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https://t.me/jo_joSen</a:t>
            </a: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2" name="Google Shape;142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2975" y="51663"/>
            <a:ext cx="1278251" cy="123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52925" y="1307100"/>
            <a:ext cx="2445525" cy="244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407</Words>
  <Application>Microsoft Office PowerPoint</Application>
  <PresentationFormat>Экран (16:9)</PresentationFormat>
  <Paragraphs>73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Roboto</vt:lpstr>
      <vt:lpstr>Montserrat Light</vt:lpstr>
      <vt:lpstr>Arial</vt:lpstr>
      <vt:lpstr>Montserrat</vt:lpstr>
      <vt:lpstr>Simple Light</vt:lpstr>
      <vt:lpstr>Мир в кармане</vt:lpstr>
      <vt:lpstr>Задача </vt:lpstr>
      <vt:lpstr>Описание решения / продукт </vt:lpstr>
      <vt:lpstr>Рынок</vt:lpstr>
      <vt:lpstr>Сравнение с конкурентами</vt:lpstr>
      <vt:lpstr>Бизнес модель</vt:lpstr>
      <vt:lpstr>Unit Economics - прогноз для проектов на стадии MVP, идеи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Сергей</dc:creator>
  <cp:lastModifiedBy>Арсений Орлов</cp:lastModifiedBy>
  <cp:revision>1</cp:revision>
  <dcterms:modified xsi:type="dcterms:W3CDTF">2024-10-22T13:36:23Z</dcterms:modified>
</cp:coreProperties>
</file>