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57" r:id="rId4"/>
    <p:sldId id="261" r:id="rId5"/>
    <p:sldId id="262" r:id="rId6"/>
    <p:sldId id="265" r:id="rId7"/>
    <p:sldId id="263" r:id="rId8"/>
    <p:sldId id="264" r:id="rId9"/>
    <p:sldId id="272" r:id="rId10"/>
    <p:sldId id="260" r:id="rId11"/>
    <p:sldId id="266" r:id="rId12"/>
    <p:sldId id="267" r:id="rId13"/>
    <p:sldId id="268" r:id="rId14"/>
    <p:sldId id="271" r:id="rId15"/>
    <p:sldId id="269" r:id="rId16"/>
    <p:sldId id="270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ileron Bold Italics" panose="020B0604020202020204" charset="0"/>
      <p:regular r:id="rId23"/>
    </p:embeddedFont>
    <p:embeddedFont>
      <p:font typeface="Open Sauce" panose="020B0604020202020204" charset="0"/>
      <p:regular r:id="rId24"/>
    </p:embeddedFont>
    <p:embeddedFont>
      <p:font typeface="Aileron Heavy Italics" panose="020B0604020202020204" charset="0"/>
      <p:regular r:id="rId25"/>
    </p:embeddedFont>
    <p:embeddedFont>
      <p:font typeface="Perpetua Titling MT" panose="02020502060505020804" pitchFamily="18" charset="0"/>
      <p:regular r:id="rId26"/>
      <p:bold r:id="rId27"/>
    </p:embeddedFont>
    <p:embeddedFont>
      <p:font typeface="Montserrat" panose="020B0604020202020204" charset="-52"/>
      <p:regular r:id="rId28"/>
      <p:bold r:id="rId29"/>
      <p:italic r:id="rId30"/>
      <p:boldItalic r:id="rId31"/>
    </p:embeddedFont>
    <p:embeddedFont>
      <p:font typeface="Montserrat Bold" panose="020B0604020202020204" charset="-52"/>
      <p:regular r:id="rId32"/>
      <p:bold r:id="rId33"/>
    </p:embeddedFont>
    <p:embeddedFont>
      <p:font typeface="Ubuntu" panose="020B0604020202020204" charset="0"/>
      <p:regular r:id="rId34"/>
    </p:embeddedFont>
    <p:embeddedFont>
      <p:font typeface="Modern No. 20" panose="02070704070505020303" pitchFamily="18" charset="0"/>
      <p:regular r:id="rId35"/>
    </p:embeddedFont>
    <p:embeddedFont>
      <p:font typeface="Montserrat Semi-Bold" panose="020B0604020202020204" charset="-52"/>
      <p:regular r:id="rId36"/>
    </p:embeddedFont>
    <p:embeddedFont>
      <p:font typeface="Mistral" panose="03090702030407020403" pitchFamily="66" charset="0"/>
      <p:regular r:id="rId37"/>
    </p:embeddedFont>
    <p:embeddedFont>
      <p:font typeface="Open Sans Bold" panose="020B0604020202020204" charset="0"/>
      <p:regular r:id="rId38"/>
    </p:embeddedFont>
    <p:embeddedFont>
      <p:font typeface="Open San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4622" autoAdjust="0"/>
  </p:normalViewPr>
  <p:slideViewPr>
    <p:cSldViewPr>
      <p:cViewPr>
        <p:scale>
          <a:sx n="75" d="100"/>
          <a:sy n="75" d="100"/>
        </p:scale>
        <p:origin x="81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E2318-E8DC-45A3-8E96-836684B152B6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E44DB-B1D7-4A6A-964B-49E8149E1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69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E44DB-B1D7-4A6A-964B-49E8149E162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14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E44DB-B1D7-4A6A-964B-49E8149E162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6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E44DB-B1D7-4A6A-964B-49E8149E162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5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3.xml"/><Relationship Id="rId12" Type="http://schemas.openxmlformats.org/officeDocument/2006/relationships/image" Target="../media/image5.svg"/><Relationship Id="rId17" Type="http://schemas.openxmlformats.org/officeDocument/2006/relationships/image" Target="../media/image9.svg"/><Relationship Id="rId2" Type="http://schemas.openxmlformats.org/officeDocument/2006/relationships/video" Target="../media/media1.mp4"/><Relationship Id="rId16" Type="http://schemas.openxmlformats.org/officeDocument/2006/relationships/image" Target="../media/image5.png"/><Relationship Id="rId1" Type="http://schemas.microsoft.com/office/2007/relationships/media" Target="../media/media1.mp4"/><Relationship Id="rId6" Type="http://schemas.openxmlformats.org/officeDocument/2006/relationships/image" Target="../media/image17.svg"/><Relationship Id="rId11" Type="http://schemas.openxmlformats.org/officeDocument/2006/relationships/image" Target="../media/image3.png"/><Relationship Id="rId5" Type="http://schemas.openxmlformats.org/officeDocument/2006/relationships/image" Target="../media/image12.png"/><Relationship Id="rId15" Type="http://schemas.openxmlformats.org/officeDocument/2006/relationships/image" Target="../media/image14.jpeg"/><Relationship Id="rId10" Type="http://schemas.openxmlformats.org/officeDocument/2006/relationships/image" Target="../media/image19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3.png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4.jpeg"/><Relationship Id="rId2" Type="http://schemas.microsoft.com/office/2007/relationships/media" Target="../media/media2.mp4"/><Relationship Id="rId16" Type="http://schemas.openxmlformats.org/officeDocument/2006/relationships/image" Target="../media/image30.svg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19.sv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0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19.sv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7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3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32.jpe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19.sv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30.sv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23.pn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.png"/><Relationship Id="rId5" Type="http://schemas.openxmlformats.org/officeDocument/2006/relationships/image" Target="../media/image3.png"/><Relationship Id="rId15" Type="http://schemas.openxmlformats.org/officeDocument/2006/relationships/image" Target="../media/image35.jpeg"/><Relationship Id="rId10" Type="http://schemas.openxmlformats.org/officeDocument/2006/relationships/image" Target="../media/image9.svg"/><Relationship Id="rId4" Type="http://schemas.openxmlformats.org/officeDocument/2006/relationships/image" Target="../media/image19.svg"/><Relationship Id="rId9" Type="http://schemas.openxmlformats.org/officeDocument/2006/relationships/image" Target="../media/image5.png"/><Relationship Id="rId1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8.png"/><Relationship Id="rId3" Type="http://schemas.openxmlformats.org/officeDocument/2006/relationships/image" Target="../media/image19.svg"/><Relationship Id="rId7" Type="http://schemas.openxmlformats.org/officeDocument/2006/relationships/image" Target="../media/image7.svg"/><Relationship Id="rId12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5.svg"/><Relationship Id="rId15" Type="http://schemas.openxmlformats.org/officeDocument/2006/relationships/image" Target="../media/image40.pn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9.sv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1.png"/><Relationship Id="rId3" Type="http://schemas.openxmlformats.org/officeDocument/2006/relationships/image" Target="../media/image19.svg"/><Relationship Id="rId7" Type="http://schemas.openxmlformats.org/officeDocument/2006/relationships/image" Target="../media/image7.svg"/><Relationship Id="rId12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5.svg"/><Relationship Id="rId15" Type="http://schemas.openxmlformats.org/officeDocument/2006/relationships/image" Target="../media/image43.pn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9.svg"/><Relationship Id="rId1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0.svg"/><Relationship Id="rId7" Type="http://schemas.openxmlformats.org/officeDocument/2006/relationships/image" Target="../media/image5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9.svg"/><Relationship Id="rId10" Type="http://schemas.openxmlformats.org/officeDocument/2006/relationships/image" Target="../media/image44.jpeg"/><Relationship Id="rId4" Type="http://schemas.openxmlformats.org/officeDocument/2006/relationships/image" Target="../media/image13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948" y="229485"/>
            <a:ext cx="17854104" cy="8400220"/>
            <a:chOff x="0" y="0"/>
            <a:chExt cx="2924524" cy="1375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24525" cy="1375967"/>
            </a:xfrm>
            <a:custGeom>
              <a:avLst/>
              <a:gdLst/>
              <a:ahLst/>
              <a:cxnLst/>
              <a:rect l="l" t="t" r="r" b="b"/>
              <a:pathLst>
                <a:path w="2924525" h="1375967">
                  <a:moveTo>
                    <a:pt x="2800064" y="1375966"/>
                  </a:moveTo>
                  <a:lnTo>
                    <a:pt x="124460" y="1375966"/>
                  </a:lnTo>
                  <a:cubicBezTo>
                    <a:pt x="55880" y="1375966"/>
                    <a:pt x="0" y="1320086"/>
                    <a:pt x="0" y="12515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251507"/>
                  </a:lnTo>
                  <a:cubicBezTo>
                    <a:pt x="2924525" y="1320086"/>
                    <a:pt x="2868644" y="1375967"/>
                    <a:pt x="2800065" y="1375967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544314" y="229485"/>
            <a:ext cx="11517185" cy="2408216"/>
          </a:xfrm>
          <a:custGeom>
            <a:avLst/>
            <a:gdLst/>
            <a:ahLst/>
            <a:cxnLst/>
            <a:rect l="l" t="t" r="r" b="b"/>
            <a:pathLst>
              <a:path w="11517185" h="2408216">
                <a:moveTo>
                  <a:pt x="0" y="0"/>
                </a:moveTo>
                <a:lnTo>
                  <a:pt x="11517185" y="0"/>
                </a:lnTo>
                <a:lnTo>
                  <a:pt x="11517185" y="2408216"/>
                </a:lnTo>
                <a:lnTo>
                  <a:pt x="0" y="2408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9734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023934" y="9330827"/>
            <a:ext cx="470732" cy="239358"/>
            <a:chOff x="0" y="0"/>
            <a:chExt cx="627643" cy="31914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76394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763941" h="1913890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E9E9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7003587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872501" y="1028700"/>
            <a:ext cx="8386799" cy="1743755"/>
          </a:xfrm>
          <a:custGeom>
            <a:avLst/>
            <a:gdLst/>
            <a:ahLst/>
            <a:cxnLst/>
            <a:rect l="l" t="t" r="r" b="b"/>
            <a:pathLst>
              <a:path w="8386799" h="1743755">
                <a:moveTo>
                  <a:pt x="0" y="0"/>
                </a:moveTo>
                <a:lnTo>
                  <a:pt x="8386799" y="0"/>
                </a:lnTo>
                <a:lnTo>
                  <a:pt x="8386799" y="1743755"/>
                </a:lnTo>
                <a:lnTo>
                  <a:pt x="0" y="17437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0882876" y="3412600"/>
            <a:ext cx="4366049" cy="8872903"/>
            <a:chOff x="0" y="0"/>
            <a:chExt cx="5001260" cy="101638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12"/>
              <a:stretch>
                <a:fillRect l="-45" r="-45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13"/>
              <a:stretch>
                <a:fillRect l="-18737" r="-18737"/>
              </a:stretch>
            </a:blipFill>
          </p:spPr>
        </p:sp>
      </p:grpSp>
      <p:sp>
        <p:nvSpPr>
          <p:cNvPr id="27" name="Freeform 27"/>
          <p:cNvSpPr/>
          <p:nvPr/>
        </p:nvSpPr>
        <p:spPr>
          <a:xfrm>
            <a:off x="1673644" y="7261906"/>
            <a:ext cx="1772874" cy="879230"/>
          </a:xfrm>
          <a:custGeom>
            <a:avLst/>
            <a:gdLst/>
            <a:ahLst/>
            <a:cxnLst/>
            <a:rect l="l" t="t" r="r" b="b"/>
            <a:pathLst>
              <a:path w="1772874" h="879230">
                <a:moveTo>
                  <a:pt x="0" y="0"/>
                </a:moveTo>
                <a:lnTo>
                  <a:pt x="1772874" y="0"/>
                </a:lnTo>
                <a:lnTo>
                  <a:pt x="1772874" y="879230"/>
                </a:lnTo>
                <a:lnTo>
                  <a:pt x="0" y="8792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3780138" y="7242588"/>
            <a:ext cx="1243561" cy="917867"/>
          </a:xfrm>
          <a:custGeom>
            <a:avLst/>
            <a:gdLst/>
            <a:ahLst/>
            <a:cxnLst/>
            <a:rect l="l" t="t" r="r" b="b"/>
            <a:pathLst>
              <a:path w="1243561" h="917867">
                <a:moveTo>
                  <a:pt x="0" y="0"/>
                </a:moveTo>
                <a:lnTo>
                  <a:pt x="1243561" y="0"/>
                </a:lnTo>
                <a:lnTo>
                  <a:pt x="1243561" y="917866"/>
                </a:lnTo>
                <a:lnTo>
                  <a:pt x="0" y="9178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2962052" y="9209737"/>
            <a:ext cx="481538" cy="481538"/>
          </a:xfrm>
          <a:custGeom>
            <a:avLst/>
            <a:gdLst/>
            <a:ahLst/>
            <a:cxnLst/>
            <a:rect l="l" t="t" r="r" b="b"/>
            <a:pathLst>
              <a:path w="481538" h="481538">
                <a:moveTo>
                  <a:pt x="0" y="0"/>
                </a:moveTo>
                <a:lnTo>
                  <a:pt x="481538" y="0"/>
                </a:lnTo>
                <a:lnTo>
                  <a:pt x="481538" y="481538"/>
                </a:lnTo>
                <a:lnTo>
                  <a:pt x="0" y="4815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673644" y="2164427"/>
            <a:ext cx="7470356" cy="4652891"/>
            <a:chOff x="0" y="0"/>
            <a:chExt cx="9960474" cy="6203855"/>
          </a:xfrm>
        </p:grpSpPr>
        <p:sp>
          <p:nvSpPr>
            <p:cNvPr id="31" name="TextBox 31"/>
            <p:cNvSpPr txBox="1"/>
            <p:nvPr/>
          </p:nvSpPr>
          <p:spPr>
            <a:xfrm>
              <a:off x="0" y="62865"/>
              <a:ext cx="9960474" cy="4109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050"/>
                </a:lnSpc>
              </a:pPr>
              <a:r>
                <a:rPr lang="en-US" sz="5500" dirty="0" err="1">
                  <a:solidFill>
                    <a:srgbClr val="F1E9E9"/>
                  </a:solidFill>
                  <a:latin typeface="Montserrat Semi-Bold"/>
                </a:rPr>
                <a:t>Инновационное</a:t>
              </a:r>
              <a:r>
                <a:rPr lang="en-US" sz="55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5500" dirty="0" err="1">
                  <a:solidFill>
                    <a:srgbClr val="F1E9E9"/>
                  </a:solidFill>
                  <a:latin typeface="Montserrat Semi-Bold"/>
                </a:rPr>
                <a:t>мобильное</a:t>
              </a:r>
              <a:r>
                <a:rPr lang="en-US" sz="55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5500" dirty="0" err="1">
                  <a:solidFill>
                    <a:srgbClr val="F1E9E9"/>
                  </a:solidFill>
                  <a:latin typeface="Montserrat Semi-Bold"/>
                </a:rPr>
                <a:t>приложение</a:t>
              </a:r>
              <a:r>
                <a:rPr lang="en-US" sz="55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5500" dirty="0" err="1">
                  <a:solidFill>
                    <a:srgbClr val="F1E9E9"/>
                  </a:solidFill>
                  <a:latin typeface="Montserrat Semi-Bold"/>
                </a:rPr>
                <a:t>для</a:t>
              </a:r>
              <a:r>
                <a:rPr lang="en-US" sz="55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5500" dirty="0" err="1">
                  <a:solidFill>
                    <a:srgbClr val="F1E9E9"/>
                  </a:solidFill>
                  <a:latin typeface="Montserrat Semi-Bold"/>
                </a:rPr>
                <a:t>университетов</a:t>
              </a:r>
              <a:endParaRPr lang="en-US" sz="5500" dirty="0">
                <a:solidFill>
                  <a:srgbClr val="F1E9E9"/>
                </a:solidFill>
                <a:latin typeface="Montserrat Semi-Bold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4570959"/>
              <a:ext cx="9960474" cy="1632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646464"/>
                  </a:solidFill>
                  <a:latin typeface="Montserrat"/>
                </a:rPr>
                <a:t>управление учебным процессом и улучшение студенческой эффективности в контексте современной образовательной парадигмы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949" y="446495"/>
            <a:ext cx="17854104" cy="9812555"/>
            <a:chOff x="0" y="0"/>
            <a:chExt cx="2924524" cy="16073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24525" cy="1607309"/>
            </a:xfrm>
            <a:custGeom>
              <a:avLst/>
              <a:gdLst/>
              <a:ahLst/>
              <a:cxnLst/>
              <a:rect l="l" t="t" r="r" b="b"/>
              <a:pathLst>
                <a:path w="2924525" h="1607309">
                  <a:moveTo>
                    <a:pt x="2800064" y="1607309"/>
                  </a:moveTo>
                  <a:lnTo>
                    <a:pt x="124460" y="1607309"/>
                  </a:lnTo>
                  <a:cubicBezTo>
                    <a:pt x="55880" y="1607309"/>
                    <a:pt x="0" y="1551429"/>
                    <a:pt x="0" y="14828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482849"/>
                  </a:lnTo>
                  <a:cubicBezTo>
                    <a:pt x="2924525" y="1551429"/>
                    <a:pt x="2868644" y="1607309"/>
                    <a:pt x="2800065" y="1607309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4" name="AutoShape 4"/>
          <p:cNvSpPr/>
          <p:nvPr/>
        </p:nvSpPr>
        <p:spPr>
          <a:xfrm rot="1834">
            <a:off x="216935" y="8887609"/>
            <a:ext cx="1785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028700" y="9258300"/>
            <a:ext cx="5698321" cy="444519"/>
            <a:chOff x="0" y="0"/>
            <a:chExt cx="7597762" cy="592692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592692" cy="592692"/>
            </a:xfrm>
            <a:custGeom>
              <a:avLst/>
              <a:gdLst/>
              <a:ahLst/>
              <a:cxnLst/>
              <a:rect l="l" t="t" r="r" b="b"/>
              <a:pathLst>
                <a:path w="592692" h="592692">
                  <a:moveTo>
                    <a:pt x="592692" y="0"/>
                  </a:moveTo>
                  <a:lnTo>
                    <a:pt x="0" y="0"/>
                  </a:lnTo>
                  <a:lnTo>
                    <a:pt x="0" y="592692"/>
                  </a:lnTo>
                  <a:lnTo>
                    <a:pt x="592692" y="592692"/>
                  </a:lnTo>
                  <a:lnTo>
                    <a:pt x="59269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206196" y="79176"/>
              <a:ext cx="6391566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19"/>
                </a:lnSpc>
              </a:pPr>
              <a:r>
                <a:rPr lang="en-US" sz="1799" u="sng">
                  <a:solidFill>
                    <a:srgbClr val="646464"/>
                  </a:solidFill>
                  <a:latin typeface="Montserrat"/>
                  <a:hlinkClick r:id="rId7" action="ppaction://hlinksldjump"/>
                </a:rPr>
                <a:t>Вернуться к Повестке дня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216936" y="6415670"/>
            <a:ext cx="7555470" cy="2460189"/>
          </a:xfrm>
          <a:custGeom>
            <a:avLst/>
            <a:gdLst/>
            <a:ahLst/>
            <a:cxnLst/>
            <a:rect l="l" t="t" r="r" b="b"/>
            <a:pathLst>
              <a:path w="7376604" h="2460189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8374" r="-16618" b="-286111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487873" y="9239790"/>
            <a:ext cx="481538" cy="481538"/>
            <a:chOff x="0" y="0"/>
            <a:chExt cx="642051" cy="64205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6132817" y="9239790"/>
            <a:ext cx="481538" cy="481538"/>
            <a:chOff x="0" y="0"/>
            <a:chExt cx="642051" cy="64205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6" name="Freeform 16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6777762" y="9239790"/>
            <a:ext cx="481538" cy="481538"/>
            <a:chOff x="0" y="0"/>
            <a:chExt cx="642051" cy="64205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0" name="Freeform 20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17432" r="17432"/>
          <a:stretch>
            <a:fillRect/>
          </a:stretch>
        </p:blipFill>
        <p:spPr>
          <a:xfrm>
            <a:off x="8799635" y="1060664"/>
            <a:ext cx="8459665" cy="740308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Freeform 22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156557" y="3555248"/>
            <a:ext cx="6401175" cy="2228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910"/>
              </a:lnSpc>
              <a:spcBef>
                <a:spcPct val="0"/>
              </a:spcBef>
            </a:pP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Зачем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? </a:t>
            </a: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Почему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? </a:t>
            </a: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Для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 </a:t>
            </a: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чего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 и </a:t>
            </a: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для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 </a:t>
            </a:r>
            <a:r>
              <a:rPr lang="en-US" sz="4925" dirty="0" err="1">
                <a:solidFill>
                  <a:srgbClr val="F1E9E9"/>
                </a:solidFill>
                <a:latin typeface="Montserrat Semi-Bold"/>
              </a:rPr>
              <a:t>кого</a:t>
            </a:r>
            <a:r>
              <a:rPr lang="en-US" sz="4925" dirty="0">
                <a:solidFill>
                  <a:srgbClr val="F1E9E9"/>
                </a:solidFill>
                <a:latin typeface="Montserrat Semi-Bold"/>
              </a:rPr>
              <a:t>?</a:t>
            </a:r>
          </a:p>
        </p:txBody>
      </p:sp>
      <p:grpSp>
        <p:nvGrpSpPr>
          <p:cNvPr id="24" name="Group 15"/>
          <p:cNvGrpSpPr/>
          <p:nvPr/>
        </p:nvGrpSpPr>
        <p:grpSpPr>
          <a:xfrm>
            <a:off x="1028700" y="2089084"/>
            <a:ext cx="6529032" cy="2103858"/>
            <a:chOff x="0" y="9525"/>
            <a:chExt cx="6697750" cy="2805144"/>
          </a:xfrm>
        </p:grpSpPr>
        <p:sp>
          <p:nvSpPr>
            <p:cNvPr id="25" name="TextBox 16"/>
            <p:cNvSpPr txBox="1"/>
            <p:nvPr/>
          </p:nvSpPr>
          <p:spPr>
            <a:xfrm>
              <a:off x="0" y="1373249"/>
              <a:ext cx="6697750" cy="1441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Наш продукт объединяет разнообразные инструменты связи в одном приложении, предоставляя студентам удобный доступ к важным материалам и сообщениям.</a:t>
              </a:r>
              <a:br>
                <a:rPr lang="ru-RU" dirty="0">
                  <a:solidFill>
                    <a:schemeClr val="bg1"/>
                  </a:solidFill>
                </a:rPr>
              </a:br>
              <a:endParaRPr lang="en-US" sz="1625" dirty="0">
                <a:solidFill>
                  <a:schemeClr val="bg1"/>
                </a:solidFill>
                <a:latin typeface="Montserrat"/>
              </a:endParaRPr>
            </a:p>
          </p:txBody>
        </p:sp>
        <p:sp>
          <p:nvSpPr>
            <p:cNvPr id="26" name="TextBox 17"/>
            <p:cNvSpPr txBox="1"/>
            <p:nvPr/>
          </p:nvSpPr>
          <p:spPr>
            <a:xfrm>
              <a:off x="0" y="9525"/>
              <a:ext cx="6697750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Актуальность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  <p:grpSp>
        <p:nvGrpSpPr>
          <p:cNvPr id="27" name="Group 18"/>
          <p:cNvGrpSpPr/>
          <p:nvPr/>
        </p:nvGrpSpPr>
        <p:grpSpPr>
          <a:xfrm>
            <a:off x="977385" y="4739267"/>
            <a:ext cx="7029541" cy="3601818"/>
            <a:chOff x="0" y="9525"/>
            <a:chExt cx="6697750" cy="2742172"/>
          </a:xfrm>
        </p:grpSpPr>
        <p:sp>
          <p:nvSpPr>
            <p:cNvPr id="28" name="TextBox 19"/>
            <p:cNvSpPr txBox="1"/>
            <p:nvPr/>
          </p:nvSpPr>
          <p:spPr>
            <a:xfrm>
              <a:off x="67044" y="1417736"/>
              <a:ext cx="6492449" cy="1333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2275"/>
                </a:lnSpc>
              </a:pPr>
              <a:r>
                <a:rPr lang="ru-RU" dirty="0">
                  <a:solidFill>
                    <a:schemeClr val="bg1"/>
                  </a:solidFill>
                </a:rPr>
                <a:t>Неэффективное использование времени, разрозненность информации и затруднения в коммуникации у студентов. Приложение предоставляет инструменты для улучшения временных рамок, объединяет источники информации и обеспечивает удобные каналы общения для более эффективного управления учебным процессом.</a:t>
              </a:r>
              <a:endParaRPr lang="en-US" dirty="0">
                <a:solidFill>
                  <a:schemeClr val="bg1"/>
                </a:solidFill>
                <a:latin typeface="Montserrat"/>
              </a:endParaRPr>
            </a:p>
          </p:txBody>
        </p:sp>
        <p:sp>
          <p:nvSpPr>
            <p:cNvPr id="29" name="TextBox 20"/>
            <p:cNvSpPr txBox="1"/>
            <p:nvPr/>
          </p:nvSpPr>
          <p:spPr>
            <a:xfrm>
              <a:off x="0" y="9525"/>
              <a:ext cx="6697750" cy="1972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Проблема и Решение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948" y="229485"/>
            <a:ext cx="7376604" cy="9826324"/>
            <a:chOff x="0" y="0"/>
            <a:chExt cx="1208297" cy="1609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8297" cy="1609564"/>
            </a:xfrm>
            <a:custGeom>
              <a:avLst/>
              <a:gdLst/>
              <a:ahLst/>
              <a:cxnLst/>
              <a:rect l="l" t="t" r="r" b="b"/>
              <a:pathLst>
                <a:path w="1208297" h="1609564">
                  <a:moveTo>
                    <a:pt x="1083837" y="1609564"/>
                  </a:moveTo>
                  <a:lnTo>
                    <a:pt x="124460" y="1609564"/>
                  </a:lnTo>
                  <a:cubicBezTo>
                    <a:pt x="55880" y="1609564"/>
                    <a:pt x="0" y="1553684"/>
                    <a:pt x="0" y="1485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3837" y="0"/>
                  </a:lnTo>
                  <a:cubicBezTo>
                    <a:pt x="1152417" y="0"/>
                    <a:pt x="1208297" y="55880"/>
                    <a:pt x="1208297" y="124460"/>
                  </a:cubicBezTo>
                  <a:lnTo>
                    <a:pt x="1208297" y="1485104"/>
                  </a:lnTo>
                  <a:cubicBezTo>
                    <a:pt x="1208297" y="1553684"/>
                    <a:pt x="1152417" y="1609564"/>
                    <a:pt x="1083837" y="1609564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8728009" y="1223981"/>
            <a:ext cx="2961110" cy="2460189"/>
          </a:xfrm>
          <a:custGeom>
            <a:avLst/>
            <a:gdLst/>
            <a:ahLst/>
            <a:cxnLst/>
            <a:rect l="l" t="t" r="r" b="b"/>
            <a:pathLst>
              <a:path w="2961110" h="2460189">
                <a:moveTo>
                  <a:pt x="0" y="0"/>
                </a:moveTo>
                <a:lnTo>
                  <a:pt x="2961110" y="0"/>
                </a:lnTo>
                <a:lnTo>
                  <a:pt x="2961110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689119" y="1028700"/>
            <a:ext cx="2941482" cy="2776023"/>
          </a:xfrm>
          <a:custGeom>
            <a:avLst/>
            <a:gdLst/>
            <a:ahLst/>
            <a:cxnLst/>
            <a:rect l="l" t="t" r="r" b="b"/>
            <a:pathLst>
              <a:path w="2941482" h="2776023">
                <a:moveTo>
                  <a:pt x="0" y="0"/>
                </a:moveTo>
                <a:lnTo>
                  <a:pt x="2941482" y="0"/>
                </a:lnTo>
                <a:lnTo>
                  <a:pt x="2941482" y="2776023"/>
                </a:lnTo>
                <a:lnTo>
                  <a:pt x="0" y="27760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898809" y="1273830"/>
            <a:ext cx="2360491" cy="2360491"/>
          </a:xfrm>
          <a:custGeom>
            <a:avLst/>
            <a:gdLst/>
            <a:ahLst/>
            <a:cxnLst/>
            <a:rect l="l" t="t" r="r" b="b"/>
            <a:pathLst>
              <a:path w="2360491" h="2360491">
                <a:moveTo>
                  <a:pt x="0" y="0"/>
                </a:moveTo>
                <a:lnTo>
                  <a:pt x="2360491" y="0"/>
                </a:lnTo>
                <a:lnTo>
                  <a:pt x="2360491" y="2360491"/>
                </a:lnTo>
                <a:lnTo>
                  <a:pt x="0" y="23604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059973" y="4138349"/>
            <a:ext cx="1646418" cy="2203794"/>
          </a:xfrm>
          <a:custGeom>
            <a:avLst/>
            <a:gdLst/>
            <a:ahLst/>
            <a:cxnLst/>
            <a:rect l="l" t="t" r="r" b="b"/>
            <a:pathLst>
              <a:path w="1646418" h="2203794">
                <a:moveTo>
                  <a:pt x="0" y="0"/>
                </a:moveTo>
                <a:lnTo>
                  <a:pt x="1646418" y="0"/>
                </a:lnTo>
                <a:lnTo>
                  <a:pt x="1646418" y="2203794"/>
                </a:lnTo>
                <a:lnTo>
                  <a:pt x="0" y="22037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84553" y="4138349"/>
            <a:ext cx="2150614" cy="1786802"/>
          </a:xfrm>
          <a:custGeom>
            <a:avLst/>
            <a:gdLst/>
            <a:ahLst/>
            <a:cxnLst/>
            <a:rect l="l" t="t" r="r" b="b"/>
            <a:pathLst>
              <a:path w="2150614" h="1786802">
                <a:moveTo>
                  <a:pt x="0" y="0"/>
                </a:moveTo>
                <a:lnTo>
                  <a:pt x="2150614" y="0"/>
                </a:lnTo>
                <a:lnTo>
                  <a:pt x="2150614" y="1786802"/>
                </a:lnTo>
                <a:lnTo>
                  <a:pt x="0" y="1786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59973" y="6349957"/>
            <a:ext cx="2564352" cy="2564352"/>
          </a:xfrm>
          <a:custGeom>
            <a:avLst/>
            <a:gdLst/>
            <a:ahLst/>
            <a:cxnLst/>
            <a:rect l="l" t="t" r="r" b="b"/>
            <a:pathLst>
              <a:path w="2564352" h="2564352">
                <a:moveTo>
                  <a:pt x="0" y="0"/>
                </a:moveTo>
                <a:lnTo>
                  <a:pt x="2564352" y="0"/>
                </a:lnTo>
                <a:lnTo>
                  <a:pt x="2564352" y="2564351"/>
                </a:lnTo>
                <a:lnTo>
                  <a:pt x="0" y="25643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30601" y="3634321"/>
            <a:ext cx="2818940" cy="2647455"/>
          </a:xfrm>
          <a:custGeom>
            <a:avLst/>
            <a:gdLst/>
            <a:ahLst/>
            <a:cxnLst/>
            <a:rect l="l" t="t" r="r" b="b"/>
            <a:pathLst>
              <a:path w="2818940" h="2647455">
                <a:moveTo>
                  <a:pt x="0" y="0"/>
                </a:moveTo>
                <a:lnTo>
                  <a:pt x="2818940" y="0"/>
                </a:lnTo>
                <a:lnTo>
                  <a:pt x="2818940" y="2647455"/>
                </a:lnTo>
                <a:lnTo>
                  <a:pt x="0" y="26474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72333" y="6174054"/>
            <a:ext cx="2916157" cy="2916157"/>
          </a:xfrm>
          <a:custGeom>
            <a:avLst/>
            <a:gdLst/>
            <a:ahLst/>
            <a:cxnLst/>
            <a:rect l="l" t="t" r="r" b="b"/>
            <a:pathLst>
              <a:path w="2916157" h="2916157">
                <a:moveTo>
                  <a:pt x="0" y="0"/>
                </a:moveTo>
                <a:lnTo>
                  <a:pt x="2916157" y="0"/>
                </a:lnTo>
                <a:lnTo>
                  <a:pt x="2916157" y="2916157"/>
                </a:lnTo>
                <a:lnTo>
                  <a:pt x="0" y="29161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36499" y="6390127"/>
            <a:ext cx="2622801" cy="2484011"/>
          </a:xfrm>
          <a:custGeom>
            <a:avLst/>
            <a:gdLst/>
            <a:ahLst/>
            <a:cxnLst/>
            <a:rect l="l" t="t" r="r" b="b"/>
            <a:pathLst>
              <a:path w="2622801" h="2484011">
                <a:moveTo>
                  <a:pt x="0" y="0"/>
                </a:moveTo>
                <a:lnTo>
                  <a:pt x="2622801" y="0"/>
                </a:lnTo>
                <a:lnTo>
                  <a:pt x="2622801" y="2484011"/>
                </a:lnTo>
                <a:lnTo>
                  <a:pt x="0" y="24840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17"/>
          <a:srcRect/>
          <a:stretch>
            <a:fillRect/>
          </a:stretch>
        </p:blipFill>
        <p:spPr>
          <a:xfrm>
            <a:off x="8870174" y="2615302"/>
            <a:ext cx="8220161" cy="4685492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1028700" y="2089084"/>
            <a:ext cx="5023313" cy="2669936"/>
            <a:chOff x="0" y="9525"/>
            <a:chExt cx="6697750" cy="2237221"/>
          </a:xfrm>
        </p:grpSpPr>
        <p:sp>
          <p:nvSpPr>
            <p:cNvPr id="17" name="TextBox 17"/>
            <p:cNvSpPr txBox="1"/>
            <p:nvPr/>
          </p:nvSpPr>
          <p:spPr>
            <a:xfrm>
              <a:off x="0" y="1505296"/>
              <a:ext cx="6697750" cy="741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275"/>
                </a:lnSpc>
              </a:pPr>
              <a:r>
                <a:rPr lang="ru-RU" sz="1625" dirty="0">
                  <a:solidFill>
                    <a:srgbClr val="F1E9E9"/>
                  </a:solidFill>
                  <a:latin typeface="Montserrat"/>
                </a:rPr>
                <a:t>Высшие учебные заведения и Средне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-</a:t>
              </a:r>
              <a:r>
                <a:rPr lang="ru-RU" sz="1625" dirty="0">
                  <a:solidFill>
                    <a:srgbClr val="F1E9E9"/>
                  </a:solidFill>
                  <a:latin typeface="Montserrat"/>
                </a:rPr>
                <a:t>специальные учебные заведения, имеющие аккредитацию. (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B2G</a:t>
              </a:r>
              <a:r>
                <a:rPr lang="ru-RU" sz="1625" dirty="0">
                  <a:solidFill>
                    <a:srgbClr val="F1E9E9"/>
                  </a:solidFill>
                  <a:latin typeface="Montserrat"/>
                </a:rPr>
                <a:t>)</a:t>
              </a:r>
              <a:endParaRPr lang="en-US" sz="1625" dirty="0">
                <a:solidFill>
                  <a:srgbClr val="F1E9E9"/>
                </a:solidFill>
                <a:latin typeface="Montserrat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6697750" cy="19725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Целевая аудитория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5812537"/>
            <a:ext cx="5023313" cy="1896245"/>
            <a:chOff x="0" y="0"/>
            <a:chExt cx="6697750" cy="2528326"/>
          </a:xfrm>
        </p:grpSpPr>
        <p:sp>
          <p:nvSpPr>
            <p:cNvPr id="20" name="TextBox 20"/>
            <p:cNvSpPr txBox="1"/>
            <p:nvPr/>
          </p:nvSpPr>
          <p:spPr>
            <a:xfrm>
              <a:off x="0" y="1411785"/>
              <a:ext cx="6697750" cy="1116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275"/>
                </a:lnSpc>
              </a:pP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Создать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всесторонне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полезный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инструмент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который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объединяет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все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необходимые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функции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в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одном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мобильном</a:t>
              </a:r>
              <a:r>
                <a:rPr lang="en-US" sz="1625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1625" dirty="0" err="1">
                  <a:solidFill>
                    <a:srgbClr val="F1E9E9"/>
                  </a:solidFill>
                  <a:latin typeface="Montserrat"/>
                </a:rPr>
                <a:t>приложении</a:t>
              </a:r>
              <a:endParaRPr lang="en-US" sz="1625" dirty="0">
                <a:solidFill>
                  <a:srgbClr val="F1E9E9"/>
                </a:solidFill>
                <a:latin typeface="Montserrat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9525"/>
              <a:ext cx="6697750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Цель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01158" y="6422657"/>
            <a:ext cx="7376604" cy="2460189"/>
          </a:xfrm>
          <a:custGeom>
            <a:avLst/>
            <a:gdLst/>
            <a:ahLst/>
            <a:cxnLst/>
            <a:rect l="l" t="t" r="r" b="b"/>
            <a:pathLst>
              <a:path w="7376604" h="2460189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4911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6953" y="237222"/>
            <a:ext cx="17854104" cy="9812555"/>
            <a:chOff x="0" y="0"/>
            <a:chExt cx="2924524" cy="16073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24525" cy="1607309"/>
            </a:xfrm>
            <a:custGeom>
              <a:avLst/>
              <a:gdLst/>
              <a:ahLst/>
              <a:cxnLst/>
              <a:rect l="l" t="t" r="r" b="b"/>
              <a:pathLst>
                <a:path w="2924525" h="1607309">
                  <a:moveTo>
                    <a:pt x="2800064" y="1607309"/>
                  </a:moveTo>
                  <a:lnTo>
                    <a:pt x="124460" y="1607309"/>
                  </a:lnTo>
                  <a:cubicBezTo>
                    <a:pt x="55880" y="1607309"/>
                    <a:pt x="0" y="1551429"/>
                    <a:pt x="0" y="14828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482849"/>
                  </a:lnTo>
                  <a:cubicBezTo>
                    <a:pt x="2924525" y="1551429"/>
                    <a:pt x="2868644" y="1607309"/>
                    <a:pt x="2800065" y="1607309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5" name="AutoShape 5"/>
          <p:cNvSpPr/>
          <p:nvPr/>
        </p:nvSpPr>
        <p:spPr>
          <a:xfrm rot="1834">
            <a:off x="216935" y="8887609"/>
            <a:ext cx="1785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5487873" y="9239790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6132817" y="9239790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6777762" y="9239790"/>
            <a:ext cx="481538" cy="481538"/>
            <a:chOff x="0" y="0"/>
            <a:chExt cx="642051" cy="64205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869945" y="1572747"/>
            <a:ext cx="5340225" cy="5741548"/>
            <a:chOff x="0" y="0"/>
            <a:chExt cx="7120300" cy="7655397"/>
          </a:xfrm>
        </p:grpSpPr>
        <p:sp>
          <p:nvSpPr>
            <p:cNvPr id="20" name="TextBox 20"/>
            <p:cNvSpPr txBox="1"/>
            <p:nvPr/>
          </p:nvSpPr>
          <p:spPr>
            <a:xfrm>
              <a:off x="3933297" y="7114188"/>
              <a:ext cx="612806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2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44.7%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81024" y="1054258"/>
              <a:ext cx="598226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1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26.3%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3668502"/>
              <a:ext cx="615497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3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6.7%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1581" y="2176619"/>
              <a:ext cx="614488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4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6.7%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02109" y="-28575"/>
              <a:ext cx="1528089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Преподаватель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6.7%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3587" y="1149035"/>
              <a:ext cx="613815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5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3.9%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427203" y="627949"/>
              <a:ext cx="614824" cy="541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6 курс</a:t>
              </a:r>
            </a:p>
            <a:p>
              <a:pPr marL="0" lvl="0" indent="0" algn="ctr">
                <a:lnSpc>
                  <a:spcPts val="1655"/>
                </a:lnSpc>
                <a:spcBef>
                  <a:spcPct val="0"/>
                </a:spcBef>
              </a:pPr>
              <a:r>
                <a:rPr lang="en-US" sz="1182" u="none">
                  <a:solidFill>
                    <a:srgbClr val="F1E9E9"/>
                  </a:solidFill>
                  <a:latin typeface="Open Sauce"/>
                </a:rPr>
                <a:t>2.8%</a:t>
              </a:r>
            </a:p>
          </p:txBody>
        </p: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724870" y="596969"/>
              <a:ext cx="6395430" cy="6395430"/>
              <a:chOff x="0" y="0"/>
              <a:chExt cx="2540000" cy="254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270000" y="0"/>
                <a:ext cx="1306436" cy="1433349"/>
              </a:xfrm>
              <a:custGeom>
                <a:avLst/>
                <a:gdLst/>
                <a:ahLst/>
                <a:cxnLst/>
                <a:rect l="l" t="t" r="r" b="b"/>
                <a:pathLst>
                  <a:path w="1306436" h="1433349">
                    <a:moveTo>
                      <a:pt x="0" y="0"/>
                    </a:moveTo>
                    <a:cubicBezTo>
                      <a:pt x="365299" y="0"/>
                      <a:pt x="712909" y="157299"/>
                      <a:pt x="954032" y="431714"/>
                    </a:cubicBezTo>
                    <a:cubicBezTo>
                      <a:pt x="1195154" y="706129"/>
                      <a:pt x="1306436" y="1071084"/>
                      <a:pt x="1259451" y="1433349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582CED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6460" y="1270000"/>
                <a:ext cx="2509581" cy="1307140"/>
              </a:xfrm>
              <a:custGeom>
                <a:avLst/>
                <a:gdLst/>
                <a:ahLst/>
                <a:cxnLst/>
                <a:rect l="l" t="t" r="r" b="b"/>
                <a:pathLst>
                  <a:path w="2509581" h="1307140">
                    <a:moveTo>
                      <a:pt x="2509581" y="100199"/>
                    </a:moveTo>
                    <a:cubicBezTo>
                      <a:pt x="2459711" y="730323"/>
                      <a:pt x="1954036" y="1227860"/>
                      <a:pt x="1323185" y="1267500"/>
                    </a:cubicBezTo>
                    <a:cubicBezTo>
                      <a:pt x="692334" y="1307140"/>
                      <a:pt x="128356" y="876818"/>
                      <a:pt x="0" y="257892"/>
                    </a:cubicBezTo>
                    <a:lnTo>
                      <a:pt x="1243540" y="0"/>
                    </a:lnTo>
                    <a:close/>
                  </a:path>
                </a:pathLst>
              </a:custGeom>
              <a:solidFill>
                <a:srgbClr val="A90093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-13385" y="996899"/>
                <a:ext cx="1283385" cy="592821"/>
              </a:xfrm>
              <a:custGeom>
                <a:avLst/>
                <a:gdLst/>
                <a:ahLst/>
                <a:cxnLst/>
                <a:rect l="l" t="t" r="r" b="b"/>
                <a:pathLst>
                  <a:path w="1283385" h="592821">
                    <a:moveTo>
                      <a:pt x="54288" y="592822"/>
                    </a:moveTo>
                    <a:cubicBezTo>
                      <a:pt x="3835" y="398866"/>
                      <a:pt x="0" y="195723"/>
                      <a:pt x="43096" y="0"/>
                    </a:cubicBezTo>
                    <a:lnTo>
                      <a:pt x="1283385" y="273101"/>
                    </a:lnTo>
                    <a:close/>
                  </a:path>
                </a:pathLst>
              </a:custGeom>
              <a:solidFill>
                <a:srgbClr val="C1307D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612" y="513650"/>
                <a:ext cx="1252388" cy="756350"/>
              </a:xfrm>
              <a:custGeom>
                <a:avLst/>
                <a:gdLst/>
                <a:ahLst/>
                <a:cxnLst/>
                <a:rect l="l" t="t" r="r" b="b"/>
                <a:pathLst>
                  <a:path w="1252388" h="756350">
                    <a:moveTo>
                      <a:pt x="0" y="545579"/>
                    </a:moveTo>
                    <a:cubicBezTo>
                      <a:pt x="33260" y="347948"/>
                      <a:pt x="112820" y="160993"/>
                      <a:pt x="232175" y="0"/>
                    </a:cubicBezTo>
                    <a:lnTo>
                      <a:pt x="1252388" y="756350"/>
                    </a:lnTo>
                    <a:close/>
                  </a:path>
                </a:pathLst>
              </a:custGeom>
              <a:solidFill>
                <a:srgbClr val="E5617F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13260" y="288204"/>
                <a:ext cx="1056740" cy="981796"/>
              </a:xfrm>
              <a:custGeom>
                <a:avLst/>
                <a:gdLst/>
                <a:ahLst/>
                <a:cxnLst/>
                <a:rect l="l" t="t" r="r" b="b"/>
                <a:pathLst>
                  <a:path w="1056740" h="981796">
                    <a:moveTo>
                      <a:pt x="0" y="277381"/>
                    </a:moveTo>
                    <a:cubicBezTo>
                      <a:pt x="69562" y="173027"/>
                      <a:pt x="154196" y="79553"/>
                      <a:pt x="251149" y="0"/>
                    </a:cubicBezTo>
                    <a:lnTo>
                      <a:pt x="1056740" y="981796"/>
                    </a:lnTo>
                    <a:close/>
                  </a:path>
                </a:pathLst>
              </a:custGeom>
              <a:solidFill>
                <a:srgbClr val="FF8D7C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16346" y="162624"/>
                <a:ext cx="853654" cy="1107376"/>
              </a:xfrm>
              <a:custGeom>
                <a:avLst/>
                <a:gdLst/>
                <a:ahLst/>
                <a:cxnLst/>
                <a:rect l="l" t="t" r="r" b="b"/>
                <a:pathLst>
                  <a:path w="853654" h="1107376">
                    <a:moveTo>
                      <a:pt x="0" y="167070"/>
                    </a:moveTo>
                    <a:cubicBezTo>
                      <a:pt x="70757" y="102833"/>
                      <a:pt x="148539" y="46789"/>
                      <a:pt x="231868" y="0"/>
                    </a:cubicBezTo>
                    <a:lnTo>
                      <a:pt x="853654" y="1107376"/>
                    </a:lnTo>
                    <a:close/>
                  </a:path>
                </a:pathLst>
              </a:custGeom>
              <a:solidFill>
                <a:srgbClr val="FFB077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593645" y="86505"/>
                <a:ext cx="676355" cy="1183495"/>
              </a:xfrm>
              <a:custGeom>
                <a:avLst/>
                <a:gdLst/>
                <a:ahLst/>
                <a:cxnLst/>
                <a:rect l="l" t="t" r="r" b="b"/>
                <a:pathLst>
                  <a:path w="676355" h="1183495">
                    <a:moveTo>
                      <a:pt x="0" y="108579"/>
                    </a:moveTo>
                    <a:cubicBezTo>
                      <a:pt x="68276" y="65619"/>
                      <a:pt x="140488" y="29262"/>
                      <a:pt x="215660" y="0"/>
                    </a:cubicBezTo>
                    <a:lnTo>
                      <a:pt x="676355" y="1183495"/>
                    </a:lnTo>
                    <a:close/>
                  </a:path>
                </a:pathLst>
              </a:custGeom>
              <a:solidFill>
                <a:srgbClr val="F6CF67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750731" y="0"/>
                <a:ext cx="519269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519269" h="1270000">
                    <a:moveTo>
                      <a:pt x="0" y="111009"/>
                    </a:moveTo>
                    <a:cubicBezTo>
                      <a:pt x="163295" y="37847"/>
                      <a:pt x="340207" y="18"/>
                      <a:pt x="519142" y="0"/>
                    </a:cubicBezTo>
                    <a:lnTo>
                      <a:pt x="519269" y="1270000"/>
                    </a:lnTo>
                    <a:close/>
                  </a:path>
                </a:pathLst>
              </a:custGeom>
              <a:solidFill>
                <a:srgbClr val="D7E85A"/>
              </a:solidFill>
            </p:spPr>
          </p:sp>
        </p:grpSp>
      </p:grpSp>
      <p:sp>
        <p:nvSpPr>
          <p:cNvPr id="36" name="TextBox 36"/>
          <p:cNvSpPr txBox="1"/>
          <p:nvPr/>
        </p:nvSpPr>
        <p:spPr>
          <a:xfrm>
            <a:off x="6979604" y="410806"/>
            <a:ext cx="4496210" cy="1230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21"/>
              </a:lnSpc>
              <a:spcBef>
                <a:spcPct val="0"/>
              </a:spcBef>
            </a:pPr>
            <a:r>
              <a:rPr lang="en-US" sz="4101" dirty="0" err="1">
                <a:solidFill>
                  <a:srgbClr val="F1E9E9"/>
                </a:solidFill>
                <a:latin typeface="Montserrat Semi-Bold"/>
              </a:rPr>
              <a:t>Результаты</a:t>
            </a:r>
            <a:r>
              <a:rPr lang="en-US" sz="4101" dirty="0">
                <a:solidFill>
                  <a:srgbClr val="F1E9E9"/>
                </a:solidFill>
                <a:latin typeface="Montserrat Semi-Bold"/>
              </a:rPr>
              <a:t> </a:t>
            </a:r>
            <a:r>
              <a:rPr lang="en-US" sz="4101" dirty="0" err="1">
                <a:solidFill>
                  <a:srgbClr val="F1E9E9"/>
                </a:solidFill>
                <a:latin typeface="Montserrat Semi-Bold"/>
              </a:rPr>
              <a:t>опроса</a:t>
            </a:r>
            <a:endParaRPr lang="en-US" sz="4101" dirty="0">
              <a:solidFill>
                <a:srgbClr val="F1E9E9"/>
              </a:solidFill>
              <a:latin typeface="Montserrat Semi-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388563" y="7780913"/>
            <a:ext cx="4302989" cy="341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48"/>
              </a:lnSpc>
            </a:pPr>
            <a:r>
              <a:rPr lang="en-US" sz="2034">
                <a:solidFill>
                  <a:srgbClr val="F1E9E9"/>
                </a:solidFill>
                <a:latin typeface="Montserrat"/>
              </a:rPr>
              <a:t>Принявшие участие</a:t>
            </a:r>
          </a:p>
        </p:txBody>
      </p:sp>
      <p:sp>
        <p:nvSpPr>
          <p:cNvPr id="38" name="Freeform 38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9144005" y="1867147"/>
            <a:ext cx="8115295" cy="5358569"/>
            <a:chOff x="0" y="0"/>
            <a:chExt cx="10820393" cy="7144759"/>
          </a:xfrm>
        </p:grpSpPr>
        <p:sp>
          <p:nvSpPr>
            <p:cNvPr id="40" name="TextBox 40"/>
            <p:cNvSpPr txBox="1"/>
            <p:nvPr/>
          </p:nvSpPr>
          <p:spPr>
            <a:xfrm>
              <a:off x="0" y="6543083"/>
              <a:ext cx="2632746" cy="541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Да, но освоился довольно</a:t>
              </a:r>
            </a:p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44.7%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285744" y="2251181"/>
              <a:ext cx="2534649" cy="541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Да, в самом начале было</a:t>
              </a:r>
            </a:p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38%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2139" y="837765"/>
              <a:ext cx="2220259" cy="541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Нет, хоть и было пару</a:t>
              </a:r>
            </a:p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11.7%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218813" y="-19050"/>
              <a:ext cx="1997000" cy="541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Нет, освоился сразу</a:t>
              </a:r>
            </a:p>
            <a:p>
              <a:pPr marL="0" lvl="0" indent="0" algn="ctr">
                <a:lnSpc>
                  <a:spcPts val="1686"/>
                </a:lnSpc>
                <a:spcBef>
                  <a:spcPct val="0"/>
                </a:spcBef>
              </a:pPr>
              <a:r>
                <a:rPr lang="en-US" sz="1204" u="none">
                  <a:solidFill>
                    <a:srgbClr val="F1E9E9"/>
                  </a:solidFill>
                  <a:latin typeface="Open Sauce"/>
                </a:rPr>
                <a:t>5.6%</a:t>
              </a:r>
            </a:p>
          </p:txBody>
        </p:sp>
        <p:grpSp>
          <p:nvGrpSpPr>
            <p:cNvPr id="44" name="Group 44"/>
            <p:cNvGrpSpPr>
              <a:grpSpLocks noChangeAspect="1"/>
            </p:cNvGrpSpPr>
            <p:nvPr/>
          </p:nvGrpSpPr>
          <p:grpSpPr>
            <a:xfrm>
              <a:off x="1604582" y="632670"/>
              <a:ext cx="6512089" cy="6512089"/>
              <a:chOff x="0" y="0"/>
              <a:chExt cx="2540000" cy="25400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1270000" y="0"/>
                <a:ext cx="1375703" cy="2237506"/>
              </a:xfrm>
              <a:custGeom>
                <a:avLst/>
                <a:gdLst/>
                <a:ahLst/>
                <a:cxnLst/>
                <a:rect l="l" t="t" r="r" b="b"/>
                <a:pathLst>
                  <a:path w="1375703" h="2237506">
                    <a:moveTo>
                      <a:pt x="0" y="0"/>
                    </a:moveTo>
                    <a:cubicBezTo>
                      <a:pt x="532381" y="0"/>
                      <a:pt x="1008257" y="332051"/>
                      <a:pt x="1191980" y="831727"/>
                    </a:cubicBezTo>
                    <a:cubicBezTo>
                      <a:pt x="1375703" y="1331403"/>
                      <a:pt x="1228274" y="1892633"/>
                      <a:pt x="822697" y="2237506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582CED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-145050" y="625074"/>
                <a:ext cx="2285074" cy="2031604"/>
              </a:xfrm>
              <a:custGeom>
                <a:avLst/>
                <a:gdLst/>
                <a:ahLst/>
                <a:cxnLst/>
                <a:rect l="l" t="t" r="r" b="b"/>
                <a:pathLst>
                  <a:path w="2285074" h="2031604">
                    <a:moveTo>
                      <a:pt x="2285075" y="1570106"/>
                    </a:moveTo>
                    <a:cubicBezTo>
                      <a:pt x="1824601" y="2003128"/>
                      <a:pt x="1115772" y="2031605"/>
                      <a:pt x="622046" y="1636916"/>
                    </a:cubicBezTo>
                    <a:cubicBezTo>
                      <a:pt x="128319" y="1242228"/>
                      <a:pt x="0" y="544529"/>
                      <a:pt x="320988" y="0"/>
                    </a:cubicBezTo>
                    <a:lnTo>
                      <a:pt x="1415050" y="644926"/>
                    </a:lnTo>
                    <a:close/>
                  </a:path>
                </a:pathLst>
              </a:custGeom>
              <a:solidFill>
                <a:srgbClr val="A90093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145073" y="57105"/>
                <a:ext cx="1124927" cy="1212895"/>
              </a:xfrm>
              <a:custGeom>
                <a:avLst/>
                <a:gdLst/>
                <a:ahLst/>
                <a:cxnLst/>
                <a:rect l="l" t="t" r="r" b="b"/>
                <a:pathLst>
                  <a:path w="1124927" h="1212895">
                    <a:moveTo>
                      <a:pt x="0" y="623456"/>
                    </a:moveTo>
                    <a:cubicBezTo>
                      <a:pt x="156683" y="324430"/>
                      <a:pt x="425975" y="100091"/>
                      <a:pt x="748384" y="0"/>
                    </a:cubicBezTo>
                    <a:lnTo>
                      <a:pt x="1124927" y="1212895"/>
                    </a:lnTo>
                    <a:close/>
                  </a:path>
                </a:pathLst>
              </a:custGeom>
              <a:solidFill>
                <a:srgbClr val="C1307D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833308" y="0"/>
                <a:ext cx="436692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436692" h="1270000">
                    <a:moveTo>
                      <a:pt x="0" y="77440"/>
                    </a:moveTo>
                    <a:cubicBezTo>
                      <a:pt x="139855" y="26228"/>
                      <a:pt x="287628" y="15"/>
                      <a:pt x="436565" y="0"/>
                    </a:cubicBezTo>
                    <a:lnTo>
                      <a:pt x="436692" y="1270000"/>
                    </a:lnTo>
                    <a:close/>
                  </a:path>
                </a:pathLst>
              </a:custGeom>
              <a:solidFill>
                <a:srgbClr val="E5617F"/>
              </a:solidFill>
            </p:spPr>
          </p:sp>
        </p:grpSp>
      </p:grpSp>
      <p:sp>
        <p:nvSpPr>
          <p:cNvPr id="49" name="TextBox 49"/>
          <p:cNvSpPr txBox="1"/>
          <p:nvPr/>
        </p:nvSpPr>
        <p:spPr>
          <a:xfrm>
            <a:off x="10787395" y="7780913"/>
            <a:ext cx="4260419" cy="341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20"/>
              </a:lnSpc>
            </a:pPr>
            <a:r>
              <a:rPr lang="en-US" sz="2014">
                <a:solidFill>
                  <a:srgbClr val="F1E9E9"/>
                </a:solidFill>
                <a:latin typeface="Montserrat"/>
              </a:rPr>
              <a:t>Навигация в университете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422657"/>
            <a:ext cx="18288000" cy="2460189"/>
          </a:xfrm>
          <a:custGeom>
            <a:avLst/>
            <a:gdLst/>
            <a:ahLst/>
            <a:cxnLst/>
            <a:rect l="l" t="t" r="r" b="b"/>
            <a:pathLst>
              <a:path w="7376604" h="2460189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49116"/>
            </a:stretch>
          </a:blipFill>
        </p:spPr>
      </p:sp>
      <p:sp>
        <p:nvSpPr>
          <p:cNvPr id="5" name="AutoShape 5"/>
          <p:cNvSpPr/>
          <p:nvPr/>
        </p:nvSpPr>
        <p:spPr>
          <a:xfrm rot="1834">
            <a:off x="216935" y="8887609"/>
            <a:ext cx="1785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5487873" y="9239790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6132817" y="9239790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6777762" y="9239790"/>
            <a:ext cx="481538" cy="481538"/>
            <a:chOff x="0" y="0"/>
            <a:chExt cx="642051" cy="64205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988091" y="688506"/>
            <a:ext cx="82296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992"/>
              </a:lnSpc>
              <a:spcBef>
                <a:spcPct val="0"/>
              </a:spcBef>
            </a:pPr>
            <a:r>
              <a:rPr lang="ru-RU" sz="4160" dirty="0">
                <a:solidFill>
                  <a:srgbClr val="F1E9E9"/>
                </a:solidFill>
                <a:latin typeface="Montserrat Semi-Bold"/>
              </a:rPr>
              <a:t>Ценностное предложение</a:t>
            </a:r>
            <a:endParaRPr lang="en-US" sz="4160" dirty="0">
              <a:solidFill>
                <a:srgbClr val="F1E9E9"/>
              </a:solidFill>
              <a:latin typeface="Montserrat Semi-Bold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Микеланджело, «Сотворение Адама» – итересно о медицине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72" y="1953592"/>
            <a:ext cx="14605357" cy="647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-466789" y="5676972"/>
            <a:ext cx="1990638" cy="2075383"/>
          </a:xfrm>
          <a:custGeom>
            <a:avLst/>
            <a:gdLst/>
            <a:ahLst/>
            <a:cxnLst/>
            <a:rect l="l" t="t" r="r" b="b"/>
            <a:pathLst>
              <a:path w="1990638" h="2075383">
                <a:moveTo>
                  <a:pt x="0" y="0"/>
                </a:moveTo>
                <a:lnTo>
                  <a:pt x="1990638" y="0"/>
                </a:lnTo>
                <a:lnTo>
                  <a:pt x="1990638" y="2075382"/>
                </a:lnTo>
                <a:lnTo>
                  <a:pt x="0" y="2075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591954" y="5676972"/>
            <a:ext cx="2075383" cy="2075383"/>
          </a:xfrm>
          <a:custGeom>
            <a:avLst/>
            <a:gdLst/>
            <a:ahLst/>
            <a:cxnLst/>
            <a:rect l="l" t="t" r="r" b="b"/>
            <a:pathLst>
              <a:path w="2075383" h="2075383">
                <a:moveTo>
                  <a:pt x="0" y="0"/>
                </a:moveTo>
                <a:lnTo>
                  <a:pt x="2075383" y="0"/>
                </a:lnTo>
                <a:lnTo>
                  <a:pt x="2075383" y="2075382"/>
                </a:lnTo>
                <a:lnTo>
                  <a:pt x="0" y="2075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506517" y="5676972"/>
            <a:ext cx="2075383" cy="2075383"/>
          </a:xfrm>
          <a:custGeom>
            <a:avLst/>
            <a:gdLst/>
            <a:ahLst/>
            <a:cxnLst/>
            <a:rect l="l" t="t" r="r" b="b"/>
            <a:pathLst>
              <a:path w="2075383" h="2075383">
                <a:moveTo>
                  <a:pt x="0" y="0"/>
                </a:moveTo>
                <a:lnTo>
                  <a:pt x="2075383" y="0"/>
                </a:lnTo>
                <a:lnTo>
                  <a:pt x="2075383" y="2075382"/>
                </a:lnTo>
                <a:lnTo>
                  <a:pt x="0" y="2075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Прямоугольник 13"/>
          <p:cNvSpPr/>
          <p:nvPr/>
        </p:nvSpPr>
        <p:spPr>
          <a:xfrm>
            <a:off x="0" y="2049842"/>
            <a:ext cx="7620000" cy="82371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/>
          <p:cNvSpPr/>
          <p:nvPr/>
        </p:nvSpPr>
        <p:spPr>
          <a:xfrm>
            <a:off x="1028700" y="1462088"/>
            <a:ext cx="1631469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278600" y="2526387"/>
            <a:ext cx="1990638" cy="1990638"/>
          </a:xfrm>
          <a:custGeom>
            <a:avLst/>
            <a:gdLst/>
            <a:ahLst/>
            <a:cxnLst/>
            <a:rect l="l" t="t" r="r" b="b"/>
            <a:pathLst>
              <a:path w="1990638" h="1990638">
                <a:moveTo>
                  <a:pt x="0" y="0"/>
                </a:moveTo>
                <a:lnTo>
                  <a:pt x="1990638" y="0"/>
                </a:lnTo>
                <a:lnTo>
                  <a:pt x="1990638" y="1990638"/>
                </a:lnTo>
                <a:lnTo>
                  <a:pt x="0" y="1990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2195708" y="2413197"/>
            <a:ext cx="2217018" cy="2217018"/>
          </a:xfrm>
          <a:custGeom>
            <a:avLst/>
            <a:gdLst/>
            <a:ahLst/>
            <a:cxnLst/>
            <a:rect l="l" t="t" r="r" b="b"/>
            <a:pathLst>
              <a:path w="2217018" h="2217018">
                <a:moveTo>
                  <a:pt x="0" y="0"/>
                </a:moveTo>
                <a:lnTo>
                  <a:pt x="2217018" y="0"/>
                </a:lnTo>
                <a:lnTo>
                  <a:pt x="2217018" y="2217018"/>
                </a:lnTo>
                <a:lnTo>
                  <a:pt x="0" y="2217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336651" y="2526387"/>
            <a:ext cx="1990638" cy="1990638"/>
          </a:xfrm>
          <a:custGeom>
            <a:avLst/>
            <a:gdLst/>
            <a:ahLst/>
            <a:cxnLst/>
            <a:rect l="l" t="t" r="r" b="b"/>
            <a:pathLst>
              <a:path w="1990638" h="1990638">
                <a:moveTo>
                  <a:pt x="0" y="0"/>
                </a:moveTo>
                <a:lnTo>
                  <a:pt x="1990638" y="0"/>
                </a:lnTo>
                <a:lnTo>
                  <a:pt x="1990638" y="1990638"/>
                </a:lnTo>
                <a:lnTo>
                  <a:pt x="0" y="19906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en-US" sz="2000">
                <a:solidFill>
                  <a:srgbClr val="F1E9E9"/>
                </a:solidFill>
                <a:latin typeface="Montserrat"/>
              </a:rPr>
              <a:t>Конкуренты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3505037"/>
            <a:ext cx="5201984" cy="3276926"/>
            <a:chOff x="0" y="0"/>
            <a:chExt cx="6935979" cy="436923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2225"/>
              <a:ext cx="6935979" cy="1945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790"/>
                </a:lnSpc>
                <a:spcBef>
                  <a:spcPct val="0"/>
                </a:spcBef>
              </a:pPr>
              <a:r>
                <a:rPr lang="en-US" sz="4825" dirty="0" err="1">
                  <a:solidFill>
                    <a:srgbClr val="F1E9E9"/>
                  </a:solidFill>
                  <a:latin typeface="Montserrat Semi-Bold"/>
                </a:rPr>
                <a:t>Кто</a:t>
              </a:r>
              <a:r>
                <a:rPr lang="en-US" sz="4825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4825" dirty="0" err="1">
                  <a:solidFill>
                    <a:srgbClr val="F1E9E9"/>
                  </a:solidFill>
                  <a:latin typeface="Montserrat Semi-Bold"/>
                </a:rPr>
                <a:t>противостоит</a:t>
              </a:r>
              <a:r>
                <a:rPr lang="en-US" sz="4825" dirty="0">
                  <a:solidFill>
                    <a:srgbClr val="F1E9E9"/>
                  </a:solidFill>
                  <a:latin typeface="Montserrat Semi-Bold"/>
                </a:rPr>
                <a:t>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519846"/>
              <a:ext cx="5643025" cy="1849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Существуют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такие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приложения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как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: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moodle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Расписашка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СтудЖурнал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Мои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дела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Studify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,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BellTime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...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00555 L -0.60026 -3.95062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04" y="2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95062E-6 L -0.60764 -3.95062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8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95062E-6 L -0.60234 -3.95062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45679E-6 L 0.47942 -0.004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7" y="-23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45679E-6 L 0.46406 -0.004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3" y="-23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5679E-6 L 0.47136 -0.0044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68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01158" y="6422657"/>
            <a:ext cx="7376604" cy="2460189"/>
          </a:xfrm>
          <a:custGeom>
            <a:avLst/>
            <a:gdLst/>
            <a:ahLst/>
            <a:cxnLst/>
            <a:rect l="l" t="t" r="r" b="b"/>
            <a:pathLst>
              <a:path w="7376604" h="2460189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4911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6948" y="237222"/>
            <a:ext cx="8393652" cy="9812555"/>
            <a:chOff x="0" y="0"/>
            <a:chExt cx="2924524" cy="16073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24525" cy="1607309"/>
            </a:xfrm>
            <a:custGeom>
              <a:avLst/>
              <a:gdLst/>
              <a:ahLst/>
              <a:cxnLst/>
              <a:rect l="l" t="t" r="r" b="b"/>
              <a:pathLst>
                <a:path w="2924525" h="1607309">
                  <a:moveTo>
                    <a:pt x="2800064" y="1607309"/>
                  </a:moveTo>
                  <a:lnTo>
                    <a:pt x="124460" y="1607309"/>
                  </a:lnTo>
                  <a:cubicBezTo>
                    <a:pt x="55880" y="1607309"/>
                    <a:pt x="0" y="1551429"/>
                    <a:pt x="0" y="14828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482849"/>
                  </a:lnTo>
                  <a:cubicBezTo>
                    <a:pt x="2924525" y="1551429"/>
                    <a:pt x="2868644" y="1607309"/>
                    <a:pt x="2800065" y="1607309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5" name="AutoShape 5"/>
          <p:cNvSpPr/>
          <p:nvPr/>
        </p:nvSpPr>
        <p:spPr>
          <a:xfrm rot="1834">
            <a:off x="216935" y="8887609"/>
            <a:ext cx="1785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5487873" y="9239790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6132817" y="9239790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6777762" y="9239790"/>
            <a:ext cx="481538" cy="481538"/>
            <a:chOff x="0" y="0"/>
            <a:chExt cx="642051" cy="64205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284414" y="2322356"/>
            <a:ext cx="6335586" cy="5115523"/>
            <a:chOff x="0" y="9525"/>
            <a:chExt cx="7162800" cy="6820699"/>
          </a:xfrm>
        </p:grpSpPr>
        <p:sp>
          <p:nvSpPr>
            <p:cNvPr id="29" name="TextBox 29"/>
            <p:cNvSpPr txBox="1"/>
            <p:nvPr/>
          </p:nvSpPr>
          <p:spPr>
            <a:xfrm>
              <a:off x="0" y="9525"/>
              <a:ext cx="7162800" cy="963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Бизнес-модель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1563824"/>
              <a:ext cx="7162800" cy="5266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Потенциальный рынок составляет: 1183 вуза</a:t>
              </a:r>
              <a:br>
                <a:rPr lang="ru-RU" sz="2000" dirty="0">
                  <a:solidFill>
                    <a:srgbClr val="F1E9E9"/>
                  </a:solidFill>
                  <a:latin typeface="Montserrat"/>
                </a:rPr>
              </a:b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Общий объем рынка: 897 вуза</a:t>
              </a: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Доступный объем: 493 вуза (55%)</a:t>
              </a: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Реально достижимый объем рынка: 3 вуза</a:t>
              </a:r>
            </a:p>
            <a:p>
              <a:pPr marL="0" lvl="0" indent="0">
                <a:lnSpc>
                  <a:spcPts val="2800"/>
                </a:lnSpc>
              </a:pPr>
              <a:endParaRPr lang="ru-RU" sz="2000" dirty="0">
                <a:solidFill>
                  <a:srgbClr val="F1E9E9"/>
                </a:solidFill>
                <a:latin typeface="Montserrat"/>
              </a:endParaRP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Стоимость за разработку: 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~</a:t>
              </a: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3.500.000 р.</a:t>
              </a: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Дополнительные разработки: от 300.000 р.</a:t>
              </a: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Стоимость обслуживания а месяц: 250.000 р.</a:t>
              </a:r>
            </a:p>
            <a:p>
              <a:pPr marL="0" lvl="0" indent="0">
                <a:lnSpc>
                  <a:spcPts val="2800"/>
                </a:lnSpc>
              </a:pPr>
              <a:endParaRPr lang="ru-RU" sz="2000" dirty="0">
                <a:solidFill>
                  <a:srgbClr val="F1E9E9"/>
                </a:solidFill>
                <a:latin typeface="Montserrat"/>
              </a:endParaRPr>
            </a:p>
            <a:p>
              <a:pPr marL="0" lvl="0" indent="0">
                <a:lnSpc>
                  <a:spcPts val="2800"/>
                </a:lnSpc>
              </a:pPr>
              <a:r>
                <a:rPr lang="ru-RU" sz="2000" dirty="0">
                  <a:solidFill>
                    <a:srgbClr val="F1E9E9"/>
                  </a:solidFill>
                  <a:latin typeface="Montserrat"/>
                </a:rPr>
                <a:t>Окупаемость данного проекта планируется через 18-19 месяцев после начала работ.</a:t>
              </a: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sp>
        <p:nvSpPr>
          <p:cNvPr id="31" name="Freeform 31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8"/>
          <p:cNvSpPr/>
          <p:nvPr/>
        </p:nvSpPr>
        <p:spPr>
          <a:xfrm>
            <a:off x="9401158" y="1606943"/>
            <a:ext cx="7166552" cy="6915785"/>
          </a:xfrm>
          <a:custGeom>
            <a:avLst/>
            <a:gdLst/>
            <a:ahLst/>
            <a:cxnLst/>
            <a:rect l="l" t="t" r="r" b="b"/>
            <a:pathLst>
              <a:path w="8686201" h="8577288">
                <a:moveTo>
                  <a:pt x="0" y="0"/>
                </a:moveTo>
                <a:lnTo>
                  <a:pt x="8686201" y="0"/>
                </a:lnTo>
                <a:lnTo>
                  <a:pt x="8686201" y="8577288"/>
                </a:lnTo>
                <a:lnTo>
                  <a:pt x="0" y="8577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4105" r="-24105"/>
            </a:stretch>
          </a:blipFill>
        </p:spPr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4000500"/>
            <a:ext cx="5919788" cy="3276600"/>
            <a:chOff x="0" y="-1198684"/>
            <a:chExt cx="7893050" cy="4343833"/>
          </a:xfrm>
        </p:grpSpPr>
        <p:sp>
          <p:nvSpPr>
            <p:cNvPr id="4" name="TextBox 4"/>
            <p:cNvSpPr txBox="1"/>
            <p:nvPr/>
          </p:nvSpPr>
          <p:spPr>
            <a:xfrm>
              <a:off x="0" y="2705028"/>
              <a:ext cx="7893050" cy="440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198684"/>
              <a:ext cx="7893050" cy="3026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А в чём выгода для другой стороны?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01000" y="1562100"/>
            <a:ext cx="9986057" cy="7239000"/>
            <a:chOff x="0" y="0"/>
            <a:chExt cx="1621295" cy="16095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1295" cy="1609564"/>
            </a:xfrm>
            <a:custGeom>
              <a:avLst/>
              <a:gdLst/>
              <a:ahLst/>
              <a:cxnLst/>
              <a:rect l="l" t="t" r="r" b="b"/>
              <a:pathLst>
                <a:path w="1621295" h="1609564">
                  <a:moveTo>
                    <a:pt x="1496835" y="1609564"/>
                  </a:moveTo>
                  <a:lnTo>
                    <a:pt x="124460" y="1609564"/>
                  </a:lnTo>
                  <a:cubicBezTo>
                    <a:pt x="55880" y="1609564"/>
                    <a:pt x="0" y="1553684"/>
                    <a:pt x="0" y="1485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96835" y="0"/>
                  </a:lnTo>
                  <a:cubicBezTo>
                    <a:pt x="1565415" y="0"/>
                    <a:pt x="1621295" y="55880"/>
                    <a:pt x="1621295" y="124460"/>
                  </a:cubicBezTo>
                  <a:lnTo>
                    <a:pt x="1621295" y="1485104"/>
                  </a:lnTo>
                  <a:cubicBezTo>
                    <a:pt x="1621295" y="1553684"/>
                    <a:pt x="1565415" y="1609564"/>
                    <a:pt x="1496835" y="1609564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10" name="AutoShape 27"/>
          <p:cNvSpPr/>
          <p:nvPr/>
        </p:nvSpPr>
        <p:spPr>
          <a:xfrm>
            <a:off x="1028700" y="1462088"/>
            <a:ext cx="2095500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29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ru-RU" sz="2000" dirty="0">
                <a:solidFill>
                  <a:srgbClr val="F1E9E9"/>
                </a:solidFill>
                <a:latin typeface="Montserrat"/>
              </a:rPr>
              <a:t>Бизнес-модель</a:t>
            </a:r>
            <a:endParaRPr lang="en-US" sz="2000" dirty="0">
              <a:solidFill>
                <a:srgbClr val="F1E9E9"/>
              </a:solidFill>
              <a:latin typeface="Montserrat"/>
            </a:endParaRPr>
          </a:p>
        </p:txBody>
      </p:sp>
      <p:pic>
        <p:nvPicPr>
          <p:cNvPr id="2052" name="Picture 4" descr="ГЧП - Государственно-частное партнёрство: проекты и риски ГЧ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837" y="2286000"/>
            <a:ext cx="85725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8000" endPos="14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7"/>
          <p:cNvSpPr/>
          <p:nvPr/>
        </p:nvSpPr>
        <p:spPr>
          <a:xfrm>
            <a:off x="1028700" y="1462088"/>
            <a:ext cx="2095500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29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ru-RU" sz="2000" dirty="0">
                <a:solidFill>
                  <a:srgbClr val="F1E9E9"/>
                </a:solidFill>
                <a:latin typeface="Montserrat"/>
              </a:rPr>
              <a:t>Бизнес-модель</a:t>
            </a:r>
            <a:endParaRPr lang="en-US" sz="2000" dirty="0">
              <a:solidFill>
                <a:srgbClr val="F1E9E9"/>
              </a:solidFill>
              <a:latin typeface="Montserrat"/>
            </a:endParaRPr>
          </a:p>
        </p:txBody>
      </p:sp>
      <p:grpSp>
        <p:nvGrpSpPr>
          <p:cNvPr id="43" name="Group 2"/>
          <p:cNvGrpSpPr/>
          <p:nvPr/>
        </p:nvGrpSpPr>
        <p:grpSpPr>
          <a:xfrm>
            <a:off x="1028700" y="2671762"/>
            <a:ext cx="5066791" cy="6205538"/>
            <a:chOff x="0" y="0"/>
            <a:chExt cx="829947" cy="1016475"/>
          </a:xfrm>
        </p:grpSpPr>
        <p:sp>
          <p:nvSpPr>
            <p:cNvPr id="44" name="Freeform 3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45" name="Group 4"/>
          <p:cNvGrpSpPr/>
          <p:nvPr/>
        </p:nvGrpSpPr>
        <p:grpSpPr>
          <a:xfrm>
            <a:off x="1887476" y="3557402"/>
            <a:ext cx="3349237" cy="3133289"/>
            <a:chOff x="0" y="9525"/>
            <a:chExt cx="4465650" cy="1879132"/>
          </a:xfrm>
        </p:grpSpPr>
        <p:sp>
          <p:nvSpPr>
            <p:cNvPr id="46" name="TextBox 5"/>
            <p:cNvSpPr txBox="1"/>
            <p:nvPr/>
          </p:nvSpPr>
          <p:spPr>
            <a:xfrm>
              <a:off x="0" y="9525"/>
              <a:ext cx="4465650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ru-RU" sz="4900" dirty="0">
                  <a:solidFill>
                    <a:srgbClr val="F1E9E9"/>
                  </a:solidFill>
                  <a:latin typeface="Montserrat Semi-Bold"/>
                </a:rPr>
                <a:t>Реклама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  <p:sp>
          <p:nvSpPr>
            <p:cNvPr id="47" name="TextBox 6"/>
            <p:cNvSpPr txBox="1"/>
            <p:nvPr/>
          </p:nvSpPr>
          <p:spPr>
            <a:xfrm>
              <a:off x="0" y="1445117"/>
              <a:ext cx="4465650" cy="443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grpSp>
        <p:nvGrpSpPr>
          <p:cNvPr id="51" name="Group 10"/>
          <p:cNvGrpSpPr/>
          <p:nvPr/>
        </p:nvGrpSpPr>
        <p:grpSpPr>
          <a:xfrm>
            <a:off x="6610604" y="2671762"/>
            <a:ext cx="5066791" cy="6205538"/>
            <a:chOff x="0" y="0"/>
            <a:chExt cx="829947" cy="1016475"/>
          </a:xfrm>
        </p:grpSpPr>
        <p:sp>
          <p:nvSpPr>
            <p:cNvPr id="52" name="Freeform 11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53" name="Group 12"/>
          <p:cNvGrpSpPr/>
          <p:nvPr/>
        </p:nvGrpSpPr>
        <p:grpSpPr>
          <a:xfrm>
            <a:off x="7528315" y="3557402"/>
            <a:ext cx="3231371" cy="2458086"/>
            <a:chOff x="0" y="9525"/>
            <a:chExt cx="4308494" cy="1660280"/>
          </a:xfrm>
        </p:grpSpPr>
        <p:sp>
          <p:nvSpPr>
            <p:cNvPr id="54" name="TextBox 13"/>
            <p:cNvSpPr txBox="1"/>
            <p:nvPr/>
          </p:nvSpPr>
          <p:spPr>
            <a:xfrm>
              <a:off x="0" y="9525"/>
              <a:ext cx="4308494" cy="5110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de-DE" sz="4800" u="none" dirty="0">
                  <a:solidFill>
                    <a:srgbClr val="F1E9E9"/>
                  </a:solidFill>
                  <a:latin typeface="Modern No. 20" panose="02070704070505020303" pitchFamily="18" charset="0"/>
                </a:rPr>
                <a:t>UNI</a:t>
              </a:r>
              <a:r>
                <a:rPr lang="de-DE" sz="4800" u="none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de-DE" sz="4800" u="none" dirty="0">
                  <a:solidFill>
                    <a:srgbClr val="F1E9E9"/>
                  </a:solidFill>
                  <a:latin typeface="Mistral" panose="03090702030407020403" pitchFamily="66" charset="0"/>
                </a:rPr>
                <a:t>VS</a:t>
              </a:r>
              <a:r>
                <a:rPr lang="de-DE" sz="4800" u="none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de-DE" sz="4800" u="none" dirty="0">
                  <a:solidFill>
                    <a:srgbClr val="F1E9E9"/>
                  </a:solidFill>
                  <a:latin typeface="Perpetua Titling MT" panose="02020502060505020804" pitchFamily="18" charset="0"/>
                </a:rPr>
                <a:t>Uni</a:t>
              </a:r>
              <a:endParaRPr lang="en-US" sz="4800" u="none" dirty="0">
                <a:solidFill>
                  <a:srgbClr val="F1E9E9"/>
                </a:solidFill>
                <a:latin typeface="Perpetua Titling MT" panose="02020502060505020804" pitchFamily="18" charset="0"/>
              </a:endParaRPr>
            </a:p>
          </p:txBody>
        </p:sp>
        <p:sp>
          <p:nvSpPr>
            <p:cNvPr id="55" name="TextBox 14"/>
            <p:cNvSpPr txBox="1"/>
            <p:nvPr/>
          </p:nvSpPr>
          <p:spPr>
            <a:xfrm>
              <a:off x="0" y="1445118"/>
              <a:ext cx="4308494" cy="224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grpSp>
        <p:nvGrpSpPr>
          <p:cNvPr id="56" name="Group 15"/>
          <p:cNvGrpSpPr/>
          <p:nvPr/>
        </p:nvGrpSpPr>
        <p:grpSpPr>
          <a:xfrm>
            <a:off x="12192509" y="2671762"/>
            <a:ext cx="5066791" cy="6205538"/>
            <a:chOff x="0" y="0"/>
            <a:chExt cx="829947" cy="1016475"/>
          </a:xfrm>
        </p:grpSpPr>
        <p:sp>
          <p:nvSpPr>
            <p:cNvPr id="57" name="Freeform 16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58" name="Group 17"/>
          <p:cNvGrpSpPr/>
          <p:nvPr/>
        </p:nvGrpSpPr>
        <p:grpSpPr>
          <a:xfrm>
            <a:off x="13110219" y="3557402"/>
            <a:ext cx="3231371" cy="3313147"/>
            <a:chOff x="0" y="9525"/>
            <a:chExt cx="4308494" cy="1675405"/>
          </a:xfrm>
        </p:grpSpPr>
        <p:sp>
          <p:nvSpPr>
            <p:cNvPr id="59" name="TextBox 18"/>
            <p:cNvSpPr txBox="1"/>
            <p:nvPr/>
          </p:nvSpPr>
          <p:spPr>
            <a:xfrm>
              <a:off x="0" y="9525"/>
              <a:ext cx="4308494" cy="365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ru-RU" sz="4900" u="none" dirty="0">
                  <a:solidFill>
                    <a:srgbClr val="F1E9E9"/>
                  </a:solidFill>
                  <a:latin typeface="Montserrat Semi-Bold"/>
                </a:rPr>
                <a:t>Прибыль</a:t>
              </a:r>
              <a:endParaRPr lang="en-US" sz="4900" u="none" dirty="0">
                <a:solidFill>
                  <a:srgbClr val="F1E9E9"/>
                </a:solidFill>
                <a:latin typeface="Montserrat Semi-Bold"/>
              </a:endParaRPr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0" y="1241390"/>
              <a:ext cx="4308494" cy="443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sp>
        <p:nvSpPr>
          <p:cNvPr id="68" name="TextBox 5"/>
          <p:cNvSpPr txBox="1"/>
          <p:nvPr/>
        </p:nvSpPr>
        <p:spPr>
          <a:xfrm>
            <a:off x="1957641" y="5202829"/>
            <a:ext cx="3349237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de-DE" sz="2800" dirty="0">
                <a:solidFill>
                  <a:srgbClr val="F1E9E9"/>
                </a:solidFill>
                <a:latin typeface="Montserrat Semi-Bold"/>
              </a:rPr>
              <a:t>YouTube, VK, </a:t>
            </a:r>
            <a:r>
              <a:rPr lang="de-DE" sz="2800" dirty="0" err="1">
                <a:solidFill>
                  <a:srgbClr val="F1E9E9"/>
                </a:solidFill>
                <a:latin typeface="Montserrat Semi-Bold"/>
              </a:rPr>
              <a:t>Rutube</a:t>
            </a:r>
            <a:r>
              <a:rPr lang="de-DE" sz="2800" dirty="0">
                <a:solidFill>
                  <a:srgbClr val="F1E9E9"/>
                </a:solidFill>
                <a:latin typeface="Montserrat Semi-Bold"/>
              </a:rPr>
              <a:t>, Telegram</a:t>
            </a:r>
            <a:endParaRPr lang="en-US" sz="2800" dirty="0">
              <a:solidFill>
                <a:srgbClr val="F1E9E9"/>
              </a:solidFill>
              <a:latin typeface="Montserrat Semi-Bold"/>
            </a:endParaRPr>
          </a:p>
        </p:txBody>
      </p:sp>
      <p:sp>
        <p:nvSpPr>
          <p:cNvPr id="69" name="TextBox 5"/>
          <p:cNvSpPr txBox="1"/>
          <p:nvPr/>
        </p:nvSpPr>
        <p:spPr>
          <a:xfrm>
            <a:off x="7469380" y="5259296"/>
            <a:ext cx="3349237" cy="121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ru-RU" sz="2800" dirty="0">
                <a:solidFill>
                  <a:srgbClr val="F1E9E9"/>
                </a:solidFill>
                <a:latin typeface="Montserrat Semi-Bold"/>
              </a:rPr>
              <a:t>Привлечение новых студентов</a:t>
            </a:r>
            <a:endParaRPr lang="en-US" sz="2800" dirty="0">
              <a:solidFill>
                <a:srgbClr val="F1E9E9"/>
              </a:solidFill>
              <a:latin typeface="Montserrat Semi-Bold"/>
            </a:endParaRPr>
          </a:p>
        </p:txBody>
      </p:sp>
      <p:sp>
        <p:nvSpPr>
          <p:cNvPr id="70" name="TextBox 5"/>
          <p:cNvSpPr txBox="1"/>
          <p:nvPr/>
        </p:nvSpPr>
        <p:spPr>
          <a:xfrm>
            <a:off x="13051285" y="5259296"/>
            <a:ext cx="3349237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800" dirty="0">
                <a:solidFill>
                  <a:srgbClr val="F1E9E9"/>
                </a:solidFill>
                <a:latin typeface="Montserrat Semi-Bold"/>
              </a:rPr>
              <a:t>~</a:t>
            </a:r>
            <a:r>
              <a:rPr lang="ru-RU" sz="2800" dirty="0">
                <a:solidFill>
                  <a:srgbClr val="F1E9E9"/>
                </a:solidFill>
                <a:latin typeface="Montserrat Semi-Bold"/>
              </a:rPr>
              <a:t>Ежемесячно</a:t>
            </a:r>
            <a:r>
              <a:rPr lang="en-US" sz="2800" dirty="0">
                <a:solidFill>
                  <a:srgbClr val="F1E9E9"/>
                </a:solidFill>
                <a:latin typeface="Montserrat Semi-Bold"/>
              </a:rPr>
              <a:t>~</a:t>
            </a:r>
            <a:r>
              <a:rPr lang="ru-RU" sz="2800" dirty="0">
                <a:solidFill>
                  <a:srgbClr val="F1E9E9"/>
                </a:solidFill>
                <a:latin typeface="Montserrat Semi-Bold"/>
              </a:rPr>
              <a:t> +1.350.000 р.</a:t>
            </a:r>
            <a:endParaRPr lang="en-US" sz="2800" dirty="0">
              <a:solidFill>
                <a:srgbClr val="F1E9E9"/>
              </a:solidFill>
              <a:latin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1964526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71762"/>
            <a:ext cx="5066791" cy="6205538"/>
            <a:chOff x="0" y="0"/>
            <a:chExt cx="829947" cy="10164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946410" y="5606852"/>
            <a:ext cx="3349237" cy="2470880"/>
            <a:chOff x="0" y="0"/>
            <a:chExt cx="4465650" cy="3294507"/>
          </a:xfrm>
        </p:grpSpPr>
        <p:sp>
          <p:nvSpPr>
            <p:cNvPr id="5" name="TextBox 5"/>
            <p:cNvSpPr txBox="1"/>
            <p:nvPr/>
          </p:nvSpPr>
          <p:spPr>
            <a:xfrm>
              <a:off x="0" y="9525"/>
              <a:ext cx="4465650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 dirty="0">
                  <a:solidFill>
                    <a:srgbClr val="F1E9E9"/>
                  </a:solidFill>
                  <a:latin typeface="Montserrat Semi-Bold"/>
                </a:rPr>
                <a:t>+7%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45118"/>
              <a:ext cx="4465650" cy="1849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Увеличение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успеваемости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студентов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и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их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коммуникаций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с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университетом</a:t>
              </a: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42231" y="4273392"/>
            <a:ext cx="2639729" cy="642856"/>
            <a:chOff x="0" y="0"/>
            <a:chExt cx="3519639" cy="857142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0"/>
              <a:ext cx="3519639" cy="857142"/>
              <a:chOff x="0" y="0"/>
              <a:chExt cx="9271000" cy="225777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6351" y="0"/>
                <a:ext cx="92382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9238228" h="2257821">
                    <a:moveTo>
                      <a:pt x="618649" y="0"/>
                    </a:moveTo>
                    <a:lnTo>
                      <a:pt x="618649" y="0"/>
                    </a:lnTo>
                    <a:cubicBezTo>
                      <a:pt x="562511" y="0"/>
                      <a:pt x="508673" y="22301"/>
                      <a:pt x="468978" y="61996"/>
                    </a:cubicBezTo>
                    <a:cubicBezTo>
                      <a:pt x="429283" y="101691"/>
                      <a:pt x="406982" y="155529"/>
                      <a:pt x="406982" y="211667"/>
                    </a:cubicBezTo>
                    <a:lnTo>
                      <a:pt x="406982" y="282222"/>
                    </a:lnTo>
                    <a:cubicBezTo>
                      <a:pt x="407503" y="398753"/>
                      <a:pt x="502117" y="492944"/>
                      <a:pt x="618649" y="492944"/>
                    </a:cubicBezTo>
                    <a:cubicBezTo>
                      <a:pt x="735181" y="492944"/>
                      <a:pt x="829794" y="398753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close/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5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1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close/>
                    <a:moveTo>
                      <a:pt x="1952149" y="0"/>
                    </a:moveTo>
                    <a:lnTo>
                      <a:pt x="1952149" y="0"/>
                    </a:lnTo>
                    <a:cubicBezTo>
                      <a:pt x="1896012" y="0"/>
                      <a:pt x="1842173" y="22301"/>
                      <a:pt x="1802478" y="61996"/>
                    </a:cubicBezTo>
                    <a:cubicBezTo>
                      <a:pt x="1762783" y="101691"/>
                      <a:pt x="1740482" y="155529"/>
                      <a:pt x="1740482" y="211667"/>
                    </a:cubicBezTo>
                    <a:lnTo>
                      <a:pt x="1740482" y="282222"/>
                    </a:lnTo>
                    <a:cubicBezTo>
                      <a:pt x="1741003" y="398753"/>
                      <a:pt x="1835617" y="492944"/>
                      <a:pt x="1952149" y="492944"/>
                    </a:cubicBezTo>
                    <a:cubicBezTo>
                      <a:pt x="2068681" y="492944"/>
                      <a:pt x="2163295" y="398753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155529"/>
                      <a:pt x="2141515" y="101691"/>
                      <a:pt x="2101820" y="61996"/>
                    </a:cubicBezTo>
                    <a:cubicBezTo>
                      <a:pt x="2062125" y="22301"/>
                      <a:pt x="2008286" y="0"/>
                      <a:pt x="1952149" y="0"/>
                    </a:cubicBezTo>
                    <a:close/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4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4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7" y="1372839"/>
                      <a:pt x="2569607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close/>
                    <a:moveTo>
                      <a:pt x="3285649" y="0"/>
                    </a:moveTo>
                    <a:lnTo>
                      <a:pt x="3285649" y="0"/>
                    </a:lnTo>
                    <a:cubicBezTo>
                      <a:pt x="3229512" y="0"/>
                      <a:pt x="3175673" y="22301"/>
                      <a:pt x="3135978" y="61996"/>
                    </a:cubicBezTo>
                    <a:cubicBezTo>
                      <a:pt x="3096283" y="101691"/>
                      <a:pt x="3073982" y="155529"/>
                      <a:pt x="3073982" y="211667"/>
                    </a:cubicBezTo>
                    <a:lnTo>
                      <a:pt x="3073982" y="282222"/>
                    </a:lnTo>
                    <a:cubicBezTo>
                      <a:pt x="3074503" y="398753"/>
                      <a:pt x="3169117" y="492944"/>
                      <a:pt x="3285649" y="492944"/>
                    </a:cubicBezTo>
                    <a:cubicBezTo>
                      <a:pt x="3402181" y="492944"/>
                      <a:pt x="3496794" y="398753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close/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4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8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2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300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close/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8004" y="398753"/>
                      <a:pt x="4502617" y="492944"/>
                      <a:pt x="4619149" y="492944"/>
                    </a:cubicBezTo>
                    <a:cubicBezTo>
                      <a:pt x="4735681" y="492944"/>
                      <a:pt x="4830294" y="398753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close/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6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8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2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800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6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close/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1504" y="398753"/>
                      <a:pt x="5836117" y="492944"/>
                      <a:pt x="5952649" y="492944"/>
                    </a:cubicBezTo>
                    <a:cubicBezTo>
                      <a:pt x="6069181" y="492944"/>
                      <a:pt x="6163794" y="398753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close/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6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2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300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6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close/>
                    <a:moveTo>
                      <a:pt x="7286149" y="0"/>
                    </a:moveTo>
                    <a:cubicBezTo>
                      <a:pt x="7230011" y="0"/>
                      <a:pt x="7176173" y="22300"/>
                      <a:pt x="7136478" y="61996"/>
                    </a:cubicBezTo>
                    <a:cubicBezTo>
                      <a:pt x="7096782" y="101691"/>
                      <a:pt x="7074482" y="155529"/>
                      <a:pt x="7074482" y="211667"/>
                    </a:cubicBezTo>
                    <a:lnTo>
                      <a:pt x="7074482" y="282222"/>
                    </a:lnTo>
                    <a:cubicBezTo>
                      <a:pt x="7075003" y="398753"/>
                      <a:pt x="7169617" y="492945"/>
                      <a:pt x="7286149" y="492945"/>
                    </a:cubicBezTo>
                    <a:cubicBezTo>
                      <a:pt x="7402681" y="492945"/>
                      <a:pt x="7497295" y="398753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155529"/>
                      <a:pt x="7475516" y="101691"/>
                      <a:pt x="7435820" y="61996"/>
                    </a:cubicBezTo>
                    <a:cubicBezTo>
                      <a:pt x="7396125" y="22300"/>
                      <a:pt x="7342287" y="0"/>
                      <a:pt x="7286149" y="0"/>
                    </a:cubicBezTo>
                    <a:close/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close/>
                    <a:moveTo>
                      <a:pt x="8619649" y="0"/>
                    </a:moveTo>
                    <a:cubicBezTo>
                      <a:pt x="8563511" y="0"/>
                      <a:pt x="8509673" y="22300"/>
                      <a:pt x="8469978" y="61996"/>
                    </a:cubicBezTo>
                    <a:cubicBezTo>
                      <a:pt x="8430282" y="101691"/>
                      <a:pt x="8407982" y="155529"/>
                      <a:pt x="8407982" y="211667"/>
                    </a:cubicBezTo>
                    <a:lnTo>
                      <a:pt x="8407982" y="282222"/>
                    </a:lnTo>
                    <a:cubicBezTo>
                      <a:pt x="8408503" y="398753"/>
                      <a:pt x="8503117" y="492945"/>
                      <a:pt x="8619649" y="492945"/>
                    </a:cubicBezTo>
                    <a:cubicBezTo>
                      <a:pt x="8736181" y="492945"/>
                      <a:pt x="8830795" y="398753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155529"/>
                      <a:pt x="8809016" y="101691"/>
                      <a:pt x="8769320" y="61996"/>
                    </a:cubicBezTo>
                    <a:cubicBezTo>
                      <a:pt x="8729625" y="22300"/>
                      <a:pt x="8675787" y="0"/>
                      <a:pt x="8619649" y="0"/>
                    </a:cubicBezTo>
                    <a:close/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6610604" y="2671762"/>
            <a:ext cx="5066791" cy="6205538"/>
            <a:chOff x="0" y="0"/>
            <a:chExt cx="829947" cy="10164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528315" y="5606852"/>
            <a:ext cx="3231371" cy="2118563"/>
            <a:chOff x="0" y="0"/>
            <a:chExt cx="4308494" cy="2824751"/>
          </a:xfrm>
        </p:grpSpPr>
        <p:sp>
          <p:nvSpPr>
            <p:cNvPr id="13" name="TextBox 13"/>
            <p:cNvSpPr txBox="1"/>
            <p:nvPr/>
          </p:nvSpPr>
          <p:spPr>
            <a:xfrm>
              <a:off x="0" y="9525"/>
              <a:ext cx="4308494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F1E9E9"/>
                  </a:solidFill>
                  <a:latin typeface="Montserrat Semi-Bold"/>
                </a:rPr>
                <a:t>-15</a:t>
              </a:r>
              <a:r>
                <a:rPr lang="en-US" sz="4900" u="none">
                  <a:solidFill>
                    <a:srgbClr val="F1E9E9"/>
                  </a:solidFill>
                  <a:latin typeface="Montserrat Semi-Bold"/>
                </a:rPr>
                <a:t>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45118"/>
              <a:ext cx="4308494" cy="137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Сокращение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времени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студентов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на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затраты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поиска</a:t>
              </a:r>
              <a:r>
                <a:rPr lang="en-US" sz="2000" dirty="0">
                  <a:solidFill>
                    <a:srgbClr val="F1E9E9"/>
                  </a:solidFill>
                  <a:latin typeface="Montserrat"/>
                </a:rPr>
                <a:t> </a:t>
              </a:r>
              <a:r>
                <a:rPr lang="en-US" sz="2000" dirty="0" err="1">
                  <a:solidFill>
                    <a:srgbClr val="F1E9E9"/>
                  </a:solidFill>
                  <a:latin typeface="Montserrat"/>
                </a:rPr>
                <a:t>информации</a:t>
              </a:r>
              <a:endParaRPr lang="en-US" sz="2000" dirty="0">
                <a:solidFill>
                  <a:srgbClr val="F1E9E9"/>
                </a:solidFill>
                <a:latin typeface="Montserrat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192509" y="2671762"/>
            <a:ext cx="5066791" cy="6205538"/>
            <a:chOff x="0" y="0"/>
            <a:chExt cx="829947" cy="10164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110219" y="5606852"/>
            <a:ext cx="3231371" cy="1965766"/>
            <a:chOff x="0" y="0"/>
            <a:chExt cx="4308494" cy="262102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9525"/>
              <a:ext cx="4308494" cy="981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F1E9E9"/>
                  </a:solidFill>
                  <a:latin typeface="Montserrat Semi-Bold"/>
                </a:rPr>
                <a:t>~1</a:t>
              </a:r>
              <a:r>
                <a:rPr lang="en-US" sz="4900" u="none">
                  <a:solidFill>
                    <a:srgbClr val="F1E9E9"/>
                  </a:solidFill>
                  <a:latin typeface="Montserrat Semi-Bold"/>
                </a:rPr>
                <a:t> млн.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241389"/>
              <a:ext cx="4308494" cy="137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>
                  <a:solidFill>
                    <a:srgbClr val="F1E9E9"/>
                  </a:solidFill>
                  <a:latin typeface="Montserrat"/>
                </a:rPr>
                <a:t>Университет сможет сэкономить на системе пропусков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305800" y="4175720"/>
            <a:ext cx="1676400" cy="838200"/>
            <a:chOff x="0" y="0"/>
            <a:chExt cx="2235200" cy="1117600"/>
          </a:xfrm>
        </p:grpSpPr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0" y="0"/>
              <a:ext cx="2235200" cy="1117600"/>
              <a:chOff x="0" y="0"/>
              <a:chExt cx="2540000" cy="127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1264333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82800" y="1264333"/>
                    </a:lnTo>
                    <a:cubicBezTo>
                      <a:pt x="2080799" y="816855"/>
                      <a:pt x="1717483" y="455160"/>
                      <a:pt x="1270000" y="455160"/>
                    </a:cubicBezTo>
                    <a:cubicBezTo>
                      <a:pt x="822517" y="455160"/>
                      <a:pt x="459201" y="816855"/>
                      <a:pt x="457200" y="1264333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135076" y="1012198"/>
                <a:ext cx="1279220" cy="258562"/>
              </a:xfrm>
              <a:custGeom>
                <a:avLst/>
                <a:gdLst/>
                <a:ahLst/>
                <a:cxnLst/>
                <a:rect l="l" t="t" r="r" b="b"/>
                <a:pathLst>
                  <a:path w="1279220" h="258562">
                    <a:moveTo>
                      <a:pt x="146425" y="4324"/>
                    </a:moveTo>
                    <a:cubicBezTo>
                      <a:pt x="101122" y="0"/>
                      <a:pt x="56969" y="20246"/>
                      <a:pt x="30684" y="57396"/>
                    </a:cubicBezTo>
                    <a:cubicBezTo>
                      <a:pt x="4399" y="94546"/>
                      <a:pt x="0" y="142920"/>
                      <a:pt x="19153" y="184202"/>
                    </a:cubicBezTo>
                    <a:cubicBezTo>
                      <a:pt x="38306" y="225484"/>
                      <a:pt x="78084" y="253362"/>
                      <a:pt x="123423" y="257280"/>
                    </a:cubicBezTo>
                    <a:lnTo>
                      <a:pt x="1249935" y="257698"/>
                    </a:lnTo>
                    <a:cubicBezTo>
                      <a:pt x="1258996" y="258562"/>
                      <a:pt x="1267826" y="254513"/>
                      <a:pt x="1273083" y="247083"/>
                    </a:cubicBezTo>
                    <a:cubicBezTo>
                      <a:pt x="1278340" y="239653"/>
                      <a:pt x="1279220" y="229978"/>
                      <a:pt x="1275389" y="221722"/>
                    </a:cubicBezTo>
                    <a:cubicBezTo>
                      <a:pt x="1271559" y="213466"/>
                      <a:pt x="1263603" y="207890"/>
                      <a:pt x="1254536" y="207106"/>
                    </a:cubicBezTo>
                    <a:lnTo>
                      <a:pt x="146425" y="4324"/>
                    </a:lnTo>
                    <a:close/>
                  </a:path>
                </a:pathLst>
              </a:custGeom>
              <a:solidFill>
                <a:srgbClr val="646464"/>
              </a:solidFill>
            </p:spPr>
          </p:sp>
        </p:grpSp>
      </p:grpSp>
      <p:grpSp>
        <p:nvGrpSpPr>
          <p:cNvPr id="24" name="Group 24"/>
          <p:cNvGrpSpPr/>
          <p:nvPr/>
        </p:nvGrpSpPr>
        <p:grpSpPr>
          <a:xfrm>
            <a:off x="14191699" y="4277636"/>
            <a:ext cx="1068410" cy="634368"/>
            <a:chOff x="0" y="0"/>
            <a:chExt cx="1424546" cy="845824"/>
          </a:xfrm>
        </p:grpSpPr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>
              <a:off x="0" y="0"/>
              <a:ext cx="1424546" cy="845824"/>
              <a:chOff x="0" y="0"/>
              <a:chExt cx="1270000" cy="75406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270000" cy="754062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54062">
                    <a:moveTo>
                      <a:pt x="635000" y="436562"/>
                    </a:moveTo>
                    <a:cubicBezTo>
                      <a:pt x="656332" y="436658"/>
                      <a:pt x="676084" y="425332"/>
                      <a:pt x="686778" y="406874"/>
                    </a:cubicBezTo>
                    <a:cubicBezTo>
                      <a:pt x="697471" y="388416"/>
                      <a:pt x="697471" y="365647"/>
                      <a:pt x="686778" y="347188"/>
                    </a:cubicBezTo>
                    <a:cubicBezTo>
                      <a:pt x="676084" y="328730"/>
                      <a:pt x="656332" y="317405"/>
                      <a:pt x="635000" y="317500"/>
                    </a:cubicBezTo>
                    <a:cubicBezTo>
                      <a:pt x="602226" y="317647"/>
                      <a:pt x="575734" y="344257"/>
                      <a:pt x="575734" y="377031"/>
                    </a:cubicBezTo>
                    <a:cubicBezTo>
                      <a:pt x="575734" y="409806"/>
                      <a:pt x="602226" y="436416"/>
                      <a:pt x="635000" y="436562"/>
                    </a:cubicBezTo>
                    <a:close/>
                    <a:moveTo>
                      <a:pt x="158750" y="277812"/>
                    </a:moveTo>
                    <a:cubicBezTo>
                      <a:pt x="231150" y="277817"/>
                      <a:pt x="294386" y="228847"/>
                      <a:pt x="312499" y="158750"/>
                    </a:cubicBezTo>
                    <a:lnTo>
                      <a:pt x="957501" y="158750"/>
                    </a:lnTo>
                    <a:cubicBezTo>
                      <a:pt x="975162" y="227211"/>
                      <a:pt x="1037273" y="277812"/>
                      <a:pt x="1111250" y="277812"/>
                    </a:cubicBezTo>
                    <a:lnTo>
                      <a:pt x="1111250" y="476250"/>
                    </a:lnTo>
                    <a:cubicBezTo>
                      <a:pt x="1038850" y="476246"/>
                      <a:pt x="975614" y="525215"/>
                      <a:pt x="957501" y="595312"/>
                    </a:cubicBezTo>
                    <a:lnTo>
                      <a:pt x="312499" y="595312"/>
                    </a:lnTo>
                    <a:cubicBezTo>
                      <a:pt x="294386" y="525215"/>
                      <a:pt x="231150" y="476246"/>
                      <a:pt x="158750" y="476250"/>
                    </a:cubicBezTo>
                    <a:lnTo>
                      <a:pt x="158750" y="277812"/>
                    </a:lnTo>
                    <a:close/>
                    <a:moveTo>
                      <a:pt x="635000" y="476250"/>
                    </a:moveTo>
                    <a:cubicBezTo>
                      <a:pt x="670553" y="476409"/>
                      <a:pt x="703474" y="457533"/>
                      <a:pt x="721296" y="426769"/>
                    </a:cubicBezTo>
                    <a:cubicBezTo>
                      <a:pt x="739119" y="396005"/>
                      <a:pt x="739119" y="358057"/>
                      <a:pt x="721296" y="327293"/>
                    </a:cubicBezTo>
                    <a:cubicBezTo>
                      <a:pt x="703474" y="296530"/>
                      <a:pt x="670553" y="277653"/>
                      <a:pt x="635000" y="277812"/>
                    </a:cubicBezTo>
                    <a:cubicBezTo>
                      <a:pt x="580376" y="278057"/>
                      <a:pt x="536224" y="322407"/>
                      <a:pt x="536224" y="377031"/>
                    </a:cubicBezTo>
                    <a:cubicBezTo>
                      <a:pt x="536224" y="431656"/>
                      <a:pt x="580376" y="476006"/>
                      <a:pt x="635000" y="476250"/>
                    </a:cubicBezTo>
                    <a:close/>
                    <a:moveTo>
                      <a:pt x="0" y="39688"/>
                    </a:moveTo>
                    <a:cubicBezTo>
                      <a:pt x="0" y="17769"/>
                      <a:pt x="17769" y="0"/>
                      <a:pt x="39688" y="0"/>
                    </a:cubicBezTo>
                    <a:lnTo>
                      <a:pt x="1230312" y="0"/>
                    </a:lnTo>
                    <a:cubicBezTo>
                      <a:pt x="1252231" y="0"/>
                      <a:pt x="1270000" y="17769"/>
                      <a:pt x="1270000" y="39688"/>
                    </a:cubicBezTo>
                    <a:lnTo>
                      <a:pt x="1270000" y="714375"/>
                    </a:lnTo>
                    <a:cubicBezTo>
                      <a:pt x="1270000" y="736294"/>
                      <a:pt x="1252231" y="754062"/>
                      <a:pt x="1230312" y="754062"/>
                    </a:cubicBezTo>
                    <a:lnTo>
                      <a:pt x="39688" y="754062"/>
                    </a:lnTo>
                    <a:cubicBezTo>
                      <a:pt x="17769" y="754062"/>
                      <a:pt x="0" y="736294"/>
                      <a:pt x="0" y="714375"/>
                    </a:cubicBezTo>
                    <a:lnTo>
                      <a:pt x="0" y="39688"/>
                    </a:lnTo>
                    <a:close/>
                    <a:moveTo>
                      <a:pt x="276185" y="138827"/>
                    </a:moveTo>
                    <a:cubicBezTo>
                      <a:pt x="265755" y="200818"/>
                      <a:pt x="208929" y="244019"/>
                      <a:pt x="146407" y="237490"/>
                    </a:cubicBezTo>
                    <a:cubicBezTo>
                      <a:pt x="132715" y="236101"/>
                      <a:pt x="119062" y="245705"/>
                      <a:pt x="119062" y="259397"/>
                    </a:cubicBezTo>
                    <a:lnTo>
                      <a:pt x="119062" y="494665"/>
                    </a:lnTo>
                    <a:cubicBezTo>
                      <a:pt x="119062" y="508357"/>
                      <a:pt x="132755" y="518001"/>
                      <a:pt x="146367" y="516572"/>
                    </a:cubicBezTo>
                    <a:cubicBezTo>
                      <a:pt x="208890" y="510044"/>
                      <a:pt x="265715" y="553245"/>
                      <a:pt x="276146" y="615236"/>
                    </a:cubicBezTo>
                    <a:cubicBezTo>
                      <a:pt x="277971" y="626031"/>
                      <a:pt x="286703" y="635000"/>
                      <a:pt x="297656" y="635000"/>
                    </a:cubicBezTo>
                    <a:lnTo>
                      <a:pt x="972344" y="635000"/>
                    </a:lnTo>
                    <a:cubicBezTo>
                      <a:pt x="983298" y="635000"/>
                      <a:pt x="992029" y="626031"/>
                      <a:pt x="993815" y="615236"/>
                    </a:cubicBezTo>
                    <a:cubicBezTo>
                      <a:pt x="1004245" y="553245"/>
                      <a:pt x="1061071" y="510044"/>
                      <a:pt x="1123593" y="516572"/>
                    </a:cubicBezTo>
                    <a:cubicBezTo>
                      <a:pt x="1137245" y="518001"/>
                      <a:pt x="1150938" y="508357"/>
                      <a:pt x="1150938" y="494665"/>
                    </a:cubicBezTo>
                    <a:lnTo>
                      <a:pt x="1150938" y="259397"/>
                    </a:lnTo>
                    <a:cubicBezTo>
                      <a:pt x="1150938" y="245705"/>
                      <a:pt x="1137245" y="236101"/>
                      <a:pt x="1123632" y="237490"/>
                    </a:cubicBezTo>
                    <a:cubicBezTo>
                      <a:pt x="1061110" y="244019"/>
                      <a:pt x="1004285" y="200818"/>
                      <a:pt x="993854" y="138827"/>
                    </a:cubicBezTo>
                    <a:cubicBezTo>
                      <a:pt x="991989" y="128032"/>
                      <a:pt x="983258" y="119062"/>
                      <a:pt x="972344" y="119062"/>
                    </a:cubicBezTo>
                    <a:lnTo>
                      <a:pt x="297656" y="119062"/>
                    </a:lnTo>
                    <a:cubicBezTo>
                      <a:pt x="286703" y="119062"/>
                      <a:pt x="277971" y="128032"/>
                      <a:pt x="276185" y="138827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</p:grpSp>
      <p:sp>
        <p:nvSpPr>
          <p:cNvPr id="27" name="AutoShape 27"/>
          <p:cNvSpPr/>
          <p:nvPr/>
        </p:nvSpPr>
        <p:spPr>
          <a:xfrm>
            <a:off x="1028700" y="1462088"/>
            <a:ext cx="1104900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Freeform 28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ru-RU" sz="2000" dirty="0">
                <a:solidFill>
                  <a:srgbClr val="F1E9E9"/>
                </a:solidFill>
                <a:latin typeface="Montserrat"/>
              </a:rPr>
              <a:t>Выгода</a:t>
            </a:r>
            <a:endParaRPr lang="en-US" sz="2000" dirty="0">
              <a:solidFill>
                <a:srgbClr val="F1E9E9"/>
              </a:solidFill>
              <a:latin typeface="Montserra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5" name="Freeform 5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79297" y="4384289"/>
            <a:ext cx="12729407" cy="4245416"/>
          </a:xfrm>
          <a:custGeom>
            <a:avLst/>
            <a:gdLst/>
            <a:ahLst/>
            <a:cxnLst/>
            <a:rect l="l" t="t" r="r" b="b"/>
            <a:pathLst>
              <a:path w="12729407" h="4245416">
                <a:moveTo>
                  <a:pt x="0" y="0"/>
                </a:moveTo>
                <a:lnTo>
                  <a:pt x="12729406" y="0"/>
                </a:lnTo>
                <a:lnTo>
                  <a:pt x="12729406" y="4245416"/>
                </a:lnTo>
                <a:lnTo>
                  <a:pt x="0" y="42454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8374" r="-16618" b="-28611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6768221" y="9258300"/>
            <a:ext cx="470732" cy="239358"/>
            <a:chOff x="0" y="0"/>
            <a:chExt cx="627643" cy="31914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76394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763941" h="1913890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E9E9"/>
              </a:solidFill>
            </p:spPr>
          </p:sp>
        </p:grpSp>
      </p:grpSp>
      <p:sp>
        <p:nvSpPr>
          <p:cNvPr id="26" name="TextBox 26"/>
          <p:cNvSpPr txBox="1"/>
          <p:nvPr/>
        </p:nvSpPr>
        <p:spPr>
          <a:xfrm>
            <a:off x="1420836" y="7439769"/>
            <a:ext cx="3335833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>
                <a:solidFill>
                  <a:srgbClr val="FFFFFF"/>
                </a:solidFill>
                <a:latin typeface="Aileron Bold Italics"/>
              </a:rPr>
              <a:t>Хибатуллина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 </a:t>
            </a:r>
            <a:r>
              <a:rPr lang="en-US" sz="3399" i="1" dirty="0">
                <a:solidFill>
                  <a:srgbClr val="FFFFFF"/>
                </a:solidFill>
                <a:latin typeface="Aileron Bold Italics"/>
              </a:rPr>
              <a:t>А.Д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80521" y="7439769"/>
            <a:ext cx="3493433" cy="1189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FFFFFF"/>
                </a:solidFill>
                <a:latin typeface="Aileron Bold Italics"/>
              </a:rPr>
              <a:t>Цимбалистова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 </a:t>
            </a:r>
            <a:r>
              <a:rPr lang="en-US" sz="3399" i="1" dirty="0">
                <a:solidFill>
                  <a:srgbClr val="FFFFFF"/>
                </a:solidFill>
                <a:latin typeface="Aileron Bold Italics"/>
              </a:rPr>
              <a:t>А.Е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21657" y="7439769"/>
            <a:ext cx="2847659" cy="589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FFFFFF"/>
                </a:solidFill>
                <a:latin typeface="Aileron Bold Italics"/>
              </a:rPr>
              <a:t>Давыдов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 </a:t>
            </a:r>
            <a:r>
              <a:rPr lang="en-US" sz="3399" i="1" dirty="0">
                <a:solidFill>
                  <a:srgbClr val="FFFFFF"/>
                </a:solidFill>
                <a:latin typeface="Aileron Bold Italics"/>
              </a:rPr>
              <a:t>К.А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73937" y="7439769"/>
            <a:ext cx="320215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FFFFFF"/>
                </a:solidFill>
                <a:latin typeface="Aileron Bold Italics"/>
              </a:rPr>
              <a:t>Высоцкий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 </a:t>
            </a:r>
            <a:r>
              <a:rPr lang="en-US" sz="3399" i="1" dirty="0">
                <a:solidFill>
                  <a:srgbClr val="FFFFFF"/>
                </a:solidFill>
                <a:latin typeface="Aileron Bold Italics"/>
              </a:rPr>
              <a:t>Г.А</a:t>
            </a:r>
            <a:r>
              <a:rPr lang="en-US" sz="3399" dirty="0">
                <a:solidFill>
                  <a:srgbClr val="FFFFFF"/>
                </a:solidFill>
                <a:latin typeface="Aileron Bold Italics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95840" y="565070"/>
            <a:ext cx="5696321" cy="1053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5"/>
              </a:lnSpc>
            </a:pPr>
            <a:r>
              <a:rPr lang="en-US" sz="8250" spc="41">
                <a:solidFill>
                  <a:srgbClr val="FFFFFF"/>
                </a:solidFill>
                <a:latin typeface="Aileron Heavy Italics"/>
              </a:rPr>
              <a:t>ZUKUNFT</a:t>
            </a:r>
          </a:p>
        </p:txBody>
      </p:sp>
      <p:pic>
        <p:nvPicPr>
          <p:cNvPr id="1026" name="Picture 2" descr="https://sun9-4.userapi.com/impg/J9GI1aoFrs5qanndUrS3mGxLPWyEyGTAuX2vvg/0BdXNqKi4xs.jpg?size=960x1280&amp;quality=95&amp;sign=a09d824e12a35a76cab62f03bdb3e6e5&amp;type=album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6988" y="2120827"/>
            <a:ext cx="3796052" cy="5064086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discordapp.com/attachments/1154421382994743401/1173653089979486248/IMG20231113205628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9" b="11623"/>
          <a:stretch/>
        </p:blipFill>
        <p:spPr bwMode="auto">
          <a:xfrm>
            <a:off x="9348115" y="2120827"/>
            <a:ext cx="3787967" cy="5069284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27.userapi.com/impg/hSU5IqANoT7x8ZgYrnLLfJo8jfdUlSyR_l6-0A/1_oWy2LDzPY.jpg?size=960x1280&amp;quality=96&amp;sign=f30cc253c6856d4811c98d35f3305eea&amp;type=album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144" y="2120827"/>
            <a:ext cx="3798065" cy="5064086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un9-13.userapi.com/impg/xV4BfJLy3QgXGilaUESj5GRCPmfQPITEGl4GJg/iGbnvQtz_Ps.jpg?size=750x1013&amp;quality=95&amp;sign=339b9de506b763ea8feecfe3baee45ba&amp;type=album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 r="1328"/>
          <a:stretch/>
        </p:blipFill>
        <p:spPr bwMode="auto">
          <a:xfrm>
            <a:off x="1228895" y="2120827"/>
            <a:ext cx="3639343" cy="5064086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948" y="229485"/>
            <a:ext cx="7376604" cy="9826324"/>
            <a:chOff x="0" y="0"/>
            <a:chExt cx="1208297" cy="1609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8297" cy="1609564"/>
            </a:xfrm>
            <a:custGeom>
              <a:avLst/>
              <a:gdLst/>
              <a:ahLst/>
              <a:cxnLst/>
              <a:rect l="l" t="t" r="r" b="b"/>
              <a:pathLst>
                <a:path w="1208297" h="1609564">
                  <a:moveTo>
                    <a:pt x="1083837" y="1609564"/>
                  </a:moveTo>
                  <a:lnTo>
                    <a:pt x="124460" y="1609564"/>
                  </a:lnTo>
                  <a:cubicBezTo>
                    <a:pt x="55880" y="1609564"/>
                    <a:pt x="0" y="1553684"/>
                    <a:pt x="0" y="1485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3837" y="0"/>
                  </a:lnTo>
                  <a:cubicBezTo>
                    <a:pt x="1152417" y="0"/>
                    <a:pt x="1208297" y="55880"/>
                    <a:pt x="1208297" y="124460"/>
                  </a:cubicBezTo>
                  <a:lnTo>
                    <a:pt x="1208297" y="1485104"/>
                  </a:lnTo>
                  <a:cubicBezTo>
                    <a:pt x="1208297" y="1553684"/>
                    <a:pt x="1152417" y="1609564"/>
                    <a:pt x="1083837" y="1609564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16948" y="6092720"/>
            <a:ext cx="7376604" cy="2818702"/>
          </a:xfrm>
          <a:custGeom>
            <a:avLst/>
            <a:gdLst/>
            <a:ahLst/>
            <a:cxnLst/>
            <a:rect l="l" t="t" r="r" b="b"/>
            <a:pathLst>
              <a:path w="7376604" h="2818702">
                <a:moveTo>
                  <a:pt x="0" y="0"/>
                </a:moveTo>
                <a:lnTo>
                  <a:pt x="7376604" y="0"/>
                </a:lnTo>
                <a:lnTo>
                  <a:pt x="7376604" y="2818701"/>
                </a:lnTo>
                <a:lnTo>
                  <a:pt x="0" y="2818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252" r="-26326" b="-286111"/>
            </a:stretch>
          </a:blipFill>
        </p:spPr>
      </p:sp>
      <p:sp>
        <p:nvSpPr>
          <p:cNvPr id="5" name="AutoShape 5"/>
          <p:cNvSpPr/>
          <p:nvPr/>
        </p:nvSpPr>
        <p:spPr>
          <a:xfrm rot="4438">
            <a:off x="216933" y="8887609"/>
            <a:ext cx="737661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3549198"/>
            <a:ext cx="5201984" cy="2791182"/>
            <a:chOff x="0" y="0"/>
            <a:chExt cx="6935979" cy="3721576"/>
          </a:xfrm>
        </p:grpSpPr>
        <p:sp>
          <p:nvSpPr>
            <p:cNvPr id="8" name="TextBox 8"/>
            <p:cNvSpPr txBox="1"/>
            <p:nvPr/>
          </p:nvSpPr>
          <p:spPr>
            <a:xfrm>
              <a:off x="0" y="9525"/>
              <a:ext cx="6935979" cy="2962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880"/>
                </a:lnSpc>
                <a:spcBef>
                  <a:spcPct val="0"/>
                </a:spcBef>
              </a:pP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Основные</a:t>
              </a:r>
              <a:r>
                <a:rPr lang="en-US" sz="49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особенности</a:t>
              </a:r>
              <a:r>
                <a:rPr lang="en-US" sz="49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приложения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281455"/>
              <a:ext cx="5643025" cy="440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19378" y="9343707"/>
            <a:ext cx="470732" cy="239358"/>
            <a:chOff x="0" y="0"/>
            <a:chExt cx="627643" cy="319144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76394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763941" h="1913890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E9E9"/>
              </a:solidFill>
            </p:spPr>
          </p:sp>
        </p:grpSp>
      </p:grpSp>
      <p:sp>
        <p:nvSpPr>
          <p:cNvPr id="15" name="TextBox 15"/>
          <p:cNvSpPr txBox="1"/>
          <p:nvPr/>
        </p:nvSpPr>
        <p:spPr>
          <a:xfrm>
            <a:off x="11121105" y="4908577"/>
            <a:ext cx="5106448" cy="42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ru-RU" sz="2500" u="sng" dirty="0">
                <a:solidFill>
                  <a:srgbClr val="F1E9E9"/>
                </a:solidFill>
                <a:latin typeface="Montserrat"/>
              </a:rPr>
              <a:t>Навигация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12161" y="3306973"/>
            <a:ext cx="67898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646464"/>
                </a:solidFill>
                <a:latin typeface="Montserrat Bold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12161" y="4118874"/>
            <a:ext cx="67898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646464"/>
                </a:solidFill>
                <a:latin typeface="Montserrat Bold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12161" y="4933156"/>
            <a:ext cx="67898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646464"/>
                </a:solidFill>
                <a:latin typeface="Montserrat Bold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21105" y="6482400"/>
            <a:ext cx="5106448" cy="42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 u="sng" dirty="0" err="1">
                <a:solidFill>
                  <a:srgbClr val="F1E9E9"/>
                </a:solidFill>
                <a:latin typeface="Montserrat"/>
              </a:rPr>
              <a:t>Пропуска</a:t>
            </a:r>
            <a:endParaRPr lang="en-US" sz="2500" u="sng" dirty="0">
              <a:solidFill>
                <a:srgbClr val="F1E9E9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912161" y="5749820"/>
            <a:ext cx="67898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646464"/>
                </a:solidFill>
                <a:latin typeface="Montserrat Bold"/>
              </a:rPr>
              <a:t>04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21105" y="5686347"/>
            <a:ext cx="5106448" cy="42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 u="sng" dirty="0" err="1">
                <a:solidFill>
                  <a:srgbClr val="F1E9E9"/>
                </a:solidFill>
                <a:latin typeface="Montserrat"/>
              </a:rPr>
              <a:t>Чаты</a:t>
            </a:r>
            <a:endParaRPr lang="en-US" sz="2500" u="sng" dirty="0">
              <a:solidFill>
                <a:srgbClr val="F1E9E9"/>
              </a:solidFill>
              <a:latin typeface="Montserra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912161" y="6561720"/>
            <a:ext cx="67898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646464"/>
                </a:solidFill>
                <a:latin typeface="Montserrat Bold"/>
              </a:rPr>
              <a:t>05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15"/>
          <p:cNvSpPr txBox="1"/>
          <p:nvPr/>
        </p:nvSpPr>
        <p:spPr>
          <a:xfrm>
            <a:off x="11120032" y="4076038"/>
            <a:ext cx="5106448" cy="42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ru-RU" sz="2500" u="sng" dirty="0">
                <a:solidFill>
                  <a:srgbClr val="F1E9E9"/>
                </a:solidFill>
                <a:latin typeface="Montserrat"/>
              </a:rPr>
              <a:t>Расписание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11120032" y="3298268"/>
            <a:ext cx="5106448" cy="42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ru-RU" sz="2500" u="sng" dirty="0">
                <a:solidFill>
                  <a:srgbClr val="F1E9E9"/>
                </a:solidFill>
                <a:latin typeface="Montserrat"/>
              </a:rPr>
              <a:t>Новости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3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5" name="Freeform 5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79297" y="4384289"/>
            <a:ext cx="12729407" cy="4245416"/>
          </a:xfrm>
          <a:custGeom>
            <a:avLst/>
            <a:gdLst/>
            <a:ahLst/>
            <a:cxnLst/>
            <a:rect l="l" t="t" r="r" b="b"/>
            <a:pathLst>
              <a:path w="12729407" h="4245416">
                <a:moveTo>
                  <a:pt x="0" y="0"/>
                </a:moveTo>
                <a:lnTo>
                  <a:pt x="12729406" y="0"/>
                </a:lnTo>
                <a:lnTo>
                  <a:pt x="12729406" y="4245416"/>
                </a:lnTo>
                <a:lnTo>
                  <a:pt x="0" y="4245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8374" r="-16618" b="-28611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6768221" y="9258300"/>
            <a:ext cx="470732" cy="239358"/>
            <a:chOff x="0" y="0"/>
            <a:chExt cx="627643" cy="31914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76394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763941" h="1913890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E9E9"/>
              </a:solidFill>
            </p:spPr>
          </p:sp>
        </p:grp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04C7953-93B4-431E-A556-A5AF273BF7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258" y="1201836"/>
            <a:ext cx="3435594" cy="7434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endPos="0" dist="5000" dir="5400000" sy="-100000" algn="bl" rotWithShape="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3A3FD55-0064-4FAC-B48A-E624F468F8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452" y="1182028"/>
            <a:ext cx="3444747" cy="7454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8764D0A-B5CC-4E53-B8AE-E55268B112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9" y="1201836"/>
            <a:ext cx="3435593" cy="7434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endPos="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5" name="Freeform 5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9" name="Freeform 9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028700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79297" y="4384289"/>
            <a:ext cx="12729407" cy="4245416"/>
          </a:xfrm>
          <a:custGeom>
            <a:avLst/>
            <a:gdLst/>
            <a:ahLst/>
            <a:cxnLst/>
            <a:rect l="l" t="t" r="r" b="b"/>
            <a:pathLst>
              <a:path w="12729407" h="4245416">
                <a:moveTo>
                  <a:pt x="0" y="0"/>
                </a:moveTo>
                <a:lnTo>
                  <a:pt x="12729406" y="0"/>
                </a:lnTo>
                <a:lnTo>
                  <a:pt x="12729406" y="4245416"/>
                </a:lnTo>
                <a:lnTo>
                  <a:pt x="0" y="4245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8374" r="-16618" b="-28611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6768221" y="9258300"/>
            <a:ext cx="470732" cy="239358"/>
            <a:chOff x="0" y="0"/>
            <a:chExt cx="627643" cy="31914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76394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763941" h="1913890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582CED"/>
              </a:solid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E9E9"/>
              </a:solidFill>
            </p:spPr>
          </p:sp>
        </p:grp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2075CB3-A76A-4E50-8048-BC40CEA79B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343" y="1200205"/>
            <a:ext cx="3433063" cy="742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E710D82-6098-4320-AF64-A6E22FE8A5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335" y="1200205"/>
            <a:ext cx="3433063" cy="742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DC3F17B-DF0E-4B4D-B10D-2EE08E6840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327" y="1200205"/>
            <a:ext cx="3433063" cy="742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940894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423" y="2566253"/>
            <a:ext cx="17854104" cy="7720747"/>
            <a:chOff x="0" y="0"/>
            <a:chExt cx="2924524" cy="1264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24525" cy="1264668"/>
            </a:xfrm>
            <a:custGeom>
              <a:avLst/>
              <a:gdLst/>
              <a:ahLst/>
              <a:cxnLst/>
              <a:rect l="l" t="t" r="r" b="b"/>
              <a:pathLst>
                <a:path w="2924525" h="1264668">
                  <a:moveTo>
                    <a:pt x="2800064" y="1264668"/>
                  </a:moveTo>
                  <a:lnTo>
                    <a:pt x="124460" y="1264668"/>
                  </a:lnTo>
                  <a:cubicBezTo>
                    <a:pt x="55880" y="1264668"/>
                    <a:pt x="0" y="1208788"/>
                    <a:pt x="0" y="11402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140208"/>
                  </a:lnTo>
                  <a:cubicBezTo>
                    <a:pt x="2924525" y="1208788"/>
                    <a:pt x="2868644" y="1264668"/>
                    <a:pt x="2800065" y="1264668"/>
                  </a:cubicBezTo>
                  <a:close/>
                </a:path>
              </a:pathLst>
            </a:custGeom>
            <a:solidFill>
              <a:srgbClr val="1B1B1B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245637" y="2339900"/>
            <a:ext cx="11830068" cy="2473639"/>
          </a:xfrm>
          <a:custGeom>
            <a:avLst/>
            <a:gdLst/>
            <a:ahLst/>
            <a:cxnLst/>
            <a:rect l="l" t="t" r="r" b="b"/>
            <a:pathLst>
              <a:path w="11830068" h="2473639">
                <a:moveTo>
                  <a:pt x="0" y="0"/>
                </a:moveTo>
                <a:lnTo>
                  <a:pt x="11830068" y="0"/>
                </a:lnTo>
                <a:lnTo>
                  <a:pt x="11830068" y="2473640"/>
                </a:lnTo>
                <a:lnTo>
                  <a:pt x="0" y="2473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9734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47750" y="3214770"/>
            <a:ext cx="8899175" cy="619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80"/>
              </a:lnSpc>
              <a:spcBef>
                <a:spcPct val="0"/>
              </a:spcBef>
            </a:pPr>
            <a:r>
              <a:rPr lang="en-US" sz="4150" dirty="0" err="1">
                <a:solidFill>
                  <a:srgbClr val="F1E9E9"/>
                </a:solidFill>
                <a:latin typeface="Montserrat Semi-Bold"/>
              </a:rPr>
              <a:t>Положительный</a:t>
            </a:r>
            <a:r>
              <a:rPr lang="en-US" sz="4150" dirty="0">
                <a:solidFill>
                  <a:srgbClr val="F1E9E9"/>
                </a:solidFill>
                <a:latin typeface="Montserrat Semi-Bold"/>
              </a:rPr>
              <a:t> </a:t>
            </a:r>
            <a:r>
              <a:rPr lang="en-US" sz="4150" dirty="0" err="1">
                <a:solidFill>
                  <a:srgbClr val="F1E9E9"/>
                </a:solidFill>
                <a:latin typeface="Montserrat Semi-Bold"/>
              </a:rPr>
              <a:t>эффект</a:t>
            </a:r>
            <a:endParaRPr lang="en-US" sz="4150" dirty="0">
              <a:solidFill>
                <a:srgbClr val="F1E9E9"/>
              </a:solidFill>
              <a:latin typeface="Montserrat Semi-Bold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9175" y="4650105"/>
            <a:ext cx="16230600" cy="0"/>
          </a:xfrm>
          <a:prstGeom prst="line">
            <a:avLst/>
          </a:prstGeom>
          <a:ln w="9525" cap="flat">
            <a:solidFill>
              <a:srgbClr val="64646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1033462" y="4482235"/>
            <a:ext cx="0" cy="335739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028700" y="5370027"/>
            <a:ext cx="3432126" cy="2779283"/>
            <a:chOff x="0" y="0"/>
            <a:chExt cx="4576168" cy="3705711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4576168" cy="64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dirty="0">
                  <a:solidFill>
                    <a:srgbClr val="646464"/>
                  </a:solidFill>
                  <a:latin typeface="Montserrat"/>
                </a:rPr>
                <a:t>ПРИВЛЕЧЕНИЕ И УДЕРЖАНИЕ СТУДЕНТОВ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386567"/>
              <a:ext cx="4576168" cy="2319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en-US" sz="2000">
                  <a:solidFill>
                    <a:srgbClr val="F1E9E9"/>
                  </a:solidFill>
                  <a:latin typeface="Montserrat"/>
                </a:rPr>
                <a:t>Мобильное приложение способствует увеличению студентской удовлетворенности и уменьшению оттока.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5473525" y="4482235"/>
            <a:ext cx="0" cy="335739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5051916" y="5370027"/>
            <a:ext cx="3762230" cy="4188550"/>
            <a:chOff x="0" y="0"/>
            <a:chExt cx="5016306" cy="558473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5016306" cy="64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dirty="0">
                  <a:solidFill>
                    <a:srgbClr val="646464"/>
                  </a:solidFill>
                  <a:latin typeface="Montserrat"/>
                </a:rPr>
                <a:t>ЭФФЕКТИВНОСТЬ УЧЕБНОГО ПРОЦЕССА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386567"/>
              <a:ext cx="5016306" cy="4198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en-US" sz="2000" u="none">
                  <a:solidFill>
                    <a:srgbClr val="F1E9E9"/>
                  </a:solidFill>
                  <a:latin typeface="Montserrat"/>
                </a:rPr>
                <a:t>Предоставление расписания, информации о преподавателях, а также возможность получения онлайн-пропусков и удостоверений улучшает организацию обучения и снижает бюрократические издержки.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flipV="1">
            <a:off x="9913587" y="4482235"/>
            <a:ext cx="0" cy="335739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9404696" y="5379552"/>
            <a:ext cx="3414542" cy="2884004"/>
            <a:chOff x="0" y="0"/>
            <a:chExt cx="4552723" cy="3845339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28575"/>
              <a:ext cx="4552723" cy="311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dirty="0">
                  <a:solidFill>
                    <a:srgbClr val="646464"/>
                  </a:solidFill>
                  <a:latin typeface="Montserrat"/>
                </a:rPr>
                <a:t>СНИЖЕНИЕ ИЗДЕРЖЕК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056439"/>
              <a:ext cx="4552723" cy="2788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en-US" sz="2000">
                  <a:solidFill>
                    <a:srgbClr val="F1E9E9"/>
                  </a:solidFill>
                  <a:latin typeface="Montserrat"/>
                </a:rPr>
                <a:t>Сократить бюрократические затраты и упростить административные процессы в университете.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 flipV="1">
            <a:off x="14353649" y="4482235"/>
            <a:ext cx="0" cy="335739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3409788" y="5379552"/>
            <a:ext cx="3849512" cy="3836234"/>
            <a:chOff x="0" y="0"/>
            <a:chExt cx="5132683" cy="5114978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28575"/>
              <a:ext cx="5132683" cy="64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dirty="0">
                  <a:solidFill>
                    <a:srgbClr val="646464"/>
                  </a:solidFill>
                  <a:latin typeface="Montserrat"/>
                </a:rPr>
                <a:t>ДОПОЛНИТЕЛЬНЫЕ ИСТОЧНИКИ ДОХОДА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386567"/>
              <a:ext cx="5132683" cy="3728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800"/>
                </a:lnSpc>
              </a:pPr>
              <a:r>
                <a:rPr lang="en-US" sz="2000">
                  <a:solidFill>
                    <a:srgbClr val="F1E9E9"/>
                  </a:solidFill>
                  <a:latin typeface="Montserrat"/>
                </a:rPr>
                <a:t>Университет может рассматривать приложение как источник дополнительных доходов через продажу рекламных мест или предоставление дополнительных платных функций.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028701" y="1438275"/>
            <a:ext cx="1028700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Freeform 24"/>
          <p:cNvSpPr/>
          <p:nvPr/>
        </p:nvSpPr>
        <p:spPr>
          <a:xfrm>
            <a:off x="17003587" y="1028700"/>
            <a:ext cx="255713" cy="63928"/>
          </a:xfrm>
          <a:custGeom>
            <a:avLst/>
            <a:gdLst/>
            <a:ahLst/>
            <a:cxnLst/>
            <a:rect l="l" t="t" r="r" b="b"/>
            <a:pathLst>
              <a:path w="255713" h="63928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en-US" sz="2000">
                <a:solidFill>
                  <a:srgbClr val="F1E9E9"/>
                </a:solidFill>
                <a:latin typeface="Montserrat"/>
              </a:rPr>
              <a:t>Выгода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462088"/>
            <a:ext cx="1068126" cy="0"/>
          </a:xfrm>
          <a:prstGeom prst="line">
            <a:avLst/>
          </a:prstGeom>
          <a:ln w="47625" cap="flat">
            <a:solidFill>
              <a:srgbClr val="582CE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6921370" y="991777"/>
            <a:ext cx="337930" cy="337930"/>
          </a:xfrm>
          <a:custGeom>
            <a:avLst/>
            <a:gdLst/>
            <a:ahLst/>
            <a:cxnLst/>
            <a:rect l="l" t="t" r="r" b="b"/>
            <a:pathLst>
              <a:path w="337930" h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487873" y="9239790"/>
            <a:ext cx="481538" cy="481538"/>
            <a:chOff x="0" y="0"/>
            <a:chExt cx="642051" cy="64205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7" name="Freeform 7"/>
            <p:cNvSpPr/>
            <p:nvPr/>
          </p:nvSpPr>
          <p:spPr>
            <a:xfrm>
              <a:off x="175556" y="197377"/>
              <a:ext cx="290938" cy="247298"/>
            </a:xfrm>
            <a:custGeom>
              <a:avLst/>
              <a:gdLst/>
              <a:ahLst/>
              <a:cxnLst/>
              <a:rect l="l" t="t" r="r" b="b"/>
              <a:pathLst>
                <a:path w="290938" h="24729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6132817" y="9239790"/>
            <a:ext cx="481538" cy="481538"/>
            <a:chOff x="0" y="0"/>
            <a:chExt cx="642051" cy="642051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1" name="Freeform 11"/>
            <p:cNvSpPr/>
            <p:nvPr/>
          </p:nvSpPr>
          <p:spPr>
            <a:xfrm>
              <a:off x="195802" y="197377"/>
              <a:ext cx="250447" cy="256988"/>
            </a:xfrm>
            <a:custGeom>
              <a:avLst/>
              <a:gdLst/>
              <a:ahLst/>
              <a:cxnLst/>
              <a:rect l="l" t="t" r="r" b="b"/>
              <a:pathLst>
                <a:path w="250447" h="256988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77762" y="9239790"/>
            <a:ext cx="481538" cy="481538"/>
            <a:chOff x="0" y="0"/>
            <a:chExt cx="642051" cy="64205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  <p:sp>
          <p:nvSpPr>
            <p:cNvPr id="15" name="Freeform 15"/>
            <p:cNvSpPr/>
            <p:nvPr/>
          </p:nvSpPr>
          <p:spPr>
            <a:xfrm>
              <a:off x="205355" y="192503"/>
              <a:ext cx="231341" cy="257046"/>
            </a:xfrm>
            <a:custGeom>
              <a:avLst/>
              <a:gdLst/>
              <a:ahLst/>
              <a:cxnLst/>
              <a:rect l="l" t="t" r="r" b="b"/>
              <a:pathLst>
                <a:path w="231341" h="257046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28700" y="2513288"/>
            <a:ext cx="8548479" cy="5695424"/>
          </a:xfrm>
          <a:custGeom>
            <a:avLst/>
            <a:gdLst/>
            <a:ahLst/>
            <a:cxnLst/>
            <a:rect l="l" t="t" r="r" b="b"/>
            <a:pathLst>
              <a:path w="8548479" h="5695424">
                <a:moveTo>
                  <a:pt x="0" y="0"/>
                </a:moveTo>
                <a:lnTo>
                  <a:pt x="8548479" y="0"/>
                </a:lnTo>
                <a:lnTo>
                  <a:pt x="8548479" y="5695424"/>
                </a:lnTo>
                <a:lnTo>
                  <a:pt x="0" y="5695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0988668" y="2513288"/>
            <a:ext cx="5919788" cy="2358862"/>
            <a:chOff x="0" y="0"/>
            <a:chExt cx="7893050" cy="314514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2705028"/>
              <a:ext cx="7893050" cy="440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</a:pPr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7893050" cy="1971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880"/>
                </a:lnSpc>
                <a:spcBef>
                  <a:spcPct val="0"/>
                </a:spcBef>
              </a:pP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Подведение</a:t>
              </a:r>
              <a:r>
                <a:rPr lang="en-US" sz="4900" dirty="0">
                  <a:solidFill>
                    <a:srgbClr val="F1E9E9"/>
                  </a:solidFill>
                  <a:latin typeface="Montserrat Semi-Bold"/>
                </a:rPr>
                <a:t> </a:t>
              </a:r>
              <a:r>
                <a:rPr lang="en-US" sz="4900" dirty="0" err="1">
                  <a:solidFill>
                    <a:srgbClr val="F1E9E9"/>
                  </a:solidFill>
                  <a:latin typeface="Montserrat Semi-Bold"/>
                </a:rPr>
                <a:t>итогов</a:t>
              </a:r>
              <a:endParaRPr lang="en-US" sz="4900" dirty="0">
                <a:solidFill>
                  <a:srgbClr val="F1E9E9"/>
                </a:solidFill>
                <a:latin typeface="Montserrat Semi-Bold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990600"/>
            <a:ext cx="5201984" cy="33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</a:pPr>
            <a:r>
              <a:rPr lang="en-US" sz="2000">
                <a:solidFill>
                  <a:srgbClr val="F1E9E9"/>
                </a:solidFill>
                <a:latin typeface="Montserrat"/>
              </a:rPr>
              <a:t>Выводы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20400" y="5564309"/>
            <a:ext cx="2879732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7"/>
              </a:lnSpc>
            </a:pPr>
            <a:r>
              <a:rPr lang="en-US" sz="3862" dirty="0" err="1">
                <a:solidFill>
                  <a:srgbClr val="F1E9E9"/>
                </a:solidFill>
                <a:latin typeface="Open Sans Bold"/>
              </a:rPr>
              <a:t>Контакты</a:t>
            </a:r>
            <a:endParaRPr lang="en-US" sz="3862" dirty="0">
              <a:solidFill>
                <a:srgbClr val="F1E9E9"/>
              </a:solidFill>
              <a:latin typeface="Open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988668" y="6428254"/>
            <a:ext cx="6270632" cy="1780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F1E9E9"/>
                </a:solidFill>
                <a:latin typeface="Open Sans"/>
              </a:rPr>
              <a:t>Лидер</a:t>
            </a:r>
            <a:r>
              <a:rPr lang="en-US" sz="3399" dirty="0">
                <a:solidFill>
                  <a:srgbClr val="F1E9E9"/>
                </a:solidFill>
                <a:latin typeface="Open Sans"/>
              </a:rPr>
              <a:t>: Хибатуллина А.Д.</a:t>
            </a: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1E9E9"/>
                </a:solidFill>
                <a:latin typeface="Ubuntu"/>
              </a:rPr>
              <a:t>Email: khiba20143@gmail.com</a:t>
            </a:r>
          </a:p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F1E9E9"/>
                </a:solidFill>
                <a:latin typeface="Open Sans"/>
              </a:rPr>
              <a:t>Тел</a:t>
            </a:r>
            <a:r>
              <a:rPr lang="en-US" sz="3399" dirty="0">
                <a:solidFill>
                  <a:srgbClr val="F1E9E9"/>
                </a:solidFill>
                <a:latin typeface="Open Sans"/>
              </a:rPr>
              <a:t>.: +79824171011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459</Words>
  <Application>Microsoft Office PowerPoint</Application>
  <PresentationFormat>Произвольный</PresentationFormat>
  <Paragraphs>102</Paragraphs>
  <Slides>16</Slides>
  <Notes>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31" baseType="lpstr">
      <vt:lpstr>Calibri</vt:lpstr>
      <vt:lpstr>Aileron Bold Italics</vt:lpstr>
      <vt:lpstr>Open Sauce</vt:lpstr>
      <vt:lpstr>Aileron Heavy Italics</vt:lpstr>
      <vt:lpstr>Perpetua Titling MT</vt:lpstr>
      <vt:lpstr>Montserrat</vt:lpstr>
      <vt:lpstr>Montserrat Bold</vt:lpstr>
      <vt:lpstr>Ubuntu</vt:lpstr>
      <vt:lpstr>Modern No. 20</vt:lpstr>
      <vt:lpstr>Montserrat Semi-Bold</vt:lpstr>
      <vt:lpstr>Mistral</vt:lpstr>
      <vt:lpstr>Arial</vt:lpstr>
      <vt:lpstr>Open Sans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Красный Черный Простой Градиенты Технологии в бизнесе и работе Технологическая Презентация</dc:title>
  <cp:lastModifiedBy>C.T. T.P.</cp:lastModifiedBy>
  <cp:revision>44</cp:revision>
  <dcterms:created xsi:type="dcterms:W3CDTF">2006-08-16T00:00:00Z</dcterms:created>
  <dcterms:modified xsi:type="dcterms:W3CDTF">2023-12-06T18:43:19Z</dcterms:modified>
  <dc:identifier>DAFyFxvOUIE</dc:identifier>
</cp:coreProperties>
</file>