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70" r:id="rId2"/>
    <p:sldId id="281" r:id="rId3"/>
    <p:sldId id="282" r:id="rId4"/>
    <p:sldId id="283" r:id="rId5"/>
    <p:sldId id="284" r:id="rId6"/>
    <p:sldId id="285" r:id="rId7"/>
    <p:sldId id="286" r:id="rId8"/>
    <p:sldId id="290" r:id="rId9"/>
    <p:sldId id="292" r:id="rId10"/>
    <p:sldId id="289" r:id="rId11"/>
    <p:sldId id="287" r:id="rId12"/>
    <p:sldId id="288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FF2F2D"/>
    <a:srgbClr val="FD493D"/>
    <a:srgbClr val="9F00FF"/>
    <a:srgbClr val="FCAF17"/>
    <a:srgbClr val="B5D8E1"/>
    <a:srgbClr val="FBB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89493" autoAdjust="0"/>
  </p:normalViewPr>
  <p:slideViewPr>
    <p:cSldViewPr snapToGrid="0" snapToObjects="1" showGuides="1">
      <p:cViewPr varScale="1">
        <p:scale>
          <a:sx n="64" d="100"/>
          <a:sy n="64" d="100"/>
        </p:scale>
        <p:origin x="756" y="60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2349366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504577" y="1715986"/>
            <a:ext cx="8227295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автоматизированного контроля сопротивления изоляции электрических машин и оборудования</a:t>
            </a:r>
            <a:br>
              <a:rPr lang="ru-RU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6900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2000"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4835077-E088-3D04-6CF2-0CBBD197A3F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26146" t="11764" r="26646" b="38265"/>
          <a:stretch/>
        </p:blipFill>
        <p:spPr>
          <a:xfrm>
            <a:off x="168244" y="123825"/>
            <a:ext cx="1843548" cy="109768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735575E-9B03-4D0A-90AC-C6DB5F6BC538}"/>
              </a:ext>
            </a:extLst>
          </p:cNvPr>
          <p:cNvSpPr txBox="1"/>
          <p:nvPr/>
        </p:nvSpPr>
        <p:spPr>
          <a:xfrm>
            <a:off x="719167" y="5202222"/>
            <a:ext cx="76696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Выполнил: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ЭТТп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4-20-1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Андросов М.Т.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051BC843-E30A-4359-B89B-D5448C6B42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794" y="4076534"/>
            <a:ext cx="2324100" cy="232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 и 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BEB451-0BD2-359E-97F3-2604CAA32CA5}"/>
              </a:ext>
            </a:extLst>
          </p:cNvPr>
          <p:cNvSpPr txBox="1"/>
          <p:nvPr/>
        </p:nvSpPr>
        <p:spPr>
          <a:xfrm>
            <a:off x="336583" y="3630991"/>
            <a:ext cx="6518934" cy="25545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Сопротивление электрической изоляции (изоляционных конструкций) любой электроустановки в эксплуатации имеет свойство снижаться под действием ряда эксплуатационных факторов. Если снижение сопротивления изоляции достигает критических значений, то это приводит к ее электрическому пробою под действием рабочего напряжения и выходу из строя электроустановки.</a:t>
            </a:r>
            <a:endParaRPr lang="ru-RU" sz="2000" dirty="0">
              <a:solidFill>
                <a:schemeClr val="bg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dirty="0"/>
                <a:t>2</a:t>
              </a: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73CB240-9EDD-420E-ADCE-A65595AD94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190" y="892661"/>
            <a:ext cx="3907249" cy="260320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ECF1CCB-A105-4A45-A186-F31F23FE6C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6347" y="960129"/>
            <a:ext cx="3907249" cy="2500312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4B882550-EA06-48EE-B426-6EEEBCCBE4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117" y="3870924"/>
            <a:ext cx="3974553" cy="2245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46289" y="388108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1126943" y="0"/>
            <a:ext cx="963136" cy="573471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76837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Решение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3BEB451-0BD2-359E-97F3-2604CAA32CA5}"/>
              </a:ext>
            </a:extLst>
          </p:cNvPr>
          <p:cNvSpPr txBox="1"/>
          <p:nvPr/>
        </p:nvSpPr>
        <p:spPr>
          <a:xfrm>
            <a:off x="168291" y="575591"/>
            <a:ext cx="12023709" cy="1323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2" algn="just">
              <a:buClr>
                <a:srgbClr val="0084B4"/>
              </a:buClr>
              <a:buSzPct val="100000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Своевременное выявление нарушений технических свойств изоляционных конструкций и не допущение нештатных режимов работы силового электрооборудования.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00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этого требуется внедрить  программно-аппаратный комплекс контроля сопротивления изоляции силового электрического оборудования. 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00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контроля изоляции реализуется на основе измерения токов утечки при подаче тестовых импульсов напряжения.</a:t>
            </a:r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  <a:sym typeface="Calibri"/>
              </a:rPr>
              <a:t> 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355101D-3BA5-43D3-9D39-2C8A1B094F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800" y="1899856"/>
            <a:ext cx="9393500" cy="4612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85477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Описание продукта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FF001BDA-3344-4E09-8505-FBD3ABEC6883}"/>
              </a:ext>
            </a:extLst>
          </p:cNvPr>
          <p:cNvSpPr txBox="1"/>
          <p:nvPr/>
        </p:nvSpPr>
        <p:spPr>
          <a:xfrm>
            <a:off x="252608" y="1064130"/>
            <a:ext cx="10154653" cy="31700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Планируется ввести в продажу программно-аппаратный комплекс, состоящий из таких элементов, как: 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генератор импульсов;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усилитель сигналов;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блок измерений по оцифровке тока утечки;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блок обработки данных;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Потенциальными клиентами данного программно-аппаратного комплекса являются структурные подразделения ОАО РЖД, промышленные предприятия эксплуатирующие силовое электрическое оборудование</a:t>
            </a:r>
          </a:p>
        </p:txBody>
      </p:sp>
      <p:pic>
        <p:nvPicPr>
          <p:cNvPr id="19" name="Picture 2" descr="https://event.interfax.ru/uploads/partner/logo/177/1636084610_1-papik-pro-p-rzhd-logotip-foto-1.jpg">
            <a:extLst>
              <a:ext uri="{FF2B5EF4-FFF2-40B4-BE49-F238E27FC236}">
                <a16:creationId xmlns:a16="http://schemas.microsoft.com/office/drawing/2014/main" id="{3C10D8C0-9C18-447F-87D3-555963A4B2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7663" y="4318479"/>
            <a:ext cx="2872271" cy="2100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828C01B-796F-46D3-93E0-4710D71F07C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845012"/>
            <a:ext cx="6117063" cy="3047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890539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Рынок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2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3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4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BE64DCF8-DF1C-4F18-8D91-A03618CEA074}"/>
              </a:ext>
            </a:extLst>
          </p:cNvPr>
          <p:cNvSpPr/>
          <p:nvPr/>
        </p:nvSpPr>
        <p:spPr>
          <a:xfrm>
            <a:off x="523740" y="1248478"/>
            <a:ext cx="5445695" cy="130618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локомотивы России 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E1EA1AD6-944E-4523-9416-3C0294551E62}"/>
              </a:ext>
            </a:extLst>
          </p:cNvPr>
          <p:cNvSpPr/>
          <p:nvPr/>
        </p:nvSpPr>
        <p:spPr>
          <a:xfrm>
            <a:off x="529770" y="2798338"/>
            <a:ext cx="4683914" cy="15218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Локомотивы эксплуатируемые на  Красноярской железной дороге и Восточно-Сибирской железной дороге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E2FC6E8-427B-4E62-A18E-145258FD9CE1}"/>
              </a:ext>
            </a:extLst>
          </p:cNvPr>
          <p:cNvSpPr/>
          <p:nvPr/>
        </p:nvSpPr>
        <p:spPr>
          <a:xfrm>
            <a:off x="537182" y="4585912"/>
            <a:ext cx="4371702" cy="152185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Локомотивы эксплуатируемые на  Красноярской железной дороге</a:t>
            </a:r>
            <a:endParaRPr lang="ru-RU" dirty="0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8E103019-58B2-456D-8B39-41C8F6281063}"/>
              </a:ext>
            </a:extLst>
          </p:cNvPr>
          <p:cNvSpPr/>
          <p:nvPr/>
        </p:nvSpPr>
        <p:spPr>
          <a:xfrm>
            <a:off x="7091651" y="1452253"/>
            <a:ext cx="3900797" cy="40911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71728969-AEAA-4768-93E9-8166F42D0E77}"/>
              </a:ext>
            </a:extLst>
          </p:cNvPr>
          <p:cNvSpPr/>
          <p:nvPr/>
        </p:nvSpPr>
        <p:spPr>
          <a:xfrm>
            <a:off x="7519488" y="2358327"/>
            <a:ext cx="3045121" cy="318506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EE6BBFBA-0C71-4064-B661-C7982536D214}"/>
              </a:ext>
            </a:extLst>
          </p:cNvPr>
          <p:cNvSpPr/>
          <p:nvPr/>
        </p:nvSpPr>
        <p:spPr>
          <a:xfrm>
            <a:off x="7832551" y="3160652"/>
            <a:ext cx="2418993" cy="2382737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4E17630-2F5A-4A9C-A41B-CFD6E94B2EA1}"/>
              </a:ext>
            </a:extLst>
          </p:cNvPr>
          <p:cNvSpPr txBox="1"/>
          <p:nvPr/>
        </p:nvSpPr>
        <p:spPr>
          <a:xfrm>
            <a:off x="7964294" y="3950858"/>
            <a:ext cx="760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&gt;810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AB05C4-FAC8-4FF8-A99B-C97DD66BAF24}"/>
              </a:ext>
            </a:extLst>
          </p:cNvPr>
          <p:cNvSpPr txBox="1"/>
          <p:nvPr/>
        </p:nvSpPr>
        <p:spPr>
          <a:xfrm flipH="1">
            <a:off x="8027127" y="2707477"/>
            <a:ext cx="922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4 000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B420D8B-ED69-4C24-82BB-BC04E3D1CF5B}"/>
              </a:ext>
            </a:extLst>
          </p:cNvPr>
          <p:cNvSpPr txBox="1"/>
          <p:nvPr/>
        </p:nvSpPr>
        <p:spPr>
          <a:xfrm>
            <a:off x="8085134" y="1840636"/>
            <a:ext cx="1444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20 000 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C76BC02-B286-4A5B-8177-5882A65343A3}"/>
              </a:ext>
            </a:extLst>
          </p:cNvPr>
          <p:cNvSpPr txBox="1"/>
          <p:nvPr/>
        </p:nvSpPr>
        <p:spPr>
          <a:xfrm>
            <a:off x="8665026" y="3413839"/>
            <a:ext cx="754041" cy="369332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7E71D39-0A1E-454B-A781-1AF0B383F829}"/>
              </a:ext>
            </a:extLst>
          </p:cNvPr>
          <p:cNvSpPr txBox="1"/>
          <p:nvPr/>
        </p:nvSpPr>
        <p:spPr>
          <a:xfrm>
            <a:off x="8665026" y="2438968"/>
            <a:ext cx="74511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4BC4CC9-AF33-4EB0-A51E-56219E62A991}"/>
              </a:ext>
            </a:extLst>
          </p:cNvPr>
          <p:cNvSpPr txBox="1"/>
          <p:nvPr/>
        </p:nvSpPr>
        <p:spPr>
          <a:xfrm>
            <a:off x="8679860" y="1525491"/>
            <a:ext cx="785685" cy="36933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17904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561556" y="0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Конкурентный анализ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3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9552F3FF-1F50-4C37-98CB-B12043793A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6719059"/>
              </p:ext>
            </p:extLst>
          </p:nvPr>
        </p:nvGraphicFramePr>
        <p:xfrm>
          <a:off x="486683" y="943448"/>
          <a:ext cx="11143339" cy="7785232"/>
        </p:xfrm>
        <a:graphic>
          <a:graphicData uri="http://schemas.openxmlformats.org/drawingml/2006/table">
            <a:tbl>
              <a:tblPr firstRow="1" firstCol="1" bandRow="1"/>
              <a:tblGrid>
                <a:gridCol w="1885941">
                  <a:extLst>
                    <a:ext uri="{9D8B030D-6E8A-4147-A177-3AD203B41FA5}">
                      <a16:colId xmlns:a16="http://schemas.microsoft.com/office/drawing/2014/main" val="91996160"/>
                    </a:ext>
                  </a:extLst>
                </a:gridCol>
                <a:gridCol w="254963">
                  <a:extLst>
                    <a:ext uri="{9D8B030D-6E8A-4147-A177-3AD203B41FA5}">
                      <a16:colId xmlns:a16="http://schemas.microsoft.com/office/drawing/2014/main" val="2401705448"/>
                    </a:ext>
                  </a:extLst>
                </a:gridCol>
                <a:gridCol w="1850779">
                  <a:extLst>
                    <a:ext uri="{9D8B030D-6E8A-4147-A177-3AD203B41FA5}">
                      <a16:colId xmlns:a16="http://schemas.microsoft.com/office/drawing/2014/main" val="1651564567"/>
                    </a:ext>
                  </a:extLst>
                </a:gridCol>
                <a:gridCol w="1661120">
                  <a:extLst>
                    <a:ext uri="{9D8B030D-6E8A-4147-A177-3AD203B41FA5}">
                      <a16:colId xmlns:a16="http://schemas.microsoft.com/office/drawing/2014/main" val="95436475"/>
                    </a:ext>
                  </a:extLst>
                </a:gridCol>
                <a:gridCol w="1422445">
                  <a:extLst>
                    <a:ext uri="{9D8B030D-6E8A-4147-A177-3AD203B41FA5}">
                      <a16:colId xmlns:a16="http://schemas.microsoft.com/office/drawing/2014/main" val="1494039818"/>
                    </a:ext>
                  </a:extLst>
                </a:gridCol>
                <a:gridCol w="1018620">
                  <a:extLst>
                    <a:ext uri="{9D8B030D-6E8A-4147-A177-3AD203B41FA5}">
                      <a16:colId xmlns:a16="http://schemas.microsoft.com/office/drawing/2014/main" val="620257193"/>
                    </a:ext>
                  </a:extLst>
                </a:gridCol>
                <a:gridCol w="1163530">
                  <a:extLst>
                    <a:ext uri="{9D8B030D-6E8A-4147-A177-3AD203B41FA5}">
                      <a16:colId xmlns:a16="http://schemas.microsoft.com/office/drawing/2014/main" val="1275595295"/>
                    </a:ext>
                  </a:extLst>
                </a:gridCol>
                <a:gridCol w="1885941">
                  <a:extLst>
                    <a:ext uri="{9D8B030D-6E8A-4147-A177-3AD203B41FA5}">
                      <a16:colId xmlns:a16="http://schemas.microsoft.com/office/drawing/2014/main" val="4078791831"/>
                    </a:ext>
                  </a:extLst>
                </a:gridCol>
              </a:tblGrid>
              <a:tr h="543022">
                <a:tc grid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Название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904" marR="19904" marT="2764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Метод контроля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904" marR="19904" marT="2764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Возможность измерения изоляции электрических машин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904" marR="19904" marT="2764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Возможность автоматизированного процесса измерения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904" marR="19904" marT="2764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Возможность применения системы на подвижном составе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Стоимость оборудования, рублей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Недостатки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173271"/>
                  </a:ext>
                </a:extLst>
              </a:tr>
              <a:tr h="408113">
                <a:tc grid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Предлагаемый программно-аппаратный комплекс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904" marR="19904" marT="2764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Измерение тока утечки подачей тестовых диагностических импульсов напряжения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904" marR="19904" marT="2764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+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904" marR="19904" marT="2764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+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904" marR="19904" marT="2764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+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50 000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-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9048261"/>
                  </a:ext>
                </a:extLst>
              </a:tr>
              <a:tr h="671250">
                <a:tc grid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Мегаомметр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904" marR="19904" marT="2764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Измерение сопротивления изоляции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904" marR="19904" marT="2764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+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904" marR="19904" marT="2764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-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904" marR="19904" marT="2764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+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40 000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Замер производится только в локомотивном депо, не автоматизирован, не дает прогнозирования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4801956"/>
                  </a:ext>
                </a:extLst>
              </a:tr>
              <a:tr h="671250">
                <a:tc grid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Комплекс «Доктор-060Z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904" marR="19904" marT="2764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Измерение сопротивления изоляции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904" marR="19904" marT="2764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+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904" marR="19904" marT="2764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- 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904" marR="19904" marT="2764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+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</a:t>
                      </a: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610 000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Замер производится только в локомотивном депо, не автоматизирован, не дает прогнозирования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0944448"/>
                  </a:ext>
                </a:extLst>
              </a:tr>
              <a:tr h="671250">
                <a:tc grid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Вектор 2.0м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904" marR="19904" marT="2764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Измерение сопротивления изоляции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904" marR="19904" marT="2764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+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904" marR="19904" marT="2764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-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904" marR="19904" marT="2764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+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600 000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Замер производится только в локомотивном депо, не автоматизирован, не дает прогнозирования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6830012"/>
                  </a:ext>
                </a:extLst>
              </a:tr>
              <a:tr h="1435192">
                <a:tc grid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ООО «Димрус» CDM Система мониторинга состояния изоляции кабельных линий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904" marR="19904" marT="2764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Измерение сопротивления изоляции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904" marR="19904" marT="2764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-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904" marR="19904" marT="2764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-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904" marR="19904" marT="2764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-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1 000 000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 подходит для измерения изоляции электрических машин;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Низкая достоверность результатов измерений;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Не строит прогнозные модели состояния изоляции;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Нет автоматизации процесса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6351947"/>
                  </a:ext>
                </a:extLst>
              </a:tr>
              <a:tr h="211746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gridSpan="7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303819"/>
                  </a:ext>
                </a:extLst>
              </a:tr>
              <a:tr h="4829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3912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748045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4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5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6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64EB4ED2-C845-47D6-9320-42AFFDE874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6936869"/>
              </p:ext>
            </p:extLst>
          </p:nvPr>
        </p:nvGraphicFramePr>
        <p:xfrm>
          <a:off x="673166" y="943194"/>
          <a:ext cx="10636517" cy="563667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434495">
                  <a:extLst>
                    <a:ext uri="{9D8B030D-6E8A-4147-A177-3AD203B41FA5}">
                      <a16:colId xmlns:a16="http://schemas.microsoft.com/office/drawing/2014/main" val="3540391722"/>
                    </a:ext>
                  </a:extLst>
                </a:gridCol>
                <a:gridCol w="2434495">
                  <a:extLst>
                    <a:ext uri="{9D8B030D-6E8A-4147-A177-3AD203B41FA5}">
                      <a16:colId xmlns:a16="http://schemas.microsoft.com/office/drawing/2014/main" val="1567113981"/>
                    </a:ext>
                  </a:extLst>
                </a:gridCol>
                <a:gridCol w="1666515">
                  <a:extLst>
                    <a:ext uri="{9D8B030D-6E8A-4147-A177-3AD203B41FA5}">
                      <a16:colId xmlns:a16="http://schemas.microsoft.com/office/drawing/2014/main" val="996890690"/>
                    </a:ext>
                  </a:extLst>
                </a:gridCol>
                <a:gridCol w="2050506">
                  <a:extLst>
                    <a:ext uri="{9D8B030D-6E8A-4147-A177-3AD203B41FA5}">
                      <a16:colId xmlns:a16="http://schemas.microsoft.com/office/drawing/2014/main" val="2367290235"/>
                    </a:ext>
                  </a:extLst>
                </a:gridCol>
                <a:gridCol w="2050506">
                  <a:extLst>
                    <a:ext uri="{9D8B030D-6E8A-4147-A177-3AD203B41FA5}">
                      <a16:colId xmlns:a16="http://schemas.microsoft.com/office/drawing/2014/main" val="385203282"/>
                    </a:ext>
                  </a:extLst>
                </a:gridCol>
              </a:tblGrid>
              <a:tr h="65660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партнеры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11" marR="5591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Виды деятельности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11" marR="5591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Ценностные предложения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11" marR="5591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Отношения с покупателями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11" marR="5591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Сегментация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потребителей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11" marR="55911" marT="0" marB="0"/>
                </a:tc>
                <a:extLst>
                  <a:ext uri="{0D108BD9-81ED-4DB2-BD59-A6C34878D82A}">
                    <a16:rowId xmlns:a16="http://schemas.microsoft.com/office/drawing/2014/main" val="673223950"/>
                  </a:ext>
                </a:extLst>
              </a:tr>
              <a:tr h="1366791"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-компании, использующие силовое электрическое оборудование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11" marR="5591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-продажа и внедрение программно-аппаратного комплекса;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11" marR="55911" marT="0" marB="0"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-цена дешевле, чем у конкурентов;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-возможность автоматизированного контроля за изоляцией;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-возможность прогнозирования;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11" marR="5591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-сайт;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11" marR="55911" marT="0" marB="0"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-компании, которые хотели бы сэкономить на обслуживании и ремонте электрических машин и оборудования;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11" marR="55911" marT="0" marB="0"/>
                </a:tc>
                <a:extLst>
                  <a:ext uri="{0D108BD9-81ED-4DB2-BD59-A6C34878D82A}">
                    <a16:rowId xmlns:a16="http://schemas.microsoft.com/office/drawing/2014/main" val="1828139383"/>
                  </a:ext>
                </a:extLst>
              </a:tr>
              <a:tr h="21555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ресурсы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-технологии;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-техника и оборудование;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11" marR="55911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Каналы взаимодействия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-сайт;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11" marR="55911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499206"/>
                  </a:ext>
                </a:extLst>
              </a:tr>
              <a:tr h="1457758">
                <a:tc grid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затрат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-закупка оборудования и материалов;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-зарплата сотрудникам;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11" marR="5591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Потоки поступления доходов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-продажа предлагаемого программно-аппаратного комплекса;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11" marR="5591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4733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9222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Экономика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4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5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6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ECD0BDF-44C4-45C3-92C4-0B414CCC8E63}"/>
              </a:ext>
            </a:extLst>
          </p:cNvPr>
          <p:cNvSpPr/>
          <p:nvPr/>
        </p:nvSpPr>
        <p:spPr>
          <a:xfrm>
            <a:off x="673166" y="1311028"/>
            <a:ext cx="8343134" cy="5914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825" algn="just">
              <a:spcBef>
                <a:spcPts val="450"/>
              </a:spcBef>
              <a:spcAft>
                <a:spcPts val="450"/>
              </a:spcAft>
            </a:pPr>
            <a:r>
              <a:rPr lang="ru-RU" sz="16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      </a:t>
            </a:r>
            <a:r>
              <a:rPr lang="ru-RU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Стоимость ремонта одного тягового двигателя составляет 300 </a:t>
            </a:r>
            <a:r>
              <a:rPr lang="ru-RU" b="1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т.р</a:t>
            </a:r>
            <a:r>
              <a:rPr lang="ru-RU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;</a:t>
            </a:r>
          </a:p>
          <a:p>
            <a:pPr marL="39825" algn="just">
              <a:spcBef>
                <a:spcPts val="450"/>
              </a:spcBef>
              <a:spcAft>
                <a:spcPts val="450"/>
              </a:spcAft>
            </a:pPr>
            <a:r>
              <a:rPr lang="ru-RU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     Количество отказов по Красноярской железной дороге за 2021 год </a:t>
            </a:r>
          </a:p>
          <a:p>
            <a:pPr marL="39825" algn="just">
              <a:spcBef>
                <a:spcPts val="450"/>
              </a:spcBef>
              <a:spcAft>
                <a:spcPts val="450"/>
              </a:spcAft>
            </a:pPr>
            <a:r>
              <a:rPr lang="ru-RU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составило 1 044 </a:t>
            </a:r>
            <a:r>
              <a:rPr lang="ru-RU" b="1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шт</a:t>
            </a:r>
            <a:r>
              <a:rPr lang="ru-RU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;</a:t>
            </a:r>
          </a:p>
          <a:p>
            <a:pPr marL="39825" algn="just">
              <a:spcBef>
                <a:spcPts val="450"/>
              </a:spcBef>
              <a:spcAft>
                <a:spcPts val="450"/>
              </a:spcAft>
            </a:pPr>
            <a:r>
              <a:rPr lang="ru-RU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    Количество локомотивов эксплуатируемых по </a:t>
            </a:r>
            <a:r>
              <a:rPr lang="ru-RU" b="1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КрасЖД</a:t>
            </a:r>
            <a:r>
              <a:rPr lang="ru-RU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 810 ед.</a:t>
            </a:r>
          </a:p>
          <a:p>
            <a:pPr marL="39825" algn="just">
              <a:spcBef>
                <a:spcPts val="450"/>
              </a:spcBef>
              <a:spcAft>
                <a:spcPts val="450"/>
              </a:spcAft>
            </a:pPr>
            <a:endParaRPr lang="ru-RU" b="1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9825" algn="just">
              <a:spcBef>
                <a:spcPts val="450"/>
              </a:spcBef>
              <a:spcAft>
                <a:spcPts val="450"/>
              </a:spcAft>
            </a:pPr>
            <a:r>
              <a:rPr lang="ru-RU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    Стоимость внедрения системы контроля изоляции 50 000 р:</a:t>
            </a:r>
          </a:p>
          <a:p>
            <a:pPr marL="382725" indent="-342900" algn="just">
              <a:spcBef>
                <a:spcPts val="450"/>
              </a:spcBef>
              <a:spcAft>
                <a:spcPts val="450"/>
              </a:spcAft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Генератор импульсов 25 000</a:t>
            </a:r>
          </a:p>
          <a:p>
            <a:pPr marL="382725" indent="-342900" algn="just">
              <a:spcBef>
                <a:spcPts val="450"/>
              </a:spcBef>
              <a:spcAft>
                <a:spcPts val="450"/>
              </a:spcAft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Провода 5 000 </a:t>
            </a:r>
          </a:p>
          <a:p>
            <a:pPr marL="382725" indent="-342900" algn="just">
              <a:spcBef>
                <a:spcPts val="450"/>
              </a:spcBef>
              <a:spcAft>
                <a:spcPts val="450"/>
              </a:spcAft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Преобразующее устройство (блок измерений по оцифровке тока утечки) 10 000</a:t>
            </a:r>
          </a:p>
          <a:p>
            <a:pPr marL="382725" indent="-342900" algn="just">
              <a:spcBef>
                <a:spcPts val="450"/>
              </a:spcBef>
              <a:spcAft>
                <a:spcPts val="450"/>
              </a:spcAft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Прочие расходы 10 000</a:t>
            </a:r>
          </a:p>
          <a:p>
            <a:pPr marL="39825" algn="just">
              <a:spcBef>
                <a:spcPts val="450"/>
              </a:spcBef>
              <a:spcAft>
                <a:spcPts val="450"/>
              </a:spcAft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9825" algn="just">
              <a:spcBef>
                <a:spcPts val="450"/>
              </a:spcBef>
              <a:spcAft>
                <a:spcPts val="450"/>
              </a:spcAft>
            </a:pPr>
            <a:endParaRPr lang="ru-RU" b="1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9825" algn="just">
              <a:spcBef>
                <a:spcPts val="450"/>
              </a:spcBef>
              <a:spcAft>
                <a:spcPts val="450"/>
              </a:spcAft>
            </a:pPr>
            <a:endParaRPr lang="en-US" b="1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25575" indent="-285750" algn="just">
              <a:spcBef>
                <a:spcPts val="45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endParaRPr lang="ru-RU" b="1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401978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5E11DF21-30CB-42C7-BF1D-DC71469D4810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Экономика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E1BCC179-BDF3-478A-8831-25B4AC687E17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9E468DA6-800B-4520-873D-C3C5A6E0EB42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FD9B5CD1-546B-47BC-A7FC-1BC1899C539F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BC941023-4DC4-49E2-BA70-5E3C31E10800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9725FAD6-177F-40DD-AE3B-EA03062D285D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95E5CEF0-6698-4980-982B-B6FBC311D097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B2CF423-1B57-489C-A05A-A30E59D7AEB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C23B4E8-1DFD-4255-8525-EA534E8C05AD}"/>
                  </a:ext>
                </a:extLst>
              </p:cNvPr>
              <p:cNvSpPr txBox="1"/>
              <p:nvPr/>
            </p:nvSpPr>
            <p:spPr>
              <a:xfrm>
                <a:off x="993857" y="1269638"/>
                <a:ext cx="8679381" cy="440652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pPr marL="325575" indent="-285750" algn="just">
                  <a:spcBef>
                    <a:spcPts val="450"/>
                  </a:spcBef>
                  <a:spcAft>
                    <a:spcPts val="450"/>
                  </a:spcAft>
                  <a:buFont typeface="Arial" panose="020B0604020202020204" pitchFamily="34" charset="0"/>
                  <a:buChar char="•"/>
                </a:pPr>
                <a:r>
                  <a:rPr lang="ru-RU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Verdana" panose="020B0604030504040204" pitchFamily="34" charset="0"/>
                    <a:cs typeface="Times New Roman" panose="02020603050405020304" pitchFamily="18" charset="0"/>
                  </a:rPr>
                  <a:t>Убыток:</a:t>
                </a:r>
              </a:p>
              <a:p>
                <a:pPr marL="39825" algn="just">
                  <a:spcBef>
                    <a:spcPts val="450"/>
                  </a:spcBef>
                  <a:spcAft>
                    <a:spcPts val="450"/>
                  </a:spcAft>
                </a:pPr>
                <a:r>
                  <a:rPr lang="ru-RU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Verdana" panose="020B0604030504040204" pitchFamily="34" charset="0"/>
                    <a:cs typeface="Times New Roman" panose="02020603050405020304" pitchFamily="18" charset="0"/>
                  </a:rPr>
                  <a:t>      УБ = стоимость ремонта × количество отказов=300 000 × 1044 = 313 200 000 р;</a:t>
                </a:r>
              </a:p>
              <a:p>
                <a:pPr marL="325575" indent="-285750" algn="just">
                  <a:spcBef>
                    <a:spcPts val="450"/>
                  </a:spcBef>
                  <a:spcAft>
                    <a:spcPts val="450"/>
                  </a:spcAft>
                  <a:buFont typeface="Arial" panose="020B0604020202020204" pitchFamily="34" charset="0"/>
                  <a:buChar char="•"/>
                </a:pPr>
                <a:r>
                  <a:rPr lang="ru-RU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Verdana" panose="020B0604030504040204" pitchFamily="34" charset="0"/>
                    <a:cs typeface="Times New Roman" panose="02020603050405020304" pitchFamily="18" charset="0"/>
                  </a:rPr>
                  <a:t>        Экономия с внедрения системы автоматизированного контроля сопротивления изоляции:</a:t>
                </a:r>
              </a:p>
              <a:p>
                <a:pPr marL="39825" algn="just">
                  <a:spcBef>
                    <a:spcPts val="450"/>
                  </a:spcBef>
                  <a:spcAft>
                    <a:spcPts val="450"/>
                  </a:spcAft>
                </a:pPr>
                <a:r>
                  <a:rPr lang="ru-RU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Verdana" panose="020B0604030504040204" pitchFamily="34" charset="0"/>
                    <a:cs typeface="Times New Roman" panose="02020603050405020304" pitchFamily="18" charset="0"/>
                  </a:rPr>
                  <a:t>     ЭК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0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0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убыток</m:t>
                        </m:r>
                      </m:num>
                      <m:den>
                        <m:r>
                          <a:rPr lang="ru-RU" sz="20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𝟓𝟎</m:t>
                        </m:r>
                        <m:r>
                          <a:rPr lang="ru-RU" sz="20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%</m:t>
                        </m:r>
                      </m:den>
                    </m:f>
                  </m:oMath>
                </a14:m>
                <a:r>
                  <a:rPr lang="en-US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Verdana" panose="020B0604030504040204" pitchFamily="34" charset="0"/>
                    <a:cs typeface="Times New Roman" panose="02020603050405020304" pitchFamily="18" charset="0"/>
                  </a:rPr>
                  <a:t>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𝟑𝟏𝟑</m:t>
                        </m:r>
                        <m:r>
                          <a:rPr lang="ru-RU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ru-RU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𝟐𝟎𝟎</m:t>
                        </m:r>
                        <m:r>
                          <a:rPr lang="ru-RU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ru-RU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𝟎𝟎𝟎</m:t>
                        </m:r>
                      </m:num>
                      <m:den>
                        <m:r>
                          <a:rPr lang="ru-RU" b="1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Verdana" panose="020B0604030504040204" pitchFamily="34" charset="0"/>
                    <a:cs typeface="Times New Roman" panose="02020603050405020304" pitchFamily="18" charset="0"/>
                  </a:rPr>
                  <a:t> 156</a:t>
                </a:r>
                <a:r>
                  <a:rPr lang="ru-RU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Verdana" panose="020B0604030504040204" pitchFamily="34" charset="0"/>
                    <a:cs typeface="Times New Roman" panose="02020603050405020304" pitchFamily="18" charset="0"/>
                  </a:rPr>
                  <a:t> 600 </a:t>
                </a:r>
                <a:r>
                  <a:rPr lang="en-US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Verdana" panose="020B0604030504040204" pitchFamily="34" charset="0"/>
                    <a:cs typeface="Times New Roman" panose="02020603050405020304" pitchFamily="18" charset="0"/>
                  </a:rPr>
                  <a:t>000 </a:t>
                </a:r>
                <a:r>
                  <a:rPr lang="ru-RU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Verdana" panose="020B0604030504040204" pitchFamily="34" charset="0"/>
                    <a:cs typeface="Times New Roman" panose="02020603050405020304" pitchFamily="18" charset="0"/>
                  </a:rPr>
                  <a:t>р;</a:t>
                </a:r>
              </a:p>
              <a:p>
                <a:pPr marL="325575" indent="-285750" algn="just">
                  <a:spcBef>
                    <a:spcPts val="450"/>
                  </a:spcBef>
                  <a:spcAft>
                    <a:spcPts val="450"/>
                  </a:spcAft>
                  <a:buFont typeface="Arial" panose="020B0604020202020204" pitchFamily="34" charset="0"/>
                  <a:buChar char="•"/>
                </a:pPr>
                <a:r>
                  <a:rPr lang="ru-RU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Verdana" panose="020B0604030504040204" pitchFamily="34" charset="0"/>
                    <a:cs typeface="Times New Roman" panose="02020603050405020304" pitchFamily="18" charset="0"/>
                  </a:rPr>
                  <a:t>      Капитальные вложения:</a:t>
                </a:r>
              </a:p>
              <a:p>
                <a:pPr marL="39825" algn="just">
                  <a:spcBef>
                    <a:spcPts val="450"/>
                  </a:spcBef>
                  <a:spcAft>
                    <a:spcPts val="450"/>
                  </a:spcAft>
                </a:pPr>
                <a:r>
                  <a:rPr lang="ru-RU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Verdana" panose="020B0604030504040204" pitchFamily="34" charset="0"/>
                    <a:cs typeface="Times New Roman" panose="02020603050405020304" pitchFamily="18" charset="0"/>
                  </a:rPr>
                  <a:t>     КВ= стоимость внедрения × количество локомотивов =  50 000 × 810 = 40 500 000 р;</a:t>
                </a:r>
              </a:p>
              <a:p>
                <a:pPr marL="325575" indent="-285750" algn="just">
                  <a:spcBef>
                    <a:spcPts val="450"/>
                  </a:spcBef>
                  <a:spcAft>
                    <a:spcPts val="450"/>
                  </a:spcAft>
                  <a:buFont typeface="Arial" panose="020B0604020202020204" pitchFamily="34" charset="0"/>
                  <a:buChar char="•"/>
                </a:pPr>
                <a:r>
                  <a:rPr lang="ru-RU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Verdana" panose="020B0604030504040204" pitchFamily="34" charset="0"/>
                    <a:cs typeface="Times New Roman" panose="02020603050405020304" pitchFamily="18" charset="0"/>
                  </a:rPr>
                  <a:t>     Срок окупаемости:</a:t>
                </a:r>
              </a:p>
              <a:p>
                <a:pPr marL="39825" algn="just">
                  <a:spcBef>
                    <a:spcPts val="450"/>
                  </a:spcBef>
                  <a:spcAft>
                    <a:spcPts val="450"/>
                  </a:spcAft>
                </a:pPr>
                <a:r>
                  <a:rPr lang="ru-RU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Verdana" panose="020B0604030504040204" pitchFamily="34" charset="0"/>
                    <a:cs typeface="Times New Roman" panose="02020603050405020304" pitchFamily="18" charset="0"/>
                  </a:rPr>
                  <a:t>      </a:t>
                </a:r>
                <a:r>
                  <a:rPr lang="en-US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Verdana" panose="020B0604030504040204" pitchFamily="34" charset="0"/>
                    <a:cs typeface="Times New Roman" panose="02020603050405020304" pitchFamily="18" charset="0"/>
                  </a:rPr>
                  <a:t>T</a:t>
                </a:r>
                <a:r>
                  <a:rPr lang="ru-RU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Verdana" panose="020B060403050404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ru-RU" b="1" dirty="0" err="1">
                    <a:solidFill>
                      <a:schemeClr val="tx1"/>
                    </a:solidFill>
                    <a:latin typeface="Times New Roman" panose="02020603050405020304" pitchFamily="18" charset="0"/>
                    <a:ea typeface="Verdana" panose="020B0604030504040204" pitchFamily="34" charset="0"/>
                    <a:cs typeface="Times New Roman" panose="02020603050405020304" pitchFamily="18" charset="0"/>
                  </a:rPr>
                  <a:t>ок</a:t>
                </a:r>
                <a:r>
                  <a:rPr lang="ru-RU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Verdana" panose="020B0604030504040204" pitchFamily="34" charset="0"/>
                    <a:cs typeface="Times New Roman" panose="02020603050405020304" pitchFamily="18" charset="0"/>
                  </a:rPr>
                  <a:t>=</a:t>
                </a:r>
                <a:r>
                  <a:rPr lang="ru-RU" b="1" dirty="0">
                    <a:solidFill>
                      <a:schemeClr val="tx1"/>
                    </a:solidFill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стоимость ремонта ТЭД</m:t>
                        </m:r>
                        <m:r>
                          <m:rPr>
                            <m:nor/>
                          </m:rPr>
                          <a:rPr lang="ru-RU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Verdana" panose="020B0604030504040204" pitchFamily="34" charset="0"/>
                            <a:cs typeface="Times New Roman" panose="02020603050405020304" pitchFamily="18" charset="0"/>
                          </a:rPr>
                          <m:t>×</m:t>
                        </m:r>
                        <m:r>
                          <a:rPr lang="ru-RU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Verdana" panose="020B0604030504040204" pitchFamily="34" charset="0"/>
                            <a:cs typeface="Times New Roman" panose="02020603050405020304" pitchFamily="18" charset="0"/>
                          </a:rPr>
                          <m:t>количество отказов</m:t>
                        </m:r>
                        <m:r>
                          <m:rPr>
                            <m:nor/>
                          </m:rPr>
                          <a:rPr lang="ru-RU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Verdana" panose="020B0604030504040204" pitchFamily="34" charset="0"/>
                            <a:cs typeface="Times New Roman" panose="02020603050405020304" pitchFamily="18" charset="0"/>
                          </a:rPr>
                          <m:t>×</m:t>
                        </m:r>
                        <m:r>
                          <a:rPr lang="ru-RU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Verdana" panose="020B0604030504040204" pitchFamily="34" charset="0"/>
                            <a:cs typeface="Times New Roman" panose="02020603050405020304" pitchFamily="18" charset="0"/>
                          </a:rPr>
                          <m:t>𝟎</m:t>
                        </m:r>
                        <m:r>
                          <a:rPr lang="ru-RU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Verdana" panose="020B0604030504040204" pitchFamily="34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ru-RU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Verdana" panose="020B0604030504040204" pitchFamily="34" charset="0"/>
                            <a:cs typeface="Times New Roman" panose="02020603050405020304" pitchFamily="18" charset="0"/>
                          </a:rPr>
                          <m:t>𝟓</m:t>
                        </m:r>
                      </m:num>
                      <m:den>
                        <m:r>
                          <a:rPr lang="ru-RU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стоимость внедрения</m:t>
                        </m:r>
                        <m:r>
                          <m:rPr>
                            <m:nor/>
                          </m:rPr>
                          <a:rPr lang="ru-RU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Verdana" panose="020B0604030504040204" pitchFamily="34" charset="0"/>
                            <a:cs typeface="Times New Roman" panose="02020603050405020304" pitchFamily="18" charset="0"/>
                          </a:rPr>
                          <m:t>×</m:t>
                        </m:r>
                        <m:r>
                          <a:rPr lang="ru-RU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Verdana" panose="020B0604030504040204" pitchFamily="34" charset="0"/>
                            <a:cs typeface="Times New Roman" panose="02020603050405020304" pitchFamily="18" charset="0"/>
                          </a:rPr>
                          <m:t>количество локомотивов</m:t>
                        </m:r>
                      </m:den>
                    </m:f>
                  </m:oMath>
                </a14:m>
                <a:r>
                  <a:rPr lang="ru-RU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Verdana" panose="020B0604030504040204" pitchFamily="34" charset="0"/>
                    <a:cs typeface="Times New Roman" panose="02020603050405020304" pitchFamily="18" charset="0"/>
                  </a:rPr>
                  <a:t>=</a:t>
                </a:r>
                <a:r>
                  <a:rPr lang="ru-RU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𝟑𝟎𝟎</m:t>
                        </m:r>
                        <m:r>
                          <a:rPr lang="ru-RU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ru-RU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𝟎𝟎𝟎</m:t>
                        </m:r>
                        <m:r>
                          <m:rPr>
                            <m:nor/>
                          </m:rPr>
                          <a:rPr lang="ru-RU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Verdana" panose="020B0604030504040204" pitchFamily="34" charset="0"/>
                            <a:cs typeface="Times New Roman" panose="02020603050405020304" pitchFamily="18" charset="0"/>
                          </a:rPr>
                          <m:t>×</m:t>
                        </m:r>
                        <m:r>
                          <a:rPr lang="ru-RU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𝟏𝟎𝟒𝟒</m:t>
                        </m:r>
                        <m:r>
                          <m:rPr>
                            <m:nor/>
                          </m:rPr>
                          <a:rPr lang="ru-RU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Verdana" panose="020B0604030504040204" pitchFamily="34" charset="0"/>
                            <a:cs typeface="Times New Roman" panose="02020603050405020304" pitchFamily="18" charset="0"/>
                          </a:rPr>
                          <m:t>×</m:t>
                        </m:r>
                        <m:r>
                          <a:rPr lang="ru-RU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  <m:r>
                          <a:rPr lang="ru-RU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ru-RU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ru-RU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𝟓𝟎</m:t>
                        </m:r>
                        <m:r>
                          <a:rPr lang="ru-RU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ru-RU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𝟎𝟎𝟎</m:t>
                        </m:r>
                        <m:r>
                          <m:rPr>
                            <m:nor/>
                          </m:rPr>
                          <a:rPr lang="ru-RU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Verdana" panose="020B0604030504040204" pitchFamily="34" charset="0"/>
                            <a:cs typeface="Times New Roman" panose="02020603050405020304" pitchFamily="18" charset="0"/>
                          </a:rPr>
                          <m:t>×</m:t>
                        </m:r>
                        <m:r>
                          <a:rPr lang="ru-RU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𝟖𝟏𝟎</m:t>
                        </m:r>
                      </m:den>
                    </m:f>
                  </m:oMath>
                </a14:m>
                <a:r>
                  <a:rPr lang="en-US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Verdana" panose="020B060403050404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ru-RU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Verdana" panose="020B0604030504040204" pitchFamily="34" charset="0"/>
                    <a:cs typeface="Times New Roman" panose="02020603050405020304" pitchFamily="18" charset="0"/>
                  </a:rPr>
                  <a:t>=3,9 года.</a:t>
                </a:r>
                <a:endParaRPr lang="ru-RU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C23B4E8-1DFD-4255-8525-EA534E8C05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3857" y="1269638"/>
                <a:ext cx="8679381" cy="4406527"/>
              </a:xfrm>
              <a:prstGeom prst="rect">
                <a:avLst/>
              </a:prstGeom>
              <a:blipFill>
                <a:blip r:embed="rId4"/>
                <a:stretch>
                  <a:fillRect l="-70" t="-692" r="-632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2119036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Задел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2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1D3E354A-7021-48F0-AA73-749EA445BB15}"/>
              </a:ext>
            </a:extLst>
          </p:cNvPr>
          <p:cNvSpPr txBox="1"/>
          <p:nvPr/>
        </p:nvSpPr>
        <p:spPr>
          <a:xfrm>
            <a:off x="486684" y="1281045"/>
            <a:ext cx="6104020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1800" dirty="0">
                <a:latin typeface="Times New Roman" panose="02020603050405020304" pitchFamily="18" charset="0"/>
              </a:rPr>
              <a:t>Разработаны основные концептуальные и технические решения предлагаемого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программно-аппаратного комплекса</a:t>
            </a:r>
            <a:r>
              <a:rPr lang="ru-RU" sz="1800" dirty="0">
                <a:latin typeface="Times New Roman" panose="02020603050405020304" pitchFamily="18" charset="0"/>
              </a:rPr>
              <a:t>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4179194996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План развития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2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10</a:t>
              </a:r>
              <a:endParaRPr dirty="0"/>
            </a:p>
          </p:txBody>
        </p:sp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A28E23A-B401-4942-BFD1-348DF85B06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672" y="785812"/>
            <a:ext cx="9977666" cy="572658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21C3DE3-3D9B-457E-888E-872194C7ABF6}"/>
              </a:ext>
            </a:extLst>
          </p:cNvPr>
          <p:cNvSpPr txBox="1"/>
          <p:nvPr/>
        </p:nvSpPr>
        <p:spPr>
          <a:xfrm>
            <a:off x="9461174" y="6185407"/>
            <a:ext cx="1127869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Декабрь 2024</a:t>
            </a:r>
          </a:p>
        </p:txBody>
      </p:sp>
    </p:spTree>
    <p:extLst>
      <p:ext uri="{BB962C8B-B14F-4D97-AF65-F5344CB8AC3E}">
        <p14:creationId xmlns:p14="http://schemas.microsoft.com/office/powerpoint/2010/main" val="285737912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D73067BF-22EA-4AE5-A146-9CD781BBE305}"/>
              </a:ext>
            </a:extLst>
          </p:cNvPr>
          <p:cNvSpPr/>
          <p:nvPr/>
        </p:nvSpPr>
        <p:spPr>
          <a:xfrm>
            <a:off x="8131667" y="5272720"/>
            <a:ext cx="2938430" cy="108580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ё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Команда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2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11</a:t>
              </a:r>
              <a:endParaRPr dirty="0"/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FC47B86-02C1-4DC9-A906-58295C36C9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0438" y="1101707"/>
            <a:ext cx="2696145" cy="39063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Picture 4">
            <a:extLst>
              <a:ext uri="{FF2B5EF4-FFF2-40B4-BE49-F238E27FC236}">
                <a16:creationId xmlns:a16="http://schemas.microsoft.com/office/drawing/2014/main" id="{EC145706-517D-4C8D-9BA1-539E5D4D48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5430" y="1074033"/>
            <a:ext cx="2696145" cy="39063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F21A45E4-B7AD-4D36-A362-359F09C1DBF5}"/>
              </a:ext>
            </a:extLst>
          </p:cNvPr>
          <p:cNvSpPr/>
          <p:nvPr/>
        </p:nvSpPr>
        <p:spPr>
          <a:xfrm>
            <a:off x="1167861" y="5239854"/>
            <a:ext cx="2892473" cy="108822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CD5EBF8-01CC-4D6E-9EE7-4D848810AE0D}"/>
              </a:ext>
            </a:extLst>
          </p:cNvPr>
          <p:cNvSpPr txBox="1"/>
          <p:nvPr/>
        </p:nvSpPr>
        <p:spPr>
          <a:xfrm>
            <a:off x="1444570" y="5320220"/>
            <a:ext cx="28176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Андросов Максим Тимофеевич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Капитан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C5D1077A-2E3B-436C-A307-F06287B74A16}"/>
              </a:ext>
            </a:extLst>
          </p:cNvPr>
          <p:cNvSpPr/>
          <p:nvPr/>
        </p:nvSpPr>
        <p:spPr>
          <a:xfrm>
            <a:off x="4589067" y="5259944"/>
            <a:ext cx="2888870" cy="108822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B8A522C-1E79-4BBA-AD88-167541118E7D}"/>
              </a:ext>
            </a:extLst>
          </p:cNvPr>
          <p:cNvSpPr txBox="1"/>
          <p:nvPr/>
        </p:nvSpPr>
        <p:spPr>
          <a:xfrm>
            <a:off x="4803363" y="5322302"/>
            <a:ext cx="288887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Французенко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Роман Евгеньевич 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Технолог</a:t>
            </a:r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id="{F778C5EF-9DD7-4D47-9D3E-D591494042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423" y="1101707"/>
            <a:ext cx="2797114" cy="38287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F3682AEB-40AA-42B9-AC5B-46215C2C691E}"/>
              </a:ext>
            </a:extLst>
          </p:cNvPr>
          <p:cNvSpPr txBox="1"/>
          <p:nvPr/>
        </p:nvSpPr>
        <p:spPr>
          <a:xfrm>
            <a:off x="8345963" y="5296503"/>
            <a:ext cx="280986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Фирсов Данил Вадимович</a:t>
            </a:r>
          </a:p>
          <a:p>
            <a:r>
              <a:rPr lang="ru-RU" dirty="0"/>
              <a:t>          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Экономист</a:t>
            </a:r>
          </a:p>
        </p:txBody>
      </p:sp>
    </p:spTree>
    <p:extLst>
      <p:ext uri="{BB962C8B-B14F-4D97-AF65-F5344CB8AC3E}">
        <p14:creationId xmlns:p14="http://schemas.microsoft.com/office/powerpoint/2010/main" val="356303141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3467</TotalTime>
  <Words>723</Words>
  <Application>Microsoft Office PowerPoint</Application>
  <PresentationFormat>Широкоэкранный</PresentationFormat>
  <Paragraphs>183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3" baseType="lpstr">
      <vt:lpstr>Arial</vt:lpstr>
      <vt:lpstr>Calibri</vt:lpstr>
      <vt:lpstr>Calibri Light</vt:lpstr>
      <vt:lpstr>Cambria Math</vt:lpstr>
      <vt:lpstr>Gilroy-Bold</vt:lpstr>
      <vt:lpstr>Gilroy-ExtraBold</vt:lpstr>
      <vt:lpstr>Gilroy-Light</vt:lpstr>
      <vt:lpstr>Helvetica</vt:lpstr>
      <vt:lpstr>Times New Roman</vt:lpstr>
      <vt:lpstr>Verdana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Максим Андросов</cp:lastModifiedBy>
  <cp:revision>41</cp:revision>
  <dcterms:modified xsi:type="dcterms:W3CDTF">2023-11-28T18:22:22Z</dcterms:modified>
</cp:coreProperties>
</file>