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24"/>
  </p:notesMasterIdLst>
  <p:handoutMasterIdLst>
    <p:handoutMasterId r:id="rId25"/>
  </p:handoutMasterIdLst>
  <p:sldIdLst>
    <p:sldId id="315" r:id="rId6"/>
    <p:sldId id="295" r:id="rId7"/>
    <p:sldId id="304" r:id="rId8"/>
    <p:sldId id="297" r:id="rId9"/>
    <p:sldId id="298" r:id="rId10"/>
    <p:sldId id="299" r:id="rId11"/>
    <p:sldId id="310" r:id="rId12"/>
    <p:sldId id="313" r:id="rId13"/>
    <p:sldId id="314" r:id="rId14"/>
    <p:sldId id="300" r:id="rId15"/>
    <p:sldId id="302" r:id="rId16"/>
    <p:sldId id="305" r:id="rId17"/>
    <p:sldId id="306" r:id="rId18"/>
    <p:sldId id="307" r:id="rId19"/>
    <p:sldId id="308" r:id="rId20"/>
    <p:sldId id="309" r:id="rId21"/>
    <p:sldId id="301" r:id="rId22"/>
    <p:sldId id="312" r:id="rId23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67" d="100"/>
          <a:sy n="67" d="100"/>
        </p:scale>
        <p:origin x="162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071733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2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2513013" y="1851898"/>
            <a:ext cx="15078075" cy="3939542"/>
          </a:xfrm>
          <a:prstGeom prst="rect">
            <a:avLst/>
          </a:prstGeom>
        </p:spPr>
        <p:txBody>
          <a:bodyPr anchor="b"/>
          <a:lstStyle>
            <a:lvl1pPr algn="ctr">
              <a:defRPr sz="9894"/>
            </a:lvl1pPr>
          </a:lstStyle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2513013" y="5943361"/>
            <a:ext cx="15078075" cy="2732014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3958"/>
            </a:lvl1pPr>
            <a:lvl2pPr marL="0" indent="0" algn="ctr">
              <a:buSzTx/>
              <a:buFontTx/>
              <a:buNone/>
              <a:defRPr sz="3958"/>
            </a:lvl2pPr>
            <a:lvl3pPr marL="0" indent="0" algn="ctr">
              <a:buSzTx/>
              <a:buFontTx/>
              <a:buNone/>
              <a:defRPr sz="3958"/>
            </a:lvl3pPr>
            <a:lvl4pPr marL="0" indent="0" algn="ctr">
              <a:buSzTx/>
              <a:buFontTx/>
              <a:buNone/>
              <a:defRPr sz="3958"/>
            </a:lvl4pPr>
            <a:lvl5pPr marL="0" indent="0" algn="ctr">
              <a:buSzTx/>
              <a:buFontTx/>
              <a:buNone/>
              <a:defRPr sz="3958"/>
            </a:lvl5pPr>
          </a:lstStyle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8565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  <p:sldLayoutId id="214748367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 bwMode="auto">
          <a:xfrm>
            <a:off x="10062471" y="3871007"/>
            <a:ext cx="10095487" cy="746868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75387" tIns="75387" rIns="75387" bIns="75387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 sz="2309"/>
          </a:p>
        </p:txBody>
      </p:sp>
      <p:sp>
        <p:nvSpPr>
          <p:cNvPr id="149" name="Прямоугольник 10"/>
          <p:cNvSpPr/>
          <p:nvPr/>
        </p:nvSpPr>
        <p:spPr bwMode="auto">
          <a:xfrm>
            <a:off x="10063819" y="3569"/>
            <a:ext cx="10094141" cy="3867440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75387" tIns="75387" rIns="75387" bIns="75387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 sz="2309"/>
          </a:p>
        </p:txBody>
      </p:sp>
      <p:sp>
        <p:nvSpPr>
          <p:cNvPr id="150" name="Прямоугольник 13"/>
          <p:cNvSpPr/>
          <p:nvPr/>
        </p:nvSpPr>
        <p:spPr bwMode="auto">
          <a:xfrm>
            <a:off x="10060471" y="8840894"/>
            <a:ext cx="10094145" cy="2497224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75387" tIns="75387" rIns="75387" bIns="75387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 sz="2309"/>
          </a:p>
        </p:txBody>
      </p:sp>
      <p:sp>
        <p:nvSpPr>
          <p:cNvPr id="151" name="Текст 2"/>
          <p:cNvSpPr txBox="1"/>
          <p:nvPr/>
        </p:nvSpPr>
        <p:spPr bwMode="auto">
          <a:xfrm>
            <a:off x="1" y="320332"/>
            <a:ext cx="10063819" cy="7675532"/>
          </a:xfrm>
          <a:prstGeom prst="rect">
            <a:avLst/>
          </a:prstGeom>
          <a:ln w="12700">
            <a:miter lim="400000"/>
          </a:ln>
        </p:spPr>
        <p:txBody>
          <a:bodyPr lIns="75387" tIns="75387" rIns="75387" bIns="75387" anchor="ctr">
            <a:normAutofit/>
          </a:bodyPr>
          <a:lstStyle/>
          <a:p>
            <a:pPr defTabSz="1447528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5772" dirty="0"/>
              <a:t>Разработка </a:t>
            </a:r>
            <a:r>
              <a:rPr lang="en-US" sz="5772" dirty="0"/>
              <a:t>CRM-</a:t>
            </a:r>
            <a:r>
              <a:rPr lang="ru-RU" sz="5772" dirty="0"/>
              <a:t>системы для образовательных учреждений</a:t>
            </a:r>
            <a:endParaRPr sz="5772" dirty="0"/>
          </a:p>
          <a:p>
            <a:pPr defTabSz="1447528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sz="3793" dirty="0"/>
          </a:p>
          <a:p>
            <a:pPr defTabSz="1447528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sz="3793" dirty="0"/>
          </a:p>
        </p:txBody>
      </p:sp>
      <p:sp>
        <p:nvSpPr>
          <p:cNvPr id="152" name="Прямоугольник 9"/>
          <p:cNvSpPr/>
          <p:nvPr/>
        </p:nvSpPr>
        <p:spPr bwMode="auto">
          <a:xfrm>
            <a:off x="14541388" y="3569"/>
            <a:ext cx="5616568" cy="7049211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75387" tIns="75387" rIns="75387" bIns="75387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 sz="2309"/>
          </a:p>
        </p:txBody>
      </p:sp>
      <p:sp>
        <p:nvSpPr>
          <p:cNvPr id="9" name="Квадрат"/>
          <p:cNvSpPr/>
          <p:nvPr/>
        </p:nvSpPr>
        <p:spPr bwMode="auto">
          <a:xfrm>
            <a:off x="14541383" y="3877050"/>
            <a:ext cx="5613234" cy="7468681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75387" tIns="75387" rIns="75387" bIns="75387" anchor="ctr"/>
          <a:lstStyle/>
          <a:p>
            <a:pPr>
              <a:defRPr>
                <a:solidFill>
                  <a:srgbClr val="FBB3C1"/>
                </a:solidFill>
              </a:defRPr>
            </a:pPr>
            <a:endParaRPr sz="2309"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/>
          <p:cNvPicPr>
            <a:picLocks noChangeAspect="1"/>
          </p:cNvPicPr>
          <p:nvPr/>
        </p:nvPicPr>
        <p:blipFill>
          <a:blip r:embed="rId2"/>
          <a:srcRect l="1404" t="160" b="6859"/>
          <a:stretch/>
        </p:blipFill>
        <p:spPr bwMode="auto">
          <a:xfrm>
            <a:off x="14541382" y="3878487"/>
            <a:ext cx="5616652" cy="744716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5226320" y="207754"/>
            <a:ext cx="4417309" cy="337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754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«</a:t>
            </a:r>
            <a:r>
              <a:rPr lang="ru-RU" dirty="0" smtClean="0"/>
              <a:t>Актуальность разработки </a:t>
            </a:r>
            <a:r>
              <a:rPr lang="en-US" dirty="0" smtClean="0"/>
              <a:t>CRM</a:t>
            </a:r>
            <a:r>
              <a:rPr lang="ru-RU" dirty="0" smtClean="0"/>
              <a:t>-системы для образовательного учреждения»</a:t>
            </a:r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 smtClean="0"/>
              <a:t>Оптимизация </a:t>
            </a:r>
            <a:r>
              <a:rPr lang="ru-RU" b="1" dirty="0"/>
              <a:t>процессов:</a:t>
            </a:r>
            <a:r>
              <a:rPr lang="ru-RU" dirty="0"/>
              <a:t> Автоматизация рутинных задач (прием заявок, ведение базы студентов, отслеживание платежей) повышает эффективность работы персонала и освобождает время для образовательных задач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dirty="0"/>
              <a:t>Повышение качества обслуживания:</a:t>
            </a:r>
            <a:r>
              <a:rPr lang="ru-RU" dirty="0"/>
              <a:t> Централизованная база данных и аналитика позволяют персонализировать взаимодействие с клиентами, отслеживать их потребности и предлагать </a:t>
            </a:r>
            <a:r>
              <a:rPr lang="ru-RU" dirty="0" smtClean="0"/>
              <a:t>подходящие программы </a:t>
            </a:r>
            <a:r>
              <a:rPr lang="ru-RU" dirty="0"/>
              <a:t>обучения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dirty="0"/>
              <a:t>Увеличение конверсии:</a:t>
            </a:r>
            <a:r>
              <a:rPr lang="ru-RU" dirty="0"/>
              <a:t> Систематизация маркетинговых каналов, отслеживание </a:t>
            </a:r>
            <a:r>
              <a:rPr lang="ru-RU" dirty="0" smtClean="0"/>
              <a:t>продаж будут привлекать больше клиентов</a:t>
            </a:r>
          </a:p>
          <a:p>
            <a:endParaRPr lang="ru-RU" dirty="0" smtClean="0"/>
          </a:p>
          <a:p>
            <a:r>
              <a:rPr lang="ru-RU" b="1" dirty="0" smtClean="0"/>
              <a:t>Повышение прозрачности:</a:t>
            </a:r>
            <a:r>
              <a:rPr lang="ru-RU" dirty="0" smtClean="0"/>
              <a:t> Единый информационный ресурс обеспечивает доступ к актуальной информации для всех сотрудников, что способствует лучшему взаимодействию и принятию решений.</a:t>
            </a:r>
          </a:p>
          <a:p>
            <a:endParaRPr lang="ru-RU" dirty="0" smtClean="0"/>
          </a:p>
          <a:p>
            <a:r>
              <a:rPr lang="ru-RU" b="1" dirty="0" smtClean="0"/>
              <a:t>Адаптация </a:t>
            </a:r>
            <a:r>
              <a:rPr lang="ru-RU" b="1" dirty="0"/>
              <a:t>к цифровой трансформации:</a:t>
            </a:r>
            <a:r>
              <a:rPr lang="ru-RU" dirty="0"/>
              <a:t> Внедрение CRM-системы – это шаг к </a:t>
            </a:r>
            <a:r>
              <a:rPr lang="ru-RU" dirty="0" err="1"/>
              <a:t>цифровизации</a:t>
            </a:r>
            <a:r>
              <a:rPr lang="ru-RU" dirty="0"/>
              <a:t> образовательного учреждения, повышению его конкурентоспособности и востребованности на рынке.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750" y="2485200"/>
            <a:ext cx="9804306" cy="6560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</a:t>
            </a:r>
            <a:r>
              <a:rPr lang="ru-RU" dirty="0" smtClean="0"/>
              <a:t>мы решаем.</a:t>
            </a:r>
            <a:endParaRPr lang="ru-RU" dirty="0"/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2800" dirty="0"/>
              <a:t>Неэффективное управление взаимодействием с клиентами </a:t>
            </a:r>
            <a:r>
              <a:rPr lang="ru-RU" sz="2800" dirty="0" smtClean="0"/>
              <a:t>и </a:t>
            </a:r>
            <a:r>
              <a:rPr lang="ru-RU" sz="2800" dirty="0"/>
              <a:t>внутренними процессами, приводящее к потере потенциальных клиентов</a:t>
            </a:r>
            <a:r>
              <a:rPr lang="ru-RU" sz="2800" dirty="0" smtClean="0"/>
              <a:t>, недовольству </a:t>
            </a:r>
            <a:r>
              <a:rPr lang="ru-RU" sz="2800" dirty="0"/>
              <a:t>клиентов и снижению эффективности работы персонала.</a:t>
            </a:r>
            <a:endParaRPr lang="ru-RU" sz="2800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b="1" dirty="0"/>
              <a:t>Узкая специализация:</a:t>
            </a:r>
            <a:r>
              <a:rPr lang="ru-RU" dirty="0"/>
              <a:t> Большинство готовых CRM-систем ориентированы на общие бизнес-процессы и не адаптированы под специфику образовательных учреждений (например, учет успеваемости, взаимодействие с родителями, отслеживание прогресса обучения).</a:t>
            </a:r>
          </a:p>
          <a:p>
            <a:r>
              <a:rPr lang="ru-RU" b="1" dirty="0"/>
              <a:t>Высокая стоимость:</a:t>
            </a:r>
            <a:r>
              <a:rPr lang="ru-RU" dirty="0"/>
              <a:t> Лицензии на использование готовых CRM-систем могут быть дорогостоящими, особенно для небольших и средних образовательных учреждений.</a:t>
            </a:r>
          </a:p>
          <a:p>
            <a:r>
              <a:rPr lang="ru-RU" b="1" dirty="0"/>
              <a:t>Сложность внедрения:</a:t>
            </a:r>
            <a:r>
              <a:rPr lang="ru-RU" dirty="0"/>
              <a:t> Внедрение готовых CRM-систем требует значительных временных и финансовых затрат на обучение персонала, адаптацию бизнес-процессов и интеграцию с существующими информационными системами.</a:t>
            </a:r>
          </a:p>
          <a:p>
            <a:r>
              <a:rPr lang="ru-RU" b="1" dirty="0"/>
              <a:t>Отсутствие гибкости:</a:t>
            </a:r>
            <a:r>
              <a:rPr lang="ru-RU" dirty="0"/>
              <a:t> Готовые CRM-системы часто не позволяют гибко настраивать функционал под индивидуальные потребности образовательного учреждения.</a:t>
            </a:r>
          </a:p>
          <a:p>
            <a:r>
              <a:rPr lang="ru-RU" b="1" dirty="0"/>
              <a:t>Низкая интеграция:</a:t>
            </a:r>
            <a:r>
              <a:rPr lang="ru-RU" dirty="0"/>
              <a:t> Существующие решения могут не интегрироваться с другими информационными системами образовательного учреждения </a:t>
            </a:r>
            <a:r>
              <a:rPr lang="ru-RU" dirty="0" smtClean="0"/>
              <a:t>(бухгалтерскими </a:t>
            </a:r>
            <a:r>
              <a:rPr lang="ru-RU" dirty="0"/>
              <a:t>программами), что затрудняет обмен данными и снижает эффективность.</a:t>
            </a:r>
          </a:p>
          <a:p>
            <a:r>
              <a:rPr lang="ru-RU" b="1" dirty="0"/>
              <a:t>Разработка собственной CRM-системы позволяет учесть все особенности образовательного учреждения, оптимизировать затраты и получить максимальную отдачу от инвестиций.</a:t>
            </a:r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587790" y="1728887"/>
            <a:ext cx="8875208" cy="911090"/>
          </a:xfrm>
        </p:spPr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505" y="8742395"/>
            <a:ext cx="5779861" cy="257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</a:t>
            </a:r>
            <a:r>
              <a:rPr lang="ru-RU" sz="2800" dirty="0" smtClean="0"/>
              <a:t>мы предлагаем, </a:t>
            </a:r>
            <a:r>
              <a:rPr lang="ru-RU" sz="2800" dirty="0"/>
              <a:t>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689052"/>
            <a:ext cx="18424652" cy="7043812"/>
          </a:xfrm>
        </p:spPr>
        <p:txBody>
          <a:bodyPr/>
          <a:lstStyle/>
          <a:p>
            <a:r>
              <a:rPr lang="ru-RU" b="1" dirty="0"/>
              <a:t>Адаптация под специфику:</a:t>
            </a:r>
            <a:r>
              <a:rPr lang="ru-RU" dirty="0"/>
              <a:t> Разрабатываемая CRM-система будет учитывать все особенности образовательного учреждения, включая учет успеваемости, взаимодействие с родителями, отслеживание прогресса обучения и другие важные аспекты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dirty="0"/>
              <a:t>Оптимизация затрат:</a:t>
            </a:r>
            <a:r>
              <a:rPr lang="ru-RU" dirty="0"/>
              <a:t> Разработка собственной CRM-системы позволит избежать затрат на дорогостоящие лицензии и плату за использование готовых решений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dirty="0"/>
              <a:t>Простота внедрения:</a:t>
            </a:r>
            <a:r>
              <a:rPr lang="ru-RU" dirty="0"/>
              <a:t> Мы обеспечим полное сопровождение проекта, включая обучение персонала, адаптацию бизнес-процессов и интеграцию с существующими информационными системами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dirty="0"/>
              <a:t>Гибкость и масштабируемость:</a:t>
            </a:r>
            <a:r>
              <a:rPr lang="ru-RU" dirty="0"/>
              <a:t> Разработанная CRM-система будет легко настраиваться под изменяющиеся потребности образовательного учреждения, а также масштабироваться по мере его развития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dirty="0"/>
              <a:t>Полная интеграция:</a:t>
            </a:r>
            <a:r>
              <a:rPr lang="ru-RU" dirty="0"/>
              <a:t> Мы обеспечим интеграцию CRM-системы с другими информационными системами образовательного учреждения (LMS, бухгалтерскими программами), что позволит оптимизировать обмен данными и повысить эффективность работы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dirty="0"/>
              <a:t>В результате внедрения нашего проекта образовательное учреждение получит полноценную CRM-систему, адаптированную под его потребности, которая позволит оптимизировать процессы взаимодействия с клиентами, повысить эффективность работы </a:t>
            </a:r>
            <a:r>
              <a:rPr lang="ru-RU" b="1" dirty="0" smtClean="0"/>
              <a:t>персонала.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5381" y="8679976"/>
            <a:ext cx="7239000" cy="263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426464"/>
            <a:ext cx="9741217" cy="1135824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Рынок, на котором </a:t>
            </a:r>
            <a:r>
              <a:rPr lang="ru-RU" sz="2800" dirty="0" smtClean="0"/>
              <a:t>мы работаем, </a:t>
            </a:r>
            <a:r>
              <a:rPr lang="ru-RU" sz="2800" dirty="0"/>
              <a:t>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/>
              <a:t>Объем рынка:</a:t>
            </a:r>
            <a:endParaRPr lang="ru-RU" dirty="0"/>
          </a:p>
          <a:p>
            <a:r>
              <a:rPr lang="ru-RU" dirty="0"/>
              <a:t>Рынок CRM-систем для образовательных учреждений демонстрирует стабильный рост, обусловленный </a:t>
            </a:r>
            <a:r>
              <a:rPr lang="ru-RU" dirty="0" err="1"/>
              <a:t>цифровизацией</a:t>
            </a:r>
            <a:r>
              <a:rPr lang="ru-RU" dirty="0"/>
              <a:t> образования и повышением конкуренции на рынке.</a:t>
            </a:r>
          </a:p>
          <a:p>
            <a:r>
              <a:rPr lang="ru-RU" b="1" dirty="0" smtClean="0"/>
              <a:t>Рост </a:t>
            </a:r>
            <a:r>
              <a:rPr lang="ru-RU" b="1" dirty="0"/>
              <a:t>рынка:</a:t>
            </a:r>
            <a:endParaRPr lang="ru-RU" dirty="0"/>
          </a:p>
          <a:p>
            <a:r>
              <a:rPr lang="ru-RU" dirty="0"/>
              <a:t>Основные факторы роста рынка:</a:t>
            </a:r>
          </a:p>
          <a:p>
            <a:pPr lvl="1"/>
            <a:r>
              <a:rPr lang="ru-RU" dirty="0"/>
              <a:t>Увеличение количества онлайн-курсов и дистанционного обучения.</a:t>
            </a:r>
          </a:p>
          <a:p>
            <a:pPr lvl="1"/>
            <a:r>
              <a:rPr lang="ru-RU" dirty="0"/>
              <a:t>Повышение конкуренции на рынке образовательных услуг.</a:t>
            </a:r>
          </a:p>
          <a:p>
            <a:pPr lvl="1"/>
            <a:r>
              <a:rPr lang="ru-RU" dirty="0"/>
              <a:t>Расширение использования цифровых технологий в образовании.</a:t>
            </a:r>
          </a:p>
          <a:p>
            <a:pPr lvl="1"/>
            <a:r>
              <a:rPr lang="ru-RU" dirty="0"/>
              <a:t>Необходимость оптимизации бизнес-процессов образовательных учреждений.</a:t>
            </a:r>
          </a:p>
          <a:p>
            <a:r>
              <a:rPr lang="ru-RU" b="1" dirty="0"/>
              <a:t>Уровень конкуренции:</a:t>
            </a:r>
            <a:endParaRPr lang="ru-RU" dirty="0"/>
          </a:p>
          <a:p>
            <a:r>
              <a:rPr lang="ru-RU" dirty="0"/>
              <a:t>Рынок CRM-систем для образовательных учреждений характеризуется высоким уровнем конкуренции.</a:t>
            </a:r>
          </a:p>
          <a:p>
            <a:r>
              <a:rPr lang="ru-RU" dirty="0"/>
              <a:t>Основные игроки рынка:</a:t>
            </a:r>
          </a:p>
          <a:p>
            <a:pPr lvl="1"/>
            <a:r>
              <a:rPr lang="ru-RU" dirty="0"/>
              <a:t>Крупные международные компании (</a:t>
            </a:r>
            <a:r>
              <a:rPr lang="ru-RU" dirty="0" err="1"/>
              <a:t>Salesforce</a:t>
            </a:r>
            <a:r>
              <a:rPr lang="ru-RU" dirty="0"/>
              <a:t>, </a:t>
            </a:r>
            <a:r>
              <a:rPr lang="ru-RU" dirty="0" err="1"/>
              <a:t>Microsoft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365).</a:t>
            </a:r>
          </a:p>
          <a:p>
            <a:pPr lvl="1"/>
            <a:r>
              <a:rPr lang="ru-RU" dirty="0"/>
              <a:t>Специализированные CRM-системы для образования (</a:t>
            </a:r>
            <a:r>
              <a:rPr lang="ru-RU" dirty="0" err="1"/>
              <a:t>Campus</a:t>
            </a:r>
            <a:r>
              <a:rPr lang="ru-RU" dirty="0"/>
              <a:t> </a:t>
            </a:r>
            <a:r>
              <a:rPr lang="ru-RU" dirty="0" err="1"/>
              <a:t>Management</a:t>
            </a:r>
            <a:r>
              <a:rPr lang="ru-RU" dirty="0"/>
              <a:t>, </a:t>
            </a:r>
            <a:r>
              <a:rPr lang="ru-RU" dirty="0" err="1"/>
              <a:t>Ellucian</a:t>
            </a:r>
            <a:r>
              <a:rPr lang="ru-RU" dirty="0"/>
              <a:t>).</a:t>
            </a:r>
          </a:p>
          <a:p>
            <a:pPr lvl="1"/>
            <a:r>
              <a:rPr lang="ru-RU" dirty="0"/>
              <a:t>Локальные разработчики CRM-систем.</a:t>
            </a:r>
          </a:p>
          <a:p>
            <a:r>
              <a:rPr lang="ru-RU" b="1" dirty="0"/>
              <a:t>Вывод:</a:t>
            </a:r>
            <a:endParaRPr lang="ru-RU" dirty="0"/>
          </a:p>
          <a:p>
            <a:r>
              <a:rPr lang="ru-RU" dirty="0"/>
              <a:t>Рынок CRM-систем для образовательных учреждений динамично развивается, но характеризуется высокой конкуренцией.</a:t>
            </a:r>
          </a:p>
          <a:p>
            <a:r>
              <a:rPr lang="ru-RU" dirty="0"/>
              <a:t>Для успешного продвижения на рынке необходимо предлагать конкурентоспособные решения, адаптированные под специфику образовательных учреждений, и обеспечивать высокий уровень сервиса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5748" y="3975348"/>
            <a:ext cx="6078352" cy="4044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Бизнес-модель – как </a:t>
            </a:r>
            <a:r>
              <a:rPr lang="ru-RU" sz="2800" dirty="0" smtClean="0"/>
              <a:t>мы планируем зарабатыват</a:t>
            </a:r>
            <a:r>
              <a:rPr lang="ru-RU" dirty="0" smtClean="0"/>
              <a:t>ь.</a:t>
            </a: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F7AD820-9E6E-A040-BEDF-7E0541D82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593381"/>
            <a:ext cx="18424652" cy="7554912"/>
          </a:xfrm>
        </p:spPr>
        <p:txBody>
          <a:bodyPr/>
          <a:lstStyle/>
          <a:p>
            <a:r>
              <a:rPr lang="ru-RU" b="1" dirty="0"/>
              <a:t>Модель </a:t>
            </a:r>
            <a:r>
              <a:rPr lang="ru-RU" b="1" dirty="0" err="1"/>
              <a:t>SaaS</a:t>
            </a:r>
            <a:r>
              <a:rPr lang="ru-RU" b="1" dirty="0"/>
              <a:t> (</a:t>
            </a:r>
            <a:r>
              <a:rPr lang="ru-RU" b="1" dirty="0" err="1"/>
              <a:t>Software</a:t>
            </a:r>
            <a:r>
              <a:rPr lang="ru-RU" b="1" dirty="0"/>
              <a:t> </a:t>
            </a:r>
            <a:r>
              <a:rPr lang="ru-RU" b="1" dirty="0" err="1"/>
              <a:t>as</a:t>
            </a:r>
            <a:r>
              <a:rPr lang="ru-RU" b="1" dirty="0"/>
              <a:t> a </a:t>
            </a:r>
            <a:r>
              <a:rPr lang="ru-RU" b="1" dirty="0" err="1"/>
              <a:t>Service</a:t>
            </a:r>
            <a:r>
              <a:rPr lang="ru-RU" b="1" dirty="0"/>
              <a:t>):</a:t>
            </a:r>
            <a:endParaRPr lang="ru-RU" dirty="0"/>
          </a:p>
          <a:p>
            <a:pPr lvl="1"/>
            <a:r>
              <a:rPr lang="ru-RU" b="1" dirty="0"/>
              <a:t>Описание:</a:t>
            </a:r>
            <a:r>
              <a:rPr lang="ru-RU" dirty="0"/>
              <a:t> Клиенты платят за использование CRM-системы по подписке, обычно ежемесячно или ежегодно.</a:t>
            </a:r>
          </a:p>
          <a:p>
            <a:pPr lvl="1"/>
            <a:r>
              <a:rPr lang="ru-RU" b="1" dirty="0"/>
              <a:t>Преимущества:</a:t>
            </a:r>
            <a:r>
              <a:rPr lang="ru-RU" dirty="0"/>
              <a:t> Низкие первоначальные затраты для клиентов, простота масштабирования, регулярный доход для компании.</a:t>
            </a:r>
          </a:p>
          <a:p>
            <a:pPr lvl="1"/>
            <a:r>
              <a:rPr lang="ru-RU" b="1" dirty="0"/>
              <a:t>Недостатки:</a:t>
            </a:r>
            <a:r>
              <a:rPr lang="ru-RU" dirty="0"/>
              <a:t> Конкуренция на рынке </a:t>
            </a:r>
            <a:r>
              <a:rPr lang="ru-RU" dirty="0" err="1"/>
              <a:t>SaaS</a:t>
            </a:r>
            <a:r>
              <a:rPr lang="ru-RU" dirty="0"/>
              <a:t>, необходимость постоянного обновления и поддержки системы</a:t>
            </a:r>
            <a:r>
              <a:rPr lang="ru-RU" dirty="0" smtClean="0"/>
              <a:t>.</a:t>
            </a:r>
          </a:p>
          <a:p>
            <a:pPr lvl="1"/>
            <a:endParaRPr lang="ru-RU" dirty="0"/>
          </a:p>
          <a:p>
            <a:r>
              <a:rPr lang="ru-RU" b="1" dirty="0"/>
              <a:t>Модель покупки ПО:</a:t>
            </a:r>
            <a:endParaRPr lang="ru-RU" dirty="0"/>
          </a:p>
          <a:p>
            <a:pPr lvl="1"/>
            <a:r>
              <a:rPr lang="ru-RU" b="1" dirty="0"/>
              <a:t>Описание:</a:t>
            </a:r>
            <a:r>
              <a:rPr lang="ru-RU" dirty="0"/>
              <a:t> Клиенты приобретают лицензию на использование CRM-системы на определенный срок или навсегда.</a:t>
            </a:r>
          </a:p>
          <a:p>
            <a:pPr lvl="1"/>
            <a:r>
              <a:rPr lang="ru-RU" b="1" dirty="0"/>
              <a:t>Преимущества:</a:t>
            </a:r>
            <a:r>
              <a:rPr lang="ru-RU" dirty="0"/>
              <a:t> Более высокая единовременная прибыль, возможность установки ПО на локальные серверы клиентов.</a:t>
            </a:r>
          </a:p>
          <a:p>
            <a:pPr lvl="1"/>
            <a:r>
              <a:rPr lang="ru-RU" b="1" dirty="0"/>
              <a:t>Недостатки:</a:t>
            </a:r>
            <a:r>
              <a:rPr lang="ru-RU" dirty="0"/>
              <a:t> Высокие первоначальные затраты для клиентов, сложность масштабирования, необходимость предоставления технической поддержки</a:t>
            </a:r>
            <a:r>
              <a:rPr lang="ru-RU" dirty="0" smtClean="0"/>
              <a:t>.</a:t>
            </a:r>
          </a:p>
          <a:p>
            <a:pPr lvl="1"/>
            <a:endParaRPr lang="ru-RU" dirty="0"/>
          </a:p>
          <a:p>
            <a:r>
              <a:rPr lang="ru-RU" b="1" dirty="0"/>
              <a:t>Модель "продукт + услуги":</a:t>
            </a:r>
            <a:endParaRPr lang="ru-RU" dirty="0"/>
          </a:p>
          <a:p>
            <a:pPr lvl="1"/>
            <a:r>
              <a:rPr lang="ru-RU" b="1" dirty="0"/>
              <a:t>Описание:</a:t>
            </a:r>
            <a:r>
              <a:rPr lang="ru-RU" dirty="0"/>
              <a:t> Комбинация продажи CRM-системы и предоставления дополнительных услуг (настройка, интеграция, обучение персонала).</a:t>
            </a:r>
          </a:p>
          <a:p>
            <a:pPr lvl="1"/>
            <a:r>
              <a:rPr lang="ru-RU" b="1" dirty="0"/>
              <a:t>Преимущества:</a:t>
            </a:r>
            <a:r>
              <a:rPr lang="ru-RU" dirty="0"/>
              <a:t> Увеличение среднего чека, повышение удовлетворенности клиентов, возможность предлагать индивидуальные решения.</a:t>
            </a:r>
          </a:p>
          <a:p>
            <a:pPr lvl="1"/>
            <a:r>
              <a:rPr lang="ru-RU" b="1" dirty="0"/>
              <a:t>Недостатки:</a:t>
            </a:r>
            <a:r>
              <a:rPr lang="ru-RU" dirty="0"/>
              <a:t> Более сложная организация продаж и предоставления услуг, необходимость наличия квалифицированного персонала</a:t>
            </a:r>
            <a:r>
              <a:rPr lang="ru-RU" dirty="0" smtClean="0"/>
              <a:t>.</a:t>
            </a:r>
          </a:p>
          <a:p>
            <a:pPr lvl="1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8690" y="-5750"/>
            <a:ext cx="7025409" cy="258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Прогноз дохода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894587" y="1426464"/>
            <a:ext cx="18432491" cy="9070848"/>
          </a:xfrm>
        </p:spPr>
        <p:txBody>
          <a:bodyPr/>
          <a:lstStyle/>
          <a:p>
            <a:r>
              <a:rPr lang="ru-RU" dirty="0" smtClean="0"/>
              <a:t> 	Бизнес-модель: </a:t>
            </a:r>
            <a:r>
              <a:rPr lang="ru-RU" dirty="0" err="1" smtClean="0"/>
              <a:t>SaaS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Software</a:t>
            </a:r>
            <a:r>
              <a:rPr lang="ru-RU" dirty="0"/>
              <a:t> </a:t>
            </a:r>
            <a:r>
              <a:rPr lang="ru-RU" dirty="0" err="1"/>
              <a:t>as</a:t>
            </a:r>
            <a:r>
              <a:rPr lang="ru-RU" dirty="0"/>
              <a:t> a </a:t>
            </a:r>
            <a:r>
              <a:rPr lang="ru-RU" dirty="0" err="1"/>
              <a:t>Service</a:t>
            </a:r>
            <a:r>
              <a:rPr lang="ru-RU" dirty="0" smtClean="0"/>
              <a:t>)</a:t>
            </a:r>
            <a:endParaRPr lang="ru-RU" dirty="0"/>
          </a:p>
          <a:p>
            <a:pPr marL="1028700" lvl="1" indent="-342900"/>
            <a:r>
              <a:rPr lang="ru-RU" dirty="0" smtClean="0"/>
              <a:t>Целевая </a:t>
            </a:r>
            <a:r>
              <a:rPr lang="ru-RU" dirty="0"/>
              <a:t>аудитория</a:t>
            </a:r>
            <a:r>
              <a:rPr lang="ru-RU" dirty="0" smtClean="0"/>
              <a:t>:  </a:t>
            </a:r>
            <a:r>
              <a:rPr lang="ru-RU" dirty="0"/>
              <a:t>Образовательные учреждения среднего размера (от 50 до 500 сотрудников)</a:t>
            </a:r>
          </a:p>
          <a:p>
            <a:pPr marL="1028700" lvl="1" indent="-342900"/>
            <a:r>
              <a:rPr lang="ru-RU" dirty="0" smtClean="0"/>
              <a:t>Количество </a:t>
            </a:r>
            <a:r>
              <a:rPr lang="ru-RU" dirty="0"/>
              <a:t>потенциальных клиентов</a:t>
            </a:r>
            <a:r>
              <a:rPr lang="ru-RU" dirty="0" smtClean="0"/>
              <a:t>:  </a:t>
            </a:r>
            <a:r>
              <a:rPr lang="ru-RU" dirty="0"/>
              <a:t>1000 учреждений</a:t>
            </a:r>
          </a:p>
          <a:p>
            <a:pPr marL="1028700" lvl="1" indent="-342900"/>
            <a:r>
              <a:rPr lang="ru-RU" dirty="0" smtClean="0"/>
              <a:t>Средняя </a:t>
            </a:r>
            <a:r>
              <a:rPr lang="ru-RU" dirty="0"/>
              <a:t>стоимость подписки</a:t>
            </a:r>
            <a:r>
              <a:rPr lang="ru-RU" dirty="0" smtClean="0"/>
              <a:t>:  7000 рублей в </a:t>
            </a:r>
            <a:r>
              <a:rPr lang="ru-RU" dirty="0"/>
              <a:t>месяц</a:t>
            </a:r>
          </a:p>
          <a:p>
            <a:pPr marL="1028700" lvl="1" indent="-342900"/>
            <a:r>
              <a:rPr lang="ru-RU" dirty="0" smtClean="0"/>
              <a:t>Конверсия:  </a:t>
            </a:r>
            <a:r>
              <a:rPr lang="ru-RU" dirty="0"/>
              <a:t>5% (количество клиентов, которые подпишутся на услугу)</a:t>
            </a:r>
          </a:p>
          <a:p>
            <a:pPr marL="1028700" lvl="1" indent="-342900"/>
            <a:r>
              <a:rPr lang="ru-RU" dirty="0" smtClean="0"/>
              <a:t>Срок </a:t>
            </a:r>
            <a:r>
              <a:rPr lang="ru-RU" dirty="0"/>
              <a:t>окупаемости</a:t>
            </a:r>
            <a:r>
              <a:rPr lang="ru-RU" dirty="0" smtClean="0"/>
              <a:t>:  1 год</a:t>
            </a:r>
            <a:endParaRPr lang="ru-RU" dirty="0"/>
          </a:p>
          <a:p>
            <a:endParaRPr lang="ru-RU" dirty="0"/>
          </a:p>
          <a:p>
            <a:r>
              <a:rPr lang="ru-RU" dirty="0" smtClean="0"/>
              <a:t>	Расчет:</a:t>
            </a:r>
            <a:endParaRPr lang="ru-RU" dirty="0"/>
          </a:p>
          <a:p>
            <a:endParaRPr lang="ru-RU" dirty="0"/>
          </a:p>
          <a:p>
            <a:pPr marL="1143000" lvl="1" indent="-457200">
              <a:buFont typeface="+mj-lt"/>
              <a:buAutoNum type="arabicPeriod"/>
            </a:pPr>
            <a:r>
              <a:rPr lang="ru-RU" dirty="0" smtClean="0"/>
              <a:t>Количество </a:t>
            </a:r>
            <a:r>
              <a:rPr lang="ru-RU" dirty="0"/>
              <a:t>подписчиков</a:t>
            </a:r>
            <a:r>
              <a:rPr lang="ru-RU" dirty="0" smtClean="0"/>
              <a:t>:  </a:t>
            </a:r>
            <a:r>
              <a:rPr lang="ru-RU" dirty="0"/>
              <a:t>1000 учреждений * 5% = 50 учреждений</a:t>
            </a:r>
          </a:p>
          <a:p>
            <a:pPr marL="1143000" lvl="1" indent="-457200">
              <a:buFont typeface="+mj-lt"/>
              <a:buAutoNum type="arabicPeriod"/>
            </a:pPr>
            <a:r>
              <a:rPr lang="ru-RU" dirty="0" smtClean="0"/>
              <a:t>Ежемесячный </a:t>
            </a:r>
            <a:r>
              <a:rPr lang="ru-RU" dirty="0"/>
              <a:t>доход</a:t>
            </a:r>
            <a:r>
              <a:rPr lang="ru-RU" dirty="0" smtClean="0"/>
              <a:t>:  </a:t>
            </a:r>
            <a:r>
              <a:rPr lang="ru-RU" dirty="0"/>
              <a:t>50 учреждений * 7 000 рублей = 350 000 </a:t>
            </a:r>
            <a:r>
              <a:rPr lang="ru-RU" dirty="0" smtClean="0"/>
              <a:t>рублей</a:t>
            </a:r>
          </a:p>
          <a:p>
            <a:pPr marL="1143000" lvl="1" indent="-457200">
              <a:buFont typeface="+mj-lt"/>
              <a:buAutoNum type="arabicPeriod"/>
            </a:pPr>
            <a:r>
              <a:rPr lang="ru-RU" dirty="0" smtClean="0"/>
              <a:t>Ежегодный </a:t>
            </a:r>
            <a:r>
              <a:rPr lang="ru-RU" dirty="0"/>
              <a:t>доход</a:t>
            </a:r>
            <a:r>
              <a:rPr lang="ru-RU" dirty="0" smtClean="0"/>
              <a:t>:  </a:t>
            </a:r>
            <a:r>
              <a:rPr lang="ru-RU" dirty="0"/>
              <a:t>350 000 рублей * 12 месяцев = 4 200 000 </a:t>
            </a:r>
            <a:r>
              <a:rPr lang="ru-RU" dirty="0" smtClean="0"/>
              <a:t>рублей</a:t>
            </a:r>
          </a:p>
          <a:p>
            <a:pPr marL="1143000" lvl="1" indent="-457200">
              <a:buFont typeface="+mj-lt"/>
              <a:buAutoNum type="arabicPeriod"/>
            </a:pPr>
            <a:endParaRPr lang="ru-RU" dirty="0" smtClean="0"/>
          </a:p>
          <a:p>
            <a:r>
              <a:rPr lang="ru-RU" dirty="0" smtClean="0"/>
              <a:t>	Дополнительные </a:t>
            </a:r>
            <a:r>
              <a:rPr lang="ru-RU" dirty="0"/>
              <a:t>источники дохода</a:t>
            </a:r>
            <a:r>
              <a:rPr lang="ru-RU" dirty="0" smtClean="0"/>
              <a:t>:</a:t>
            </a:r>
            <a:endParaRPr lang="ru-RU" dirty="0"/>
          </a:p>
          <a:p>
            <a:pPr marL="358775" indent="-342900">
              <a:buFont typeface="Wingdings" panose="05000000000000000000" pitchFamily="2" charset="2"/>
              <a:buChar char="ü"/>
            </a:pPr>
            <a:endParaRPr lang="ru-RU" dirty="0"/>
          </a:p>
          <a:p>
            <a:pPr marL="1028700" lvl="1" indent="-342900">
              <a:buFont typeface="Wingdings" panose="05000000000000000000" pitchFamily="2" charset="2"/>
              <a:buChar char="ü"/>
            </a:pPr>
            <a:r>
              <a:rPr lang="ru-RU" dirty="0" smtClean="0"/>
              <a:t>Дополнительные </a:t>
            </a:r>
            <a:r>
              <a:rPr lang="ru-RU" dirty="0"/>
              <a:t>услуги</a:t>
            </a:r>
            <a:r>
              <a:rPr lang="ru-RU" dirty="0" smtClean="0"/>
              <a:t>:  </a:t>
            </a:r>
            <a:r>
              <a:rPr lang="ru-RU" dirty="0"/>
              <a:t>Настройка, интеграция, обучение персонала, техническая поддержка.</a:t>
            </a:r>
          </a:p>
          <a:p>
            <a:pPr marL="1028700" lvl="1" indent="-342900">
              <a:buFont typeface="Wingdings" panose="05000000000000000000" pitchFamily="2" charset="2"/>
              <a:buChar char="ü"/>
            </a:pPr>
            <a:r>
              <a:rPr lang="ru-RU" dirty="0" smtClean="0"/>
              <a:t>Дополнительные </a:t>
            </a:r>
            <a:r>
              <a:rPr lang="ru-RU" dirty="0"/>
              <a:t>модули</a:t>
            </a:r>
            <a:r>
              <a:rPr lang="ru-RU" dirty="0" smtClean="0"/>
              <a:t>:  </a:t>
            </a:r>
            <a:r>
              <a:rPr lang="ru-RU" dirty="0"/>
              <a:t>Расширение функционала CRM-системы (например, модуль для онлайн-платежей, модуль для анализа данных).</a:t>
            </a:r>
          </a:p>
          <a:p>
            <a:pPr marL="1028700" lvl="1" indent="-342900">
              <a:buFont typeface="Wingdings" panose="05000000000000000000" pitchFamily="2" charset="2"/>
              <a:buChar char="ü"/>
            </a:pPr>
            <a:r>
              <a:rPr lang="ru-RU" dirty="0" smtClean="0"/>
              <a:t>Франчайзинг:  </a:t>
            </a:r>
            <a:r>
              <a:rPr lang="ru-RU" dirty="0"/>
              <a:t>Продажа лицензий на использование торговой марки и технологий </a:t>
            </a:r>
            <a:r>
              <a:rPr lang="ru-RU" dirty="0" err="1" smtClean="0"/>
              <a:t>компанииЫ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6684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Инвестиции и издержки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894588" y="1426463"/>
            <a:ext cx="18432491" cy="9164199"/>
          </a:xfrm>
        </p:spPr>
        <p:txBody>
          <a:bodyPr/>
          <a:lstStyle/>
          <a:p>
            <a:r>
              <a:rPr lang="ru-RU" b="1" dirty="0" smtClean="0"/>
              <a:t>Инвестиции:</a:t>
            </a:r>
          </a:p>
          <a:p>
            <a:endParaRPr lang="ru-RU" dirty="0"/>
          </a:p>
          <a:p>
            <a:r>
              <a:rPr lang="ru-RU" b="1" dirty="0" smtClean="0"/>
              <a:t>	Разработка </a:t>
            </a:r>
            <a:r>
              <a:rPr lang="ru-RU" b="1" dirty="0"/>
              <a:t>ПО:</a:t>
            </a:r>
            <a:endParaRPr lang="ru-RU" dirty="0"/>
          </a:p>
          <a:p>
            <a:pPr lvl="2"/>
            <a:r>
              <a:rPr lang="ru-RU" b="1" dirty="0"/>
              <a:t>Анализ требований и проектирование:</a:t>
            </a:r>
            <a:r>
              <a:rPr lang="ru-RU" dirty="0"/>
              <a:t> </a:t>
            </a:r>
            <a:r>
              <a:rPr lang="ru-RU" dirty="0" smtClean="0"/>
              <a:t>70 000 – 140 000 </a:t>
            </a:r>
            <a:r>
              <a:rPr lang="ru-RU" dirty="0"/>
              <a:t>рублей</a:t>
            </a:r>
          </a:p>
          <a:p>
            <a:pPr lvl="2"/>
            <a:r>
              <a:rPr lang="ru-RU" b="1" dirty="0"/>
              <a:t>Разработка </a:t>
            </a:r>
            <a:r>
              <a:rPr lang="ru-RU" b="1" dirty="0" err="1"/>
              <a:t>фронтенда</a:t>
            </a:r>
            <a:r>
              <a:rPr lang="ru-RU" b="1" dirty="0"/>
              <a:t> и </a:t>
            </a:r>
            <a:r>
              <a:rPr lang="ru-RU" b="1" dirty="0" err="1"/>
              <a:t>бэкенда</a:t>
            </a:r>
            <a:r>
              <a:rPr lang="ru-RU" b="1" dirty="0"/>
              <a:t>:</a:t>
            </a:r>
            <a:r>
              <a:rPr lang="ru-RU" dirty="0"/>
              <a:t> </a:t>
            </a:r>
            <a:r>
              <a:rPr lang="ru-RU" dirty="0" smtClean="0"/>
              <a:t>210 000 – 350 000 </a:t>
            </a:r>
            <a:r>
              <a:rPr lang="ru-RU" dirty="0"/>
              <a:t>рублей</a:t>
            </a:r>
          </a:p>
          <a:p>
            <a:pPr lvl="2"/>
            <a:r>
              <a:rPr lang="ru-RU" b="1" dirty="0"/>
              <a:t>Тестирование и отладка:</a:t>
            </a:r>
            <a:r>
              <a:rPr lang="ru-RU" dirty="0"/>
              <a:t> </a:t>
            </a:r>
            <a:r>
              <a:rPr lang="ru-RU" dirty="0" smtClean="0"/>
              <a:t>35 000 – 70 000 </a:t>
            </a:r>
            <a:r>
              <a:rPr lang="ru-RU" dirty="0"/>
              <a:t>рублей</a:t>
            </a:r>
          </a:p>
          <a:p>
            <a:pPr lvl="2"/>
            <a:r>
              <a:rPr lang="ru-RU" b="1" dirty="0"/>
              <a:t>Развертывание и настройка серверов:</a:t>
            </a:r>
            <a:r>
              <a:rPr lang="ru-RU" dirty="0"/>
              <a:t> </a:t>
            </a:r>
            <a:r>
              <a:rPr lang="ru-RU" dirty="0" smtClean="0"/>
              <a:t>35 000 – 70 000 рублей</a:t>
            </a:r>
          </a:p>
          <a:p>
            <a:pPr lvl="2"/>
            <a:endParaRPr lang="ru-RU" dirty="0"/>
          </a:p>
          <a:p>
            <a:r>
              <a:rPr lang="ru-RU" b="1" dirty="0" smtClean="0"/>
              <a:t>	Маркетинг </a:t>
            </a:r>
            <a:r>
              <a:rPr lang="ru-RU" b="1" dirty="0"/>
              <a:t>и продажи:</a:t>
            </a:r>
            <a:endParaRPr lang="ru-RU" dirty="0"/>
          </a:p>
          <a:p>
            <a:pPr lvl="2"/>
            <a:r>
              <a:rPr lang="ru-RU" b="1" dirty="0"/>
              <a:t>Разработка сайта и </a:t>
            </a:r>
            <a:r>
              <a:rPr lang="ru-RU" b="1" dirty="0" err="1"/>
              <a:t>лендинга</a:t>
            </a:r>
            <a:r>
              <a:rPr lang="ru-RU" b="1" dirty="0"/>
              <a:t>:</a:t>
            </a:r>
            <a:r>
              <a:rPr lang="ru-RU" dirty="0"/>
              <a:t> </a:t>
            </a:r>
            <a:r>
              <a:rPr lang="ru-RU" dirty="0" smtClean="0"/>
              <a:t>35 000 – 70 000 </a:t>
            </a:r>
            <a:r>
              <a:rPr lang="ru-RU" dirty="0"/>
              <a:t>рублей</a:t>
            </a:r>
          </a:p>
          <a:p>
            <a:pPr lvl="2"/>
            <a:r>
              <a:rPr lang="ru-RU" b="1" dirty="0"/>
              <a:t>SEO и SMM продвижение:</a:t>
            </a:r>
            <a:r>
              <a:rPr lang="ru-RU" dirty="0"/>
              <a:t> </a:t>
            </a:r>
            <a:r>
              <a:rPr lang="ru-RU" dirty="0" smtClean="0"/>
              <a:t>35 000 – 70 000 </a:t>
            </a:r>
            <a:r>
              <a:rPr lang="ru-RU" dirty="0"/>
              <a:t>рублей</a:t>
            </a:r>
          </a:p>
          <a:p>
            <a:pPr lvl="2"/>
            <a:r>
              <a:rPr lang="ru-RU" b="1" dirty="0"/>
              <a:t>Участие в выставках и конференциях:</a:t>
            </a:r>
            <a:r>
              <a:rPr lang="ru-RU" dirty="0"/>
              <a:t> </a:t>
            </a:r>
            <a:r>
              <a:rPr lang="ru-RU" dirty="0" smtClean="0"/>
              <a:t>35 000 – 70 000 </a:t>
            </a:r>
            <a:r>
              <a:rPr lang="ru-RU" dirty="0"/>
              <a:t>рублей</a:t>
            </a:r>
          </a:p>
          <a:p>
            <a:pPr lvl="2"/>
            <a:r>
              <a:rPr lang="ru-RU" b="1" dirty="0"/>
              <a:t>Заработная плата маркетологов и менеджеров по продажам:</a:t>
            </a:r>
            <a:r>
              <a:rPr lang="ru-RU" dirty="0"/>
              <a:t> </a:t>
            </a:r>
            <a:r>
              <a:rPr lang="ru-RU" dirty="0" smtClean="0"/>
              <a:t>140 </a:t>
            </a:r>
            <a:r>
              <a:rPr lang="ru-RU" dirty="0"/>
              <a:t>000 </a:t>
            </a:r>
            <a:r>
              <a:rPr lang="ru-RU" dirty="0" smtClean="0"/>
              <a:t>– 280 000 рублей</a:t>
            </a:r>
          </a:p>
          <a:p>
            <a:pPr lvl="2"/>
            <a:endParaRPr lang="ru-RU" dirty="0"/>
          </a:p>
          <a:p>
            <a:r>
              <a:rPr lang="ru-RU" b="1" dirty="0" smtClean="0"/>
              <a:t>	Офис </a:t>
            </a:r>
            <a:r>
              <a:rPr lang="ru-RU" b="1" dirty="0"/>
              <a:t>и оборудование:</a:t>
            </a:r>
            <a:endParaRPr lang="ru-RU" dirty="0"/>
          </a:p>
          <a:p>
            <a:pPr lvl="2"/>
            <a:r>
              <a:rPr lang="ru-RU" b="1" dirty="0"/>
              <a:t>Аренда офиса:</a:t>
            </a:r>
            <a:r>
              <a:rPr lang="ru-RU" dirty="0"/>
              <a:t> </a:t>
            </a:r>
            <a:r>
              <a:rPr lang="ru-RU" dirty="0" smtClean="0"/>
              <a:t>70 000 – 140 000 </a:t>
            </a:r>
            <a:r>
              <a:rPr lang="ru-RU" dirty="0"/>
              <a:t>рублей</a:t>
            </a:r>
          </a:p>
          <a:p>
            <a:pPr lvl="2"/>
            <a:r>
              <a:rPr lang="ru-RU" b="1" dirty="0"/>
              <a:t>Оборудование (компьютеры, мебель):</a:t>
            </a:r>
            <a:r>
              <a:rPr lang="ru-RU" dirty="0"/>
              <a:t> </a:t>
            </a:r>
            <a:r>
              <a:rPr lang="ru-RU" dirty="0" smtClean="0"/>
              <a:t>70 </a:t>
            </a:r>
            <a:r>
              <a:rPr lang="ru-RU" dirty="0"/>
              <a:t>000 </a:t>
            </a:r>
            <a:r>
              <a:rPr lang="ru-RU" dirty="0" smtClean="0"/>
              <a:t>– 140 000 рублей</a:t>
            </a:r>
          </a:p>
          <a:p>
            <a:pPr lvl="2"/>
            <a:endParaRPr lang="ru-RU" dirty="0"/>
          </a:p>
          <a:p>
            <a:pPr lvl="2"/>
            <a:endParaRPr lang="ru-RU" dirty="0"/>
          </a:p>
          <a:p>
            <a:r>
              <a:rPr lang="ru-RU" b="1" dirty="0" smtClean="0"/>
              <a:t>	Итого </a:t>
            </a:r>
            <a:r>
              <a:rPr lang="ru-RU" b="1" dirty="0"/>
              <a:t>инвестиции:</a:t>
            </a:r>
            <a:r>
              <a:rPr lang="ru-RU" dirty="0"/>
              <a:t> </a:t>
            </a:r>
            <a:r>
              <a:rPr lang="ru-RU" dirty="0" smtClean="0"/>
              <a:t>700 </a:t>
            </a:r>
            <a:r>
              <a:rPr lang="ru-RU" dirty="0"/>
              <a:t>000 </a:t>
            </a:r>
            <a:r>
              <a:rPr lang="ru-RU" dirty="0" smtClean="0"/>
              <a:t>– 1 400 000 рублей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2986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Инвестиции и издержки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894588" y="1426464"/>
            <a:ext cx="18432491" cy="7554912"/>
          </a:xfrm>
        </p:spPr>
        <p:txBody>
          <a:bodyPr/>
          <a:lstStyle/>
          <a:p>
            <a:r>
              <a:rPr lang="ru-RU" b="1" dirty="0"/>
              <a:t>Издержки</a:t>
            </a:r>
            <a:r>
              <a:rPr lang="ru-RU" b="1" dirty="0" smtClean="0"/>
              <a:t>:</a:t>
            </a:r>
          </a:p>
          <a:p>
            <a:endParaRPr lang="ru-RU" dirty="0"/>
          </a:p>
          <a:p>
            <a:r>
              <a:rPr lang="ru-RU" b="1" dirty="0" smtClean="0"/>
              <a:t>	Заработная </a:t>
            </a:r>
            <a:r>
              <a:rPr lang="ru-RU" b="1" dirty="0"/>
              <a:t>плата разработчиков и сотрудников:</a:t>
            </a:r>
            <a:endParaRPr lang="ru-RU" dirty="0"/>
          </a:p>
          <a:p>
            <a:pPr lvl="2"/>
            <a:r>
              <a:rPr lang="ru-RU" b="1" dirty="0"/>
              <a:t>Разработчики (2-3 человека):</a:t>
            </a:r>
            <a:r>
              <a:rPr lang="ru-RU" dirty="0"/>
              <a:t> </a:t>
            </a:r>
            <a:r>
              <a:rPr lang="ru-RU" dirty="0" smtClean="0"/>
              <a:t>420 000 – 840 000 </a:t>
            </a:r>
            <a:r>
              <a:rPr lang="ru-RU" dirty="0"/>
              <a:t>рублей в год</a:t>
            </a:r>
          </a:p>
          <a:p>
            <a:pPr lvl="2"/>
            <a:r>
              <a:rPr lang="ru-RU" b="1" dirty="0"/>
              <a:t>Маркетологи и менеджеры по продажам (2-3 человека):</a:t>
            </a:r>
            <a:r>
              <a:rPr lang="ru-RU" dirty="0"/>
              <a:t> </a:t>
            </a:r>
            <a:r>
              <a:rPr lang="ru-RU" dirty="0" smtClean="0"/>
              <a:t>280 000 – 560 000 </a:t>
            </a:r>
            <a:r>
              <a:rPr lang="ru-RU" dirty="0"/>
              <a:t>рублей в год</a:t>
            </a:r>
          </a:p>
          <a:p>
            <a:pPr lvl="2"/>
            <a:r>
              <a:rPr lang="ru-RU" b="1" dirty="0"/>
              <a:t>Административный персонал (бухгалтер, секретарь):</a:t>
            </a:r>
            <a:r>
              <a:rPr lang="ru-RU" dirty="0"/>
              <a:t> </a:t>
            </a:r>
            <a:r>
              <a:rPr lang="ru-RU" dirty="0" smtClean="0"/>
              <a:t>140 000 – 280 000 </a:t>
            </a:r>
            <a:r>
              <a:rPr lang="ru-RU" dirty="0"/>
              <a:t>рублей в </a:t>
            </a:r>
            <a:r>
              <a:rPr lang="ru-RU" dirty="0" smtClean="0"/>
              <a:t>год</a:t>
            </a:r>
          </a:p>
          <a:p>
            <a:pPr lvl="2"/>
            <a:endParaRPr lang="ru-RU" dirty="0"/>
          </a:p>
          <a:p>
            <a:r>
              <a:rPr lang="ru-RU" b="1" dirty="0" smtClean="0"/>
              <a:t>	Хостинг </a:t>
            </a:r>
            <a:r>
              <a:rPr lang="ru-RU" b="1" dirty="0"/>
              <a:t>и обслуживание серверов</a:t>
            </a:r>
            <a:r>
              <a:rPr lang="ru-RU" b="1" dirty="0" smtClean="0"/>
              <a:t>:</a:t>
            </a:r>
            <a:endParaRPr lang="ru-RU" dirty="0"/>
          </a:p>
          <a:p>
            <a:pPr lvl="2"/>
            <a:r>
              <a:rPr lang="ru-RU" b="1" dirty="0"/>
              <a:t>Аренда серверного пространства:</a:t>
            </a:r>
            <a:r>
              <a:rPr lang="ru-RU" dirty="0"/>
              <a:t> </a:t>
            </a:r>
            <a:r>
              <a:rPr lang="ru-RU" dirty="0" smtClean="0"/>
              <a:t>35 000 – 70 000 </a:t>
            </a:r>
            <a:r>
              <a:rPr lang="ru-RU" dirty="0"/>
              <a:t>рублей в год</a:t>
            </a:r>
          </a:p>
          <a:p>
            <a:pPr lvl="2"/>
            <a:r>
              <a:rPr lang="ru-RU" b="1" dirty="0"/>
              <a:t>Обслуживание и обновление ПО:</a:t>
            </a:r>
            <a:r>
              <a:rPr lang="ru-RU" dirty="0"/>
              <a:t> </a:t>
            </a:r>
            <a:r>
              <a:rPr lang="ru-RU" dirty="0" smtClean="0"/>
              <a:t>35 000 – 70 000 </a:t>
            </a:r>
            <a:r>
              <a:rPr lang="ru-RU" dirty="0"/>
              <a:t>рублей в </a:t>
            </a:r>
            <a:r>
              <a:rPr lang="ru-RU" dirty="0" smtClean="0"/>
              <a:t>год</a:t>
            </a:r>
          </a:p>
          <a:p>
            <a:pPr lvl="2"/>
            <a:endParaRPr lang="ru-RU" dirty="0"/>
          </a:p>
          <a:p>
            <a:r>
              <a:rPr lang="ru-RU" b="1" dirty="0" smtClean="0"/>
              <a:t>	Маркетинговые </a:t>
            </a:r>
            <a:r>
              <a:rPr lang="ru-RU" b="1" dirty="0"/>
              <a:t>расходы:</a:t>
            </a:r>
            <a:endParaRPr lang="ru-RU" dirty="0"/>
          </a:p>
          <a:p>
            <a:pPr lvl="2"/>
            <a:r>
              <a:rPr lang="ru-RU" b="1" dirty="0"/>
              <a:t>Реклама и продвижение:</a:t>
            </a:r>
            <a:r>
              <a:rPr lang="ru-RU" dirty="0"/>
              <a:t> </a:t>
            </a:r>
            <a:r>
              <a:rPr lang="ru-RU" dirty="0" smtClean="0"/>
              <a:t>70 000 – 140 000 </a:t>
            </a:r>
            <a:r>
              <a:rPr lang="ru-RU" dirty="0"/>
              <a:t>рублей в год</a:t>
            </a:r>
          </a:p>
          <a:p>
            <a:pPr lvl="2"/>
            <a:r>
              <a:rPr lang="ru-RU" b="1" dirty="0"/>
              <a:t>Участие в выставках и конференциях:</a:t>
            </a:r>
            <a:r>
              <a:rPr lang="ru-RU" dirty="0"/>
              <a:t> </a:t>
            </a:r>
            <a:r>
              <a:rPr lang="ru-RU" dirty="0" smtClean="0"/>
              <a:t>35 000 – 70 000 </a:t>
            </a:r>
            <a:r>
              <a:rPr lang="ru-RU" dirty="0"/>
              <a:t>рублей в </a:t>
            </a:r>
            <a:r>
              <a:rPr lang="ru-RU" dirty="0" smtClean="0"/>
              <a:t>год</a:t>
            </a:r>
          </a:p>
          <a:p>
            <a:pPr lvl="2"/>
            <a:endParaRPr lang="ru-RU" dirty="0"/>
          </a:p>
          <a:p>
            <a:r>
              <a:rPr lang="ru-RU" b="1" dirty="0" smtClean="0"/>
              <a:t>	Прочие </a:t>
            </a:r>
            <a:r>
              <a:rPr lang="ru-RU" b="1" dirty="0"/>
              <a:t>расходы:</a:t>
            </a:r>
            <a:endParaRPr lang="ru-RU" dirty="0"/>
          </a:p>
          <a:p>
            <a:pPr lvl="2"/>
            <a:r>
              <a:rPr lang="ru-RU" b="1" dirty="0"/>
              <a:t>Аренда офиса:</a:t>
            </a:r>
            <a:r>
              <a:rPr lang="ru-RU" dirty="0"/>
              <a:t> </a:t>
            </a:r>
            <a:r>
              <a:rPr lang="ru-RU" dirty="0" smtClean="0"/>
              <a:t>70 000 </a:t>
            </a:r>
            <a:r>
              <a:rPr lang="ru-RU" dirty="0"/>
              <a:t>- </a:t>
            </a:r>
            <a:r>
              <a:rPr lang="ru-RU" dirty="0" smtClean="0"/>
              <a:t>140 000 </a:t>
            </a:r>
            <a:r>
              <a:rPr lang="ru-RU" dirty="0"/>
              <a:t>рублей в год</a:t>
            </a:r>
          </a:p>
          <a:p>
            <a:pPr lvl="2"/>
            <a:r>
              <a:rPr lang="ru-RU" b="1" dirty="0"/>
              <a:t>Коммунальные платежи:</a:t>
            </a:r>
            <a:r>
              <a:rPr lang="ru-RU" dirty="0"/>
              <a:t> </a:t>
            </a:r>
            <a:r>
              <a:rPr lang="ru-RU" dirty="0" smtClean="0"/>
              <a:t>35 000 – 70 000 </a:t>
            </a:r>
            <a:r>
              <a:rPr lang="ru-RU" dirty="0"/>
              <a:t>рублей в год</a:t>
            </a:r>
          </a:p>
          <a:p>
            <a:pPr lvl="2"/>
            <a:r>
              <a:rPr lang="ru-RU" b="1" dirty="0"/>
              <a:t>Прочие расходы:</a:t>
            </a:r>
            <a:r>
              <a:rPr lang="ru-RU" dirty="0"/>
              <a:t> </a:t>
            </a:r>
            <a:r>
              <a:rPr lang="ru-RU" dirty="0" smtClean="0"/>
              <a:t>35 000 – 70 000 </a:t>
            </a:r>
            <a:r>
              <a:rPr lang="ru-RU" dirty="0"/>
              <a:t>рублей в </a:t>
            </a:r>
            <a:r>
              <a:rPr lang="ru-RU" dirty="0" smtClean="0"/>
              <a:t>год</a:t>
            </a:r>
          </a:p>
          <a:p>
            <a:pPr lvl="2"/>
            <a:endParaRPr lang="ru-RU" dirty="0"/>
          </a:p>
          <a:p>
            <a:r>
              <a:rPr lang="ru-RU" b="1" dirty="0" smtClean="0"/>
              <a:t>	Итого </a:t>
            </a:r>
            <a:r>
              <a:rPr lang="ru-RU" b="1" dirty="0"/>
              <a:t>издержки в год:</a:t>
            </a:r>
            <a:r>
              <a:rPr lang="ru-RU" dirty="0"/>
              <a:t> </a:t>
            </a:r>
            <a:r>
              <a:rPr lang="ru-RU" dirty="0" smtClean="0"/>
              <a:t>1 120 000 – 2 240 000 </a:t>
            </a:r>
            <a:r>
              <a:rPr lang="ru-RU" dirty="0"/>
              <a:t>рублей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0518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987" y="1426464"/>
            <a:ext cx="18432491" cy="7554912"/>
          </a:xfrm>
        </p:spPr>
        <p:txBody>
          <a:bodyPr/>
          <a:lstStyle/>
          <a:p>
            <a:r>
              <a:rPr lang="ru-RU" sz="3200" dirty="0" smtClean="0"/>
              <a:t>Написан примерный макет сайта, </a:t>
            </a:r>
            <a:r>
              <a:rPr lang="ru-RU" sz="3200" dirty="0" smtClean="0"/>
              <a:t>проведен анализ рынка, рассчитаны затраты на реализацию проекта и его внедрение в образовательное учреждение.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538" y="5494169"/>
            <a:ext cx="12758833" cy="444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dirty="0" smtClean="0"/>
              <a:t>Макет страницы авторизации</a:t>
            </a: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dirty="0" smtClean="0"/>
              <a:t>Прогресс выполнения: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4873" y="2724912"/>
            <a:ext cx="13367882" cy="731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dirty="0" smtClean="0"/>
              <a:t>Макет страницы авторизации</a:t>
            </a: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dirty="0" smtClean="0"/>
              <a:t>Прогресс выполнения: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676" y="2157000"/>
            <a:ext cx="16070918" cy="8745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192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7" y="1426464"/>
            <a:ext cx="9741217" cy="1135824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dirty="0" smtClean="0"/>
              <a:t> Макет личного</a:t>
            </a:r>
            <a:r>
              <a:rPr lang="en-US" dirty="0" smtClean="0"/>
              <a:t> </a:t>
            </a:r>
            <a:r>
              <a:rPr lang="ru-RU" dirty="0" smtClean="0"/>
              <a:t>кабинета авторизованного пользователя</a:t>
            </a: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dirty="0" smtClean="0"/>
              <a:t>Прогресс выполнения: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925" y="2201992"/>
            <a:ext cx="15092162" cy="911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725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372378"/>
            <a:ext cx="14548613" cy="1135824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dirty="0" smtClean="0"/>
              <a:t> Макет личного</a:t>
            </a:r>
            <a:r>
              <a:rPr lang="en-US" dirty="0" smtClean="0"/>
              <a:t> </a:t>
            </a:r>
            <a:r>
              <a:rPr lang="ru-RU" dirty="0" smtClean="0"/>
              <a:t>кабинета авторизованного пользователя с ролью «преподаватель»</a:t>
            </a: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dirty="0" smtClean="0"/>
              <a:t>Прогресс выполнения: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4937" y="1940290"/>
            <a:ext cx="14181577" cy="879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401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372378"/>
            <a:ext cx="14548613" cy="1135824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dirty="0" smtClean="0"/>
              <a:t> Макет раздела с документами пользователя</a:t>
            </a: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dirty="0" smtClean="0"/>
              <a:t>Прогресс выполнения: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249" y="1945299"/>
            <a:ext cx="14098580" cy="868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355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372378"/>
            <a:ext cx="14548613" cy="1135824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dirty="0" smtClean="0"/>
              <a:t> Макет поиска по сайту</a:t>
            </a: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dirty="0" smtClean="0"/>
              <a:t>Прогресс выполнения: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6064" y="2614187"/>
            <a:ext cx="16451971" cy="608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930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7370064" y="1096849"/>
            <a:ext cx="13331952" cy="102188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</a:t>
            </a:r>
            <a:r>
              <a:rPr lang="ru-RU" sz="2800" dirty="0" smtClean="0"/>
              <a:t>нашей команды.</a:t>
            </a: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Научный руководитель</a:t>
            </a:r>
            <a:endParaRPr lang="ru-RU" dirty="0"/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/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 smtClean="0"/>
              <a:t>Савинов А.Н.</a:t>
            </a: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 smtClean="0"/>
              <a:t>Веб-разработчик</a:t>
            </a:r>
            <a:endParaRPr lang="ru-RU" dirty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/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 smtClean="0"/>
              <a:t>Лобов А.А</a:t>
            </a:r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ru-RU" dirty="0"/>
              <a:t>Веб-разработчик</a:t>
            </a:r>
          </a:p>
          <a:p>
            <a:endParaRPr lang="ru-RU" dirty="0"/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sz="quarter" idx="2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/>
      </p:pic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 smtClean="0"/>
              <a:t>Отмахов А.С.</a:t>
            </a:r>
            <a:endParaRPr lang="ru-RU" dirty="0"/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ru-RU" dirty="0"/>
              <a:t>Веб-разработчик</a:t>
            </a:r>
          </a:p>
          <a:p>
            <a:endParaRPr lang="ru-RU" dirty="0"/>
          </a:p>
        </p:txBody>
      </p:sp>
      <p:pic>
        <p:nvPicPr>
          <p:cNvPr id="9" name="Рисунок 8"/>
          <p:cNvPicPr>
            <a:picLocks noGrp="1" noChangeAspect="1"/>
          </p:cNvPicPr>
          <p:nvPr>
            <p:ph type="pic" sz="quarter" idx="2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/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ru-RU" dirty="0" err="1" smtClean="0"/>
              <a:t>Сиразиев</a:t>
            </a:r>
            <a:r>
              <a:rPr lang="ru-RU" dirty="0" smtClean="0"/>
              <a:t> Р.Д.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 bwMode="auto">
          <a:xfrm>
            <a:off x="10063819" y="2877355"/>
            <a:ext cx="10094138" cy="8462335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75387" tIns="75387" rIns="75387" bIns="75387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</a:defRPr>
            </a:pPr>
            <a:endParaRPr sz="2309"/>
          </a:p>
        </p:txBody>
      </p:sp>
      <p:sp>
        <p:nvSpPr>
          <p:cNvPr id="290" name="Прямоугольник 10"/>
          <p:cNvSpPr/>
          <p:nvPr/>
        </p:nvSpPr>
        <p:spPr bwMode="auto">
          <a:xfrm>
            <a:off x="10063819" y="-6752"/>
            <a:ext cx="10094141" cy="2968663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75387" tIns="75387" rIns="75387" bIns="75387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 sz="2309"/>
          </a:p>
        </p:txBody>
      </p:sp>
      <p:sp>
        <p:nvSpPr>
          <p:cNvPr id="291" name="Прямоугольник 13"/>
          <p:cNvSpPr/>
          <p:nvPr/>
        </p:nvSpPr>
        <p:spPr bwMode="auto">
          <a:xfrm>
            <a:off x="10062572" y="8822047"/>
            <a:ext cx="3912546" cy="2499635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75387" tIns="75387" rIns="75387" bIns="75387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endParaRPr sz="2309"/>
          </a:p>
        </p:txBody>
      </p:sp>
      <p:sp>
        <p:nvSpPr>
          <p:cNvPr id="292" name="Прямоугольник 9"/>
          <p:cNvSpPr/>
          <p:nvPr/>
        </p:nvSpPr>
        <p:spPr bwMode="auto">
          <a:xfrm>
            <a:off x="13778336" y="-16282"/>
            <a:ext cx="6379619" cy="2987723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75387" tIns="75387" rIns="75387" bIns="75387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</a:defRPr>
            </a:pPr>
            <a:endParaRPr sz="2309"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/>
        </p:blipFill>
        <p:spPr bwMode="auto">
          <a:xfrm>
            <a:off x="14521865" y="3797129"/>
            <a:ext cx="5636093" cy="7514999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0"/>
          <a:stretch/>
        </p:blipFill>
        <p:spPr bwMode="auto">
          <a:xfrm>
            <a:off x="13789042" y="2953143"/>
            <a:ext cx="6368919" cy="8388798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 bwMode="auto">
          <a:xfrm>
            <a:off x="877261" y="1644483"/>
            <a:ext cx="7966467" cy="7468681"/>
          </a:xfrm>
          <a:prstGeom prst="rect">
            <a:avLst/>
          </a:prstGeom>
          <a:ln w="12700">
            <a:miter lim="400000"/>
          </a:ln>
        </p:spPr>
        <p:txBody>
          <a:bodyPr lIns="75387" tIns="75387" rIns="75387" bIns="75387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sz="11378" dirty="0"/>
              <a:t>СПАСИБО</a:t>
            </a:r>
            <a:r>
              <a:rPr sz="11873"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sz="3958" dirty="0"/>
          </a:p>
        </p:txBody>
      </p:sp>
    </p:spTree>
    <p:extLst>
      <p:ext uri="{BB962C8B-B14F-4D97-AF65-F5344CB8AC3E}">
        <p14:creationId xmlns:p14="http://schemas.microsoft.com/office/powerpoint/2010/main" val="1021945044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purl.org/dc/elements/1.1/"/>
    <ds:schemaRef ds:uri="http://schemas.microsoft.com/office/2006/metadata/properties"/>
    <ds:schemaRef ds:uri="f3f21cfc-4d3e-42b1-8a95-d7209818f9d6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dae585fd-f7dc-4d5a-b1b8-e5742ef77c8f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3840</TotalTime>
  <Words>1385</Words>
  <Application>Microsoft Office PowerPoint</Application>
  <PresentationFormat>Произвольный</PresentationFormat>
  <Paragraphs>157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Arial</vt:lpstr>
      <vt:lpstr>Calibri</vt:lpstr>
      <vt:lpstr>Gilroy-ExtraBold</vt:lpstr>
      <vt:lpstr>Gilroy-Light</vt:lpstr>
      <vt:lpstr>Helvetica Neue</vt:lpstr>
      <vt:lpstr>Wingdings</vt:lpstr>
      <vt:lpstr>ОБЛОЖКИ</vt:lpstr>
      <vt:lpstr>РАЗДЕЛИТЕЛИ</vt:lpstr>
      <vt:lpstr>Презентация PowerPoint</vt:lpstr>
      <vt:lpstr>Актуальность проекта</vt:lpstr>
      <vt:lpstr>Проблема</vt:lpstr>
      <vt:lpstr>Решение</vt:lpstr>
      <vt:lpstr>Рынок</vt:lpstr>
      <vt:lpstr>Бизнес-модель</vt:lpstr>
      <vt:lpstr>Прогноз дохода </vt:lpstr>
      <vt:lpstr>Инвестиции и издержки</vt:lpstr>
      <vt:lpstr>Инвестиции и издержки</vt:lpstr>
      <vt:lpstr>Текущие результаты</vt:lpstr>
      <vt:lpstr>Прогресс выполнения:</vt:lpstr>
      <vt:lpstr>Прогресс выполнения:</vt:lpstr>
      <vt:lpstr>Прогресс выполнения:</vt:lpstr>
      <vt:lpstr>Прогресс выполнения:</vt:lpstr>
      <vt:lpstr>Прогресс выполнения:</vt:lpstr>
      <vt:lpstr>Прогресс выполнения: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Пользователь</cp:lastModifiedBy>
  <cp:revision>239</cp:revision>
  <dcterms:created xsi:type="dcterms:W3CDTF">2021-03-01T12:07:13Z</dcterms:created>
  <dcterms:modified xsi:type="dcterms:W3CDTF">2024-11-26T17:12:33Z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