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E41325F8-6C6D-1E27-1C28-9EF0DFBFCE1C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62" d="100"/>
          <a:sy n="62" d="100"/>
        </p:scale>
        <p:origin x="804" y="56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Смотри информацию по ссылке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ьный слайд" preserve="0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и объект" preserve="0" showMasterPhAnim="0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раздела" preserve="0" showMasterPhAnim="0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Два объекта" preserve="0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Сравнение" preserve="0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олько заголовок" preserve="0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Пустой слайд" preserve="0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Объект с подписью" preserve="0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 xmlns:a="http://schemas.openxmlformats.org/drawingml/2006/main"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 firstCol="0" lastRow="0" lastCol="0" bandRow="0" bandCol="0">
                <a:noFill/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Рисунок с подписью" preserve="0" showMasterPhAnim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68007" y="2539543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2043073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lnSpcReduction="1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>
                <a:solidFill>
                  <a:srgbClr val="8F00FF"/>
                </a:solidFill>
                <a:latin typeface="Gilroy"/>
              </a:rPr>
              <a:t>УЧЕБНО-ТРЕНИРОВОЧНЫЙ БПЛА</a:t>
            </a:r>
            <a:endParaRPr b="1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</a:t>
            </a:r>
            <a:endParaRPr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КОЛОМЕЙЧУК ЯРОСЛАВ</a:t>
            </a:r>
            <a:endParaRPr lang="en-US" sz="23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  <a:endParaRPr/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46102" y="2709143"/>
            <a:ext cx="3830049" cy="383004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0" t="21453" r="0" b="21920"/>
          <a:stretch/>
        </p:blipFill>
        <p:spPr bwMode="auto">
          <a:xfrm>
            <a:off x="6168008" y="2708920"/>
            <a:ext cx="2549367" cy="235776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 flipH="0" flipV="0">
            <a:off x="647411" y="1092177"/>
            <a:ext cx="10772597" cy="478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8" tIns="45698" rIns="45698" bIns="45698" anchor="ctr" anchorCtr="0">
            <a:sp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Для подготовки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специалистов в сферах разработки и использования беспилотных летательных аппаратов в 2024–2030 гг. </a:t>
            </a:r>
            <a:r>
              <a:rPr lang="ru-RU" sz="2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был создан фед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еральный проект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«Беспилотные авиационные системы»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Основная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его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цель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– создание системы  подготовки специалистов в сфере производства и эксплуатации беспилотных авиационных систем и контроля за уровнем квалификации таких специалистов.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Поэтому сейчас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 стране открываются новые центры, школы, компании, готовящие операторов БПЛА. Однако на сегодняшний день большинство таких центров вынуждены использовать дороги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е промышленные БПЛА, либо использовать симуляторы, не отображающие все возможности БПЛА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 Наше решение позволит удешевить и повысить эффективность развития федерального проекта нашей страны.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8000">
              <a:solidFill>
                <a:schemeClr val="tx1"/>
              </a:solidFill>
            </a:endParaRPr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27644"/>
            <a:ext cx="6526997" cy="33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7787546" name="Google Shape;116;p2"/>
          <p:cNvSpPr txBox="1"/>
          <p:nvPr/>
        </p:nvSpPr>
        <p:spPr bwMode="auto">
          <a:xfrm flipH="0" flipV="0">
            <a:off x="298777" y="548814"/>
            <a:ext cx="6764509" cy="5578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8" tIns="45698" rIns="45698" bIns="45698" anchor="ctr" anchorCtr="0">
            <a:spAutoFit/>
          </a:bodyPr>
          <a:lstStyle/>
          <a:p>
            <a:pPr algn="ctr">
              <a:defRPr/>
            </a:pPr>
            <a:endParaRPr sz="360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МЫ </a:t>
            </a:r>
            <a:r>
              <a:rPr lang="ru-RU" sz="3600" b="1">
                <a:solidFill>
                  <a:schemeClr val="tx1"/>
                </a:solidFill>
              </a:rPr>
              <a:t>СОЗДАЁМ ДОСТУПНЫЙ УЧЕБНО-ТРЕНИРОВОЧНЫЙ КОМПЛЕКС САМОЛЕТНОГО ТИПА </a:t>
            </a:r>
            <a:r>
              <a:rPr lang="ru-RU" sz="3600" b="1">
                <a:solidFill>
                  <a:schemeClr val="tx1"/>
                </a:solidFill>
              </a:rPr>
              <a:t>ДЛЯ </a:t>
            </a:r>
            <a:r>
              <a:rPr lang="ru-RU" sz="3600" b="1">
                <a:solidFill>
                  <a:schemeClr val="tx1"/>
                </a:solidFill>
              </a:rPr>
              <a:t>ОБУЧЕНИЯ ОПЕРАТОРОВ НА БАЗЕ РАЗЛИЧНЫХ ОБРАЗОВАТЕЛЬНЫХ УЧРЕЖДЕНИЙ И УЧЕБНЫХ ЦЕНТРОВ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20623082" name="Google Shape;117;p2"/>
          <p:cNvSpPr txBox="1"/>
          <p:nvPr/>
        </p:nvSpPr>
        <p:spPr bwMode="auto">
          <a:xfrm flipH="0" flipV="0">
            <a:off x="0" y="1247666"/>
            <a:ext cx="12082618" cy="33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8" tIns="45698" rIns="45698" bIns="45698" anchor="t" anchorCtr="0">
            <a:spAutoFit/>
          </a:bodyPr>
          <a:lstStyle/>
          <a:p>
            <a:pPr algn="just">
              <a:defRPr/>
            </a:pPr>
            <a:endParaRPr sz="1600" i="1"/>
          </a:p>
        </p:txBody>
      </p:sp>
      <p:grpSp>
        <p:nvGrpSpPr>
          <p:cNvPr id="1785476643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490549031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2483837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/>
            </a:p>
          </p:txBody>
        </p:sp>
      </p:grpSp>
      <p:sp>
        <p:nvSpPr>
          <p:cNvPr id="1296436480" name="Google Shape;122;p2"/>
          <p:cNvSpPr txBox="1"/>
          <p:nvPr/>
        </p:nvSpPr>
        <p:spPr bwMode="auto">
          <a:xfrm>
            <a:off x="420954" y="323847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057550689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58446011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45778783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07041238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529439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017521612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873625056" name="Рисунок 56233716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382088" y="7368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/>
        </p:nvSpPr>
        <p:spPr bwMode="auto">
          <a:xfrm flipH="0" flipV="0">
            <a:off x="6136146" y="954091"/>
            <a:ext cx="5773130" cy="228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Однако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 сегодняшний день большинство таких центров вынуждены использовать дорогие промышленные БПЛА, либо использовать симуляторы, т. к. учебные доступные БПЛА  в нужном количестве отсутствуют.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Учебные БПЛА самолетного типа присутствующие  на рынке довольно до</a:t>
            </a:r>
            <a:r>
              <a:rPr lang="ru-RU"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роги, как например, комплекс от  </a:t>
            </a:r>
            <a:r>
              <a:rPr lang="en-US"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BRLab</a:t>
            </a:r>
            <a:r>
              <a:rPr lang="en-US"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sz="1600">
              <a:solidFill>
                <a:schemeClr val="tx1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026" name="Picture 2" descr="https://brlab.ru/upload/iblock/23c/23c05001640107e65658546fcea58d0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 flipH="0" flipV="0">
            <a:off x="6809740" y="3510922"/>
            <a:ext cx="4069758" cy="3052318"/>
          </a:xfrm>
          <a:prstGeom prst="rect">
            <a:avLst/>
          </a:prstGeom>
          <a:noFill/>
        </p:spPr>
      </p:pic>
      <p:sp>
        <p:nvSpPr>
          <p:cNvPr id="17" name="Google Shape;121;p2"/>
          <p:cNvSpPr txBox="1"/>
          <p:nvPr/>
        </p:nvSpPr>
        <p:spPr bwMode="auto">
          <a:xfrm>
            <a:off x="6212347" y="5846641"/>
            <a:ext cx="4991264" cy="366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Учебно-тренировочный комплекс от </a:t>
            </a:r>
            <a:r>
              <a:rPr lang="en-US"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BRLab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8" name="Google Shape;121;p2"/>
          <p:cNvSpPr txBox="1"/>
          <p:nvPr/>
        </p:nvSpPr>
        <p:spPr bwMode="auto">
          <a:xfrm flipH="0" flipV="0">
            <a:off x="287699" y="954092"/>
            <a:ext cx="5449019" cy="2499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ейчас в стране открываются все новые и новые центры, школы, компании, готовящие операторов БПЛА. Это с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вязано с  созданием национального проекта «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Беспилотные авиационные системы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». В планах которого 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за предстоящие семь лет  почти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вдвое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увеличить объём российского рынка тяжёлых и средних аппаратов. Для управления БПЛА  как раз и необходимы будут операторы.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6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>
              <a:solidFill>
                <a:schemeClr val="tx1"/>
              </a:solidFill>
              <a:latin typeface="AR PL UKai CN"/>
              <a:cs typeface="AR PL UKai CN"/>
            </a:endParaRPr>
          </a:p>
        </p:txBody>
      </p:sp>
      <p:pic>
        <p:nvPicPr>
          <p:cNvPr id="1028" name="Picture 4" descr="Обучение операторов БПЛА, по эксплуатации дронов FPV и DJI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flipH="0" flipV="0">
            <a:off x="662034" y="3510922"/>
            <a:ext cx="4148258" cy="276550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241677" y="1114850"/>
            <a:ext cx="5271307" cy="3932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Наш учебно-тренировочный комплекс представляет собой:</a:t>
            </a:r>
            <a:endParaRPr sz="1800" b="1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-Пригодный для самостоятельного ремонта БПЛА;</a:t>
            </a:r>
            <a:endParaRPr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 -Устойчивую от повреждений и ударов  систему; </a:t>
            </a:r>
            <a:endParaRPr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-Продолжительность </a:t>
            </a: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полёта на протяжении 60 минут.</a:t>
            </a:r>
            <a:endParaRPr lang="ru-RU" sz="18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Это обеспечивает: </a:t>
            </a:r>
            <a:endParaRPr lang="ru-RU" sz="18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-экономию ресурсов и финансов учебного предприятия;</a:t>
            </a:r>
            <a:endParaRPr lang="ru-RU" sz="18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-упрощение образовательного процесс и качественную подготовку квалифицированных операторов БПЛА;</a:t>
            </a:r>
            <a:endParaRPr lang="ru-RU" sz="18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0" y="0"/>
            <a:chExt cx="542262" cy="506843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0" y="0"/>
              <a:ext cx="542262" cy="50684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 flipH="0" flipV="0">
              <a:off x="37055" y="153867"/>
              <a:ext cx="468150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5</a:t>
              </a:r>
              <a:endParaRPr/>
            </a:p>
          </p:txBody>
        </p:sp>
      </p:grpSp>
      <p:sp>
        <p:nvSpPr>
          <p:cNvPr id="16" name="Google Shape;117;p2"/>
          <p:cNvSpPr txBox="1"/>
          <p:nvPr/>
        </p:nvSpPr>
        <p:spPr bwMode="auto">
          <a:xfrm flipH="0" flipV="0">
            <a:off x="5735999" y="523241"/>
            <a:ext cx="5628809" cy="338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  Используемые технологические решения:</a:t>
            </a:r>
            <a:endParaRPr sz="1800" b="1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-Возможность восстановления деталей БПЛА с  помощью использования 3d принтера;</a:t>
            </a:r>
            <a:endParaRPr lang="ru-RU"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-Демпфирование и амортизация ударов;</a:t>
            </a:r>
            <a:endParaRPr lang="ru-RU"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-Беспилотные летательные аппараты (БПЛА) с технологией автоматизированного управления;</a:t>
            </a:r>
            <a:endParaRPr lang="ru-RU"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 -Система мониторинга и аналитики;</a:t>
            </a:r>
            <a:endParaRPr lang="ru-RU"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-Энергосберегающие технологии.</a:t>
            </a:r>
            <a:endParaRPr lang="ru-RU"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 </a:t>
            </a:r>
            <a:endParaRPr lang="ru-RU" sz="1800" b="0" i="0" u="none" strike="noStrike" cap="none" spc="0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Эти научно-технические решения обеспечивают высокий уровень инноваций в создаваемом продукте, делая его конкурентоспособным.</a:t>
            </a:r>
            <a:endParaRPr sz="1600"/>
          </a:p>
        </p:txBody>
      </p:sp>
      <p:sp>
        <p:nvSpPr>
          <p:cNvPr id="17" name="Google Shape;117;p2"/>
          <p:cNvSpPr txBox="1"/>
          <p:nvPr/>
        </p:nvSpPr>
        <p:spPr bwMode="auto">
          <a:xfrm>
            <a:off x="1950134" y="3806748"/>
            <a:ext cx="4990509" cy="30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/>
          </a:p>
        </p:txBody>
      </p:sp>
      <p:pic>
        <p:nvPicPr>
          <p:cNvPr id="2050" name="Picture 2" descr="3D печать деталей - заказать 3D печать моделей в DDM.Lab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935933" y="4035669"/>
            <a:ext cx="3583745" cy="2391030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60270" y="4035669"/>
            <a:ext cx="1733510" cy="17889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6</a:t>
              </a:r>
              <a:endParaRPr/>
            </a:p>
          </p:txBody>
        </p:sp>
      </p:grpSp>
      <p:sp>
        <p:nvSpPr>
          <p:cNvPr id="13" name="Google Shape;117;p2"/>
          <p:cNvSpPr txBox="1"/>
          <p:nvPr/>
        </p:nvSpPr>
        <p:spPr bwMode="auto">
          <a:xfrm flipH="0" flipV="0">
            <a:off x="954449" y="1398731"/>
            <a:ext cx="10402279" cy="3353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8" tIns="45698" rIns="45698" bIns="45698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Фраймворк</a:t>
            </a:r>
            <a:r>
              <a:rPr lang="ru-RU" sz="2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 гипотезы:</a:t>
            </a:r>
            <a:endParaRPr sz="1600">
              <a:solidFill>
                <a:srgbClr val="8F00FF"/>
              </a:solidFill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800" b="0" i="0" u="none" strike="noStrike" cap="none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Образовательные организации нуждаются в дешевых и 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пригодных для ремонта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учебно-тренировочных БПЛА самолетного типа, используют для их замены промышленные БПЛА, что обходится им дороже или используют симуляторы, что не обеспечивает полноту навыков управления БПЛА.</a:t>
            </a:r>
            <a:endParaRPr sz="28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780598" y="1416735"/>
            <a:ext cx="5003106" cy="399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just">
              <a:defRPr/>
            </a:pPr>
            <a:r>
              <a:rPr sz="1600" b="1"/>
              <a:t>TAM</a:t>
            </a:r>
            <a:endParaRPr sz="1600" b="1"/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России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первоначальном </a:t>
            </a:r>
            <a:r>
              <a:rPr lang="ru-RU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этапе </a:t>
            </a:r>
            <a:r>
              <a:rPr lang="en-US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нацпроекта «Беспилотные авиационные системы» нужно минимум </a:t>
            </a:r>
            <a:r>
              <a:rPr lang="en-US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100 тысяч операторов</a:t>
            </a:r>
            <a:r>
              <a:rPr lang="en-US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БПЛА из расчета один оператор — один зарегистрированный дрон. Об этом сообщил на «Архипелаге-2023» замглавы Росавиации Андрей Добряков.</a:t>
            </a:r>
            <a:endParaRPr lang="en-US"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en-US" sz="16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SAM</a:t>
            </a:r>
            <a:endParaRPr sz="1600" b="1"/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Сегодня по всей  России насчитывается около 150 образовательных учреждений и учебных центров   по обучению операторов  БПЛА </a:t>
            </a:r>
            <a:endParaRPr lang="en-US" sz="16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n-US" sz="16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</a:t>
            </a:r>
            <a:endParaRPr sz="1600" b="1"/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Сегодня по всей Белгородской области </a:t>
            </a:r>
            <a:r>
              <a:rPr lang="en-US"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насчитывается около 5  образовательных учреждений и учебных центров   по обучению операторов  БПЛА </a:t>
            </a:r>
            <a:endParaRPr sz="1600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5" name="Google Shape;121;p2"/>
          <p:cNvSpPr txBox="1"/>
          <p:nvPr/>
        </p:nvSpPr>
        <p:spPr bwMode="auto">
          <a:xfrm>
            <a:off x="6812097" y="997634"/>
            <a:ext cx="4990149" cy="30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defRPr/>
            </a:pPr>
            <a:endParaRPr/>
          </a:p>
        </p:txBody>
      </p: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7</a:t>
              </a:r>
              <a:endParaRPr/>
            </a:p>
          </p:txBody>
        </p:sp>
      </p:grpSp>
      <p:pic>
        <p:nvPicPr>
          <p:cNvPr id="171410165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895487" y="786590"/>
            <a:ext cx="5435240" cy="5111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611550" y="1124744"/>
          <a:ext cx="9863361" cy="3603664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{E41325F8-6C6D-1E27-1C28-9EF0DFBFCE1C}</a:tableStyleId>
              </a:tblPr>
              <a:tblGrid>
                <a:gridCol w="2160000"/>
                <a:gridCol w="1800000"/>
                <a:gridCol w="1890000"/>
                <a:gridCol w="2430000"/>
                <a:gridCol w="2387288"/>
              </a:tblGrid>
              <a:tr h="108071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Конкуренты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Наша Компания 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Геоскан</a:t>
                      </a:r>
                      <a:r>
                        <a:rPr lang="ru-RU" sz="1600"/>
                        <a:t> 101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Supercam</a:t>
                      </a: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S150</a:t>
                      </a:r>
                      <a:endParaRPr lang="ru-RU" sz="16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Образовательный набор БПЛА самолётного типа </a:t>
                      </a: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BRlab</a:t>
                      </a:r>
                      <a:r>
                        <a:rPr lang="ru-RU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lang="ru-RU" sz="1600" b="1"/>
                    </a:p>
                  </a:txBody>
                  <a:tcPr anchor="ctr"/>
                </a:tc>
              </a:tr>
              <a:tr h="38223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Размах крыла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1800 мм</a:t>
                      </a:r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1380 мм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1500 мм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860 мм</a:t>
                      </a:r>
                      <a:endParaRPr sz="1600"/>
                    </a:p>
                  </a:txBody>
                  <a:tcPr anchor="ctr"/>
                </a:tc>
              </a:tr>
              <a:tr h="38223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Материал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Пластик, карбон,картон</a:t>
                      </a:r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600"/>
                        <a:t>Металл, пластик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600"/>
                        <a:t>Металл, пластик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Металл, пластик</a:t>
                      </a:r>
                      <a:endParaRPr sz="1600"/>
                    </a:p>
                  </a:txBody>
                  <a:tcPr anchor="ctr"/>
                </a:tc>
              </a:tr>
              <a:tr h="59248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Продолжительность полёта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60 минут</a:t>
                      </a:r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60 минут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120 минут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60 минут</a:t>
                      </a:r>
                      <a:endParaRPr sz="1600"/>
                    </a:p>
                  </a:txBody>
                  <a:tcPr anchor="ctr"/>
                </a:tc>
              </a:tr>
              <a:tr h="8366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Время развертывания комплекса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10 минут</a:t>
                      </a:r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10 минут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15 минут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15 минут</a:t>
                      </a:r>
                      <a:endParaRPr sz="1600"/>
                    </a:p>
                  </a:txBody>
                  <a:tcPr anchor="ctr"/>
                </a:tc>
              </a:tr>
              <a:tr h="801635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600"/>
                        <a:t>Стоимость</a:t>
                      </a:r>
                      <a:endParaRPr sz="1600"/>
                    </a:p>
                    <a:p>
                      <a:pPr algn="ctr">
                        <a:defRPr/>
                      </a:pPr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От 160 000 руб.</a:t>
                      </a:r>
                      <a:endParaRPr lang="ru-RU"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От 980 000 руб.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От 500 000 руб.</a:t>
                      </a:r>
                      <a:endParaRPr sz="1600"/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От 270 000 руб.</a:t>
                      </a:r>
                      <a:endParaRPr sz="16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342176" y="1001358"/>
            <a:ext cx="3083477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/>
              <a:t>B2C</a:t>
            </a:r>
            <a:endParaRPr sz="1600"/>
          </a:p>
          <a:p>
            <a:pPr>
              <a:defRPr/>
            </a:pPr>
            <a:r>
              <a:rPr lang="ru-RU" sz="1600" b="0"/>
              <a:t>Пользователь, желающий научиться управлять БПЛА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090441" y="1001358"/>
            <a:ext cx="3600720" cy="82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/>
              <a:t>B2B</a:t>
            </a:r>
            <a:endParaRPr lang="ru-RU" sz="1600" b="1"/>
          </a:p>
          <a:p>
            <a:pPr>
              <a:defRPr/>
            </a:pPr>
            <a:r>
              <a:rPr lang="ru-RU" sz="1600" b="0"/>
              <a:t>Частные образовательные организации</a:t>
            </a:r>
            <a:endParaRPr sz="1600" b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7931379" y="952664"/>
            <a:ext cx="3632409" cy="82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/>
              <a:t>B2G</a:t>
            </a:r>
            <a:endParaRPr lang="ru-RU" sz="1600" b="1"/>
          </a:p>
          <a:p>
            <a:pPr>
              <a:defRPr/>
            </a:pPr>
            <a:r>
              <a:rPr lang="ru-RU" sz="1600" b="0"/>
              <a:t>Государственные образовательные организации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6150" t="1168" r="17138" b="-1168"/>
          <a:stretch/>
        </p:blipFill>
        <p:spPr bwMode="auto">
          <a:xfrm>
            <a:off x="47736" y="1833422"/>
            <a:ext cx="3672000" cy="3191155"/>
          </a:xfrm>
          <a:prstGeom prst="rect">
            <a:avLst/>
          </a:prstGeom>
          <a:noFill/>
        </p:spPr>
      </p:pic>
      <p:pic>
        <p:nvPicPr>
          <p:cNvPr id="1028" name="Picture 4" descr="Школа «Drone Camp» - Технопарк &quot;Державинский&quot;"/>
          <p:cNvPicPr>
            <a:picLocks noChangeAspect="1" noChangeArrowheads="1"/>
          </p:cNvPicPr>
          <p:nvPr/>
        </p:nvPicPr>
        <p:blipFill>
          <a:blip r:embed="rId3"/>
          <a:srcRect l="0" t="0" r="20920" b="16256"/>
          <a:stretch/>
        </p:blipFill>
        <p:spPr bwMode="auto">
          <a:xfrm>
            <a:off x="3790016" y="1844824"/>
            <a:ext cx="3962168" cy="3189600"/>
          </a:xfrm>
          <a:prstGeom prst="rect">
            <a:avLst/>
          </a:prstGeom>
          <a:noFill/>
        </p:spPr>
      </p:pic>
      <p:pic>
        <p:nvPicPr>
          <p:cNvPr id="1030" name="Picture 6" descr="Уфимский государственный авиационный технический университет — УГАТУ (Уфа,  Россия) - как поступить, цены, отзывы | Smapse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833614" y="1843868"/>
            <a:ext cx="4311058" cy="3189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561524" y="985727"/>
            <a:ext cx="4990184" cy="30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БИЗНЕС-МОДЕЛЬ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/>
            </a:p>
          </p:txBody>
        </p:sp>
      </p:grpSp>
      <p:sp>
        <p:nvSpPr>
          <p:cNvPr id="897375640" name="TextBox 897375639"/>
          <p:cNvSpPr txBox="1"/>
          <p:nvPr/>
        </p:nvSpPr>
        <p:spPr bwMode="auto">
          <a:xfrm>
            <a:off x="7805351" y="4292798"/>
            <a:ext cx="3854952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graphicFrame>
        <p:nvGraphicFramePr>
          <p:cNvPr id="212884381" name="Таблица 2"/>
          <p:cNvGraphicFramePr>
            <a:graphicFrameLocks xmlns:a="http://schemas.openxmlformats.org/drawingml/2006/main"/>
          </p:cNvGraphicFramePr>
          <p:nvPr/>
        </p:nvGraphicFramePr>
        <p:xfrm>
          <a:off x="561524" y="889886"/>
          <a:ext cx="11393539" cy="5695123"/>
        </p:xfrm>
        <a:graphic>
          <a:graphicData uri="http://schemas.openxmlformats.org/drawingml/2006/table">
            <a:tbl>
              <a:tblPr firstRow="0" firstCol="0" lastRow="0" lastCol="0" bandRow="1" bandCol="0">
                <a:tableStyleId>{5940675A-B579-460E-94D1-54222C63F5DA}</a:tableStyleId>
              </a:tblPr>
              <a:tblGrid>
                <a:gridCol w="2276167"/>
                <a:gridCol w="2276167"/>
                <a:gridCol w="1138083"/>
                <a:gridCol w="1191292"/>
                <a:gridCol w="2222958"/>
                <a:gridCol w="2276167"/>
              </a:tblGrid>
              <a:tr h="214878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Проблема:</a:t>
                      </a:r>
                      <a:endParaRPr b="1"/>
                    </a:p>
                    <a:p>
                      <a:pPr algn="l">
                        <a:defRPr/>
                      </a:pPr>
                      <a:r>
                        <a:rPr lang="ru-RU" sz="1400"/>
                        <a:t>Отсутствие дешевых</a:t>
                      </a:r>
                      <a:r>
                        <a:rPr lang="ru-RU" sz="1400"/>
                        <a:t> учебно-тренировочных комплексов БПЛА самолетного типа</a:t>
                      </a:r>
                      <a:r>
                        <a:rPr lang="en-US" sz="1400"/>
                        <a:t> </a:t>
                      </a:r>
                      <a:r>
                        <a:rPr lang="ru-RU" sz="1400"/>
                        <a:t>для обучения операторов.</a:t>
                      </a:r>
                      <a:endParaRPr sz="1400"/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Решение:</a:t>
                      </a:r>
                      <a:endParaRPr b="1"/>
                    </a:p>
                    <a:p>
                      <a:pPr algn="l">
                        <a:defRPr/>
                      </a:pPr>
                      <a:r>
                        <a:rPr lang="ru-RU" sz="1400"/>
                        <a:t>Создание доступного учебно-тренировочного комплекса БПЛА самолетного типа пригодного для ремонта в условиях образовательных организаций.</a:t>
                      </a:r>
                      <a:endParaRPr/>
                    </a:p>
                    <a:p>
                      <a:pPr algn="l">
                        <a:defRPr/>
                      </a:pPr>
                      <a:endParaRPr sz="1400"/>
                    </a:p>
                  </a:txBody>
                  <a:tcPr>
                    <a:solidFill>
                      <a:srgbClr val="EAEFF7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Уникальное ценностное предложение:</a:t>
                      </a:r>
                      <a:endParaRPr/>
                    </a:p>
                    <a:p>
                      <a:pPr algn="l">
                        <a:defRPr/>
                      </a:pPr>
                      <a:r>
                        <a:rPr lang="ru-RU" sz="1400"/>
                        <a:t>Уникальность учебно-тренировочного комплекса, стоимость, возможность восстановления и ремонта силами оператора.</a:t>
                      </a:r>
                      <a:endParaRPr/>
                    </a:p>
                  </a:txBody>
                  <a:tcPr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Нерыночное преимущество:</a:t>
                      </a:r>
                      <a:endParaRPr b="1"/>
                    </a:p>
                    <a:p>
                      <a:pPr algn="l">
                        <a:defRPr/>
                      </a:pPr>
                      <a:r>
                        <a:rPr lang="ru-RU" sz="1400"/>
                        <a:t>Использование ресурсов университета,  привлечение средств на начальную разработку с помощью грантов и фондов.</a:t>
                      </a:r>
                      <a:endParaRPr/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Клиентские сегменты:</a:t>
                      </a:r>
                      <a:endParaRPr/>
                    </a:p>
                    <a:p>
                      <a:pPr algn="l">
                        <a:defRPr/>
                      </a:pPr>
                      <a:r>
                        <a:rPr lang="ru-RU" sz="1400"/>
                        <a:t>Образовательные организации,</a:t>
                      </a:r>
                      <a:r>
                        <a:rPr lang="ru-RU" sz="1400"/>
                        <a:t>  готовящие операторов БПЛА/БАС учебные центры компаний, отдельные операторы.</a:t>
                      </a:r>
                      <a:endParaRPr sz="1400"/>
                    </a:p>
                  </a:txBody>
                  <a:tcPr>
                    <a:solidFill>
                      <a:srgbClr val="EAEFF7"/>
                    </a:solidFill>
                  </a:tcPr>
                </a:tc>
              </a:tr>
              <a:tr h="2400291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Существующие </a:t>
                      </a:r>
                      <a:r>
                        <a:rPr lang="ru-RU" sz="1400" b="1"/>
                        <a:t>альтернативы:</a:t>
                      </a:r>
                      <a:endParaRPr b="1"/>
                    </a:p>
                    <a:p>
                      <a:pPr algn="l">
                        <a:defRPr/>
                      </a:pPr>
                      <a:r>
                        <a:rPr lang="ru-RU" sz="1400"/>
                        <a:t>Использование промышленных, таких как </a:t>
                      </a:r>
                      <a:r>
                        <a:rPr lang="ru-RU" sz="1400"/>
                        <a:t>Геоскан</a:t>
                      </a:r>
                      <a:r>
                        <a:rPr lang="ru-RU" sz="1400"/>
                        <a:t> 101, </a:t>
                      </a:r>
                      <a:br>
                        <a:rPr lang="ru-RU" sz="1400"/>
                      </a:br>
                      <a:r>
                        <a:rPr lang="ru-RU" sz="1400"/>
                        <a:t>Суперкам</a:t>
                      </a:r>
                      <a:r>
                        <a:rPr lang="ru-RU" sz="1400"/>
                        <a:t> 150, военных БПЛА для обучения, симуляторы для обучения</a:t>
                      </a:r>
                      <a:endParaRPr/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Ключевые метрики:</a:t>
                      </a:r>
                      <a:endParaRPr/>
                    </a:p>
                    <a:p>
                      <a:pPr algn="l">
                        <a:defRPr/>
                      </a:pPr>
                      <a:r>
                        <a:rPr lang="ru-RU" sz="1400"/>
                        <a:t>Количество проданных БПЛА, количество привлеченных и заработанных денег</a:t>
                      </a:r>
                      <a:endParaRPr/>
                    </a:p>
                  </a:txBody>
                  <a:tcPr>
                    <a:solidFill>
                      <a:srgbClr val="EAEFF7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Верхнеуровневый</a:t>
                      </a:r>
                      <a:r>
                        <a:rPr lang="ru-RU" sz="1400" b="1"/>
                        <a:t> концепт:</a:t>
                      </a:r>
                      <a:endParaRPr/>
                    </a:p>
                    <a:p>
                      <a:pPr algn="l">
                        <a:defRPr/>
                      </a:pPr>
                      <a:r>
                        <a:rPr lang="ru-RU" sz="1400"/>
                        <a:t>Создание готового решения в виде недорогого</a:t>
                      </a:r>
                      <a:r>
                        <a:rPr lang="ru-RU" sz="1400"/>
                        <a:t> комплекса с БПЛА самолетного типа, пригодного к восстановлению в условиях образовательной организации.</a:t>
                      </a:r>
                      <a:endParaRPr sz="1400"/>
                    </a:p>
                  </a:txBody>
                  <a:tcPr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Каналы привлечения:</a:t>
                      </a:r>
                      <a:endParaRPr/>
                    </a:p>
                    <a:p>
                      <a:pPr algn="l">
                        <a:defRPr/>
                      </a:pPr>
                      <a:r>
                        <a:rPr lang="ru-RU" sz="1400"/>
                        <a:t>Презентации, конференции, форумы, реклама</a:t>
                      </a:r>
                      <a:r>
                        <a:rPr lang="ru-RU" sz="1400"/>
                        <a:t> в интернете</a:t>
                      </a:r>
                      <a:endParaRPr sz="1400"/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Ранние последователи:</a:t>
                      </a:r>
                      <a:endParaRPr/>
                    </a:p>
                    <a:p>
                      <a:pPr algn="l">
                        <a:defRPr/>
                      </a:pPr>
                      <a:r>
                        <a:rPr lang="ru-RU" sz="1400"/>
                        <a:t>Образовательные организации,</a:t>
                      </a:r>
                      <a:r>
                        <a:rPr lang="ru-RU" sz="1400"/>
                        <a:t> обучающие операторов БПЛА/БАС, учебные центры компаний.</a:t>
                      </a:r>
                      <a:endParaRPr sz="1400"/>
                    </a:p>
                    <a:p>
                      <a:pPr algn="l">
                        <a:defRPr/>
                      </a:pPr>
                      <a:endParaRPr sz="1400"/>
                    </a:p>
                  </a:txBody>
                  <a:tcPr>
                    <a:solidFill>
                      <a:srgbClr val="EAEFF7"/>
                    </a:solidFill>
                  </a:tcPr>
                </a:tc>
              </a:tr>
              <a:tr h="1018983">
                <a:tc gridSpan="3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Основные затраты</a:t>
                      </a:r>
                      <a:r>
                        <a:rPr lang="ru-RU" sz="1400"/>
                        <a:t>:</a:t>
                      </a:r>
                      <a:endParaRPr lang="ru-RU" sz="1400"/>
                    </a:p>
                    <a:p>
                      <a:pPr algn="l">
                        <a:defRPr/>
                      </a:pPr>
                      <a:r>
                        <a:rPr lang="ru-RU" sz="1400"/>
                        <a:t> аренда помещения для производства, закупка комплектующих, зарплата сотрудников, маркетинговые расходы</a:t>
                      </a:r>
                      <a:endParaRPr/>
                    </a:p>
                  </a:txBody>
                  <a:tcPr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3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Источники дохода:</a:t>
                      </a:r>
                      <a:endParaRPr lang="ru-RU" sz="1400" b="1"/>
                    </a:p>
                    <a:p>
                      <a:pPr algn="l">
                        <a:defRPr/>
                      </a:pPr>
                      <a:r>
                        <a:rPr lang="ru-RU" sz="1400" b="1"/>
                        <a:t> </a:t>
                      </a:r>
                      <a:r>
                        <a:rPr lang="ru-RU" sz="1400"/>
                        <a:t>продажа комплексов, обучение операторов и преподавателей</a:t>
                      </a:r>
                      <a:endParaRPr/>
                    </a:p>
                  </a:txBody>
                  <a:tcPr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/>
            </a:p>
          </p:txBody>
        </p:sp>
      </p:grpSp>
      <p:graphicFrame>
        <p:nvGraphicFramePr>
          <p:cNvPr id="1493291171" name="Google Shape;161;p4"/>
          <p:cNvGraphicFramePr>
            <a:graphicFrameLocks xmlns:a="http://schemas.openxmlformats.org/drawingml/2006/main"/>
          </p:cNvGraphicFramePr>
          <p:nvPr/>
        </p:nvGraphicFramePr>
        <p:xfrm>
          <a:off x="731043" y="2505004"/>
          <a:ext cx="10555467" cy="3638757"/>
        </p:xfrm>
        <a:graphic>
          <a:graphicData uri="http://schemas.openxmlformats.org/drawingml/2006/table">
            <a:tbl>
              <a:tblPr firstRow="1" firstCol="0" lastRow="0" lastCol="0" bandRow="0" bandCol="0">
                <a:tableStyleId>{E41325F8-6C6D-1E27-1C28-9EF0DFBFCE1C}</a:tableStyleId>
              </a:tblPr>
              <a:tblGrid>
                <a:gridCol w="810000"/>
                <a:gridCol w="4461384"/>
                <a:gridCol w="2635692"/>
                <a:gridCol w="2635692"/>
              </a:tblGrid>
              <a:tr h="74521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800">
                          <a:solidFill>
                            <a:schemeClr val="bg1"/>
                          </a:solidFill>
                        </a:rPr>
                        <a:t>№ п/п</a:t>
                      </a:r>
                      <a:endParaRPr/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 инвестиций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  <a:endParaRPr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</a:tr>
              <a:tr h="73092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  <a:endParaRPr/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Потребность в финансовых средствах</a:t>
                      </a:r>
                      <a:endParaRPr sz="1800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100 000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100 %</a:t>
                      </a:r>
                      <a:endParaRPr/>
                    </a:p>
                  </a:txBody>
                  <a:tcPr anchor="ctr"/>
                </a:tc>
              </a:tr>
              <a:tr h="716639"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  <a:endParaRPr/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 средства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-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-</a:t>
                      </a:r>
                      <a:endParaRPr sz="1800" u="none" strike="noStrike" cap="none"/>
                    </a:p>
                  </a:txBody>
                  <a:tcPr anchor="ctr"/>
                </a:tc>
              </a:tr>
              <a:tr h="716639"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  <a:endParaRPr/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 средства 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-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-</a:t>
                      </a:r>
                      <a:endParaRPr sz="1800" u="none" strike="noStrike" cap="none"/>
                    </a:p>
                  </a:txBody>
                  <a:tcPr anchor="ctr"/>
                </a:tc>
              </a:tr>
              <a:tr h="716639"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  <a:endParaRPr/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100 000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u="none" strike="noStrike" cap="none"/>
                        <a:t>100%</a:t>
                      </a:r>
                      <a:endParaRPr sz="1800" u="none" strike="noStrike" cap="none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noFill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647227" y="997632"/>
            <a:ext cx="4993242" cy="30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/>
            </a:p>
          </p:txBody>
        </p:sp>
      </p:grpSp>
      <p:graphicFrame>
        <p:nvGraphicFramePr>
          <p:cNvPr id="1234965514" name="Таблица 1234965513"/>
          <p:cNvGraphicFramePr>
            <a:graphicFrameLocks xmlns:a="http://schemas.openxmlformats.org/drawingml/2006/main"/>
          </p:cNvGraphicFramePr>
          <p:nvPr/>
        </p:nvGraphicFramePr>
        <p:xfrm>
          <a:off x="1144949" y="984932"/>
          <a:ext cx="10134599" cy="516069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{E41325F8-6C6D-1E27-1C28-9EF0DFBFCE1C}</a:tableStyleId>
              </a:tblPr>
              <a:tblGrid>
                <a:gridCol w="5060950"/>
                <a:gridCol w="5060950"/>
              </a:tblGrid>
              <a:tr h="483034"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sz="2000">
                          <a:solidFill>
                            <a:srgbClr val="7C14F5"/>
                          </a:solidFill>
                        </a:rPr>
                        <a:t>Показатели эффективности проекта</a:t>
                      </a:r>
                      <a:endParaRPr sz="1800">
                        <a:solidFill>
                          <a:srgbClr val="7C14F5"/>
                        </a:solidFill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Цена 1 ед продукта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160000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Обьем продаж. Ед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Выручка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19200000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Переменные затраты на 1 ед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64000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Маржинальная прибыль на 1 ед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96000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Маржинальная прибыль на обьем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11520000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Постоянные затраты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2400000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Прибыль от продаж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9120000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Постоянные затраты, на ед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20000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  <a:tr h="41040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Прибыль от продаж, на ед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6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76000</a:t>
                      </a:r>
                      <a:endParaRPr sz="1600" b="0" i="0" u="none" strike="noStrike" cap="none" spc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8F00FF"/>
                      </a:solidFill>
                    </a:lnL>
                    <a:lnR w="12699" algn="ctr">
                      <a:solidFill>
                        <a:srgbClr val="8F00FF"/>
                      </a:solidFill>
                    </a:lnR>
                    <a:lnT w="12699" algn="ctr">
                      <a:solidFill>
                        <a:srgbClr val="8F00FF"/>
                      </a:solidFill>
                    </a:lnT>
                    <a:lnB w="12699" algn="ctr">
                      <a:solidFill>
                        <a:srgbClr val="8F00FF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 flipH="0" flipV="0">
            <a:off x="-164464" y="62700"/>
            <a:ext cx="12213720" cy="518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8" tIns="45698" rIns="45698" bIns="45698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r>
              <a:rPr lang="ru-RU" sz="28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SWOT</a:t>
            </a:r>
            <a:endParaRPr sz="1200"/>
          </a:p>
        </p:txBody>
      </p:sp>
      <p:sp>
        <p:nvSpPr>
          <p:cNvPr id="117" name="Google Shape;117;p2"/>
          <p:cNvSpPr txBox="1"/>
          <p:nvPr/>
        </p:nvSpPr>
        <p:spPr bwMode="auto">
          <a:xfrm flipH="0" flipV="0">
            <a:off x="323399" y="2331397"/>
            <a:ext cx="3930027" cy="30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249503" y="43139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370477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13</a:t>
              </a:r>
              <a:endParaRPr/>
            </a:p>
          </p:txBody>
        </p:sp>
      </p:grpSp>
      <p:graphicFrame>
        <p:nvGraphicFramePr>
          <p:cNvPr id="418019751" name=""/>
          <p:cNvGraphicFramePr>
            <a:graphicFrameLocks xmlns:a="http://schemas.openxmlformats.org/drawingml/2006/main"/>
          </p:cNvGraphicFramePr>
          <p:nvPr/>
        </p:nvGraphicFramePr>
        <p:xfrm>
          <a:off x="687749" y="645114"/>
          <a:ext cx="11896719" cy="6085353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{E41325F8-6C6D-1E27-1C28-9EF0DFBFCE1C}</a:tableStyleId>
              </a:tblPr>
              <a:tblGrid>
                <a:gridCol w="6841112"/>
                <a:gridCol w="4450542"/>
              </a:tblGrid>
              <a:tr h="3321580"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Strengths (Сильные стороны):</a:t>
                      </a:r>
                      <a:endParaRPr sz="140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Самостоятельный ремонт:</a:t>
                      </a:r>
                      <a:endParaRPr sz="140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Уникальная возможность проведения самостоятельного ремонта БПЛА. За счёт чего получаем: </a:t>
                      </a:r>
                      <a:r>
                        <a:rPr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экономию ресурсов и финансов образовательных учреждений, снижение времени простоя.</a:t>
                      </a:r>
                      <a:endParaRPr sz="1400" b="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Устойчивость к повреждениям:</a:t>
                      </a:r>
                      <a:endParaRPr sz="140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Повышенная долговечность и минимизация рисков при обучении.</a:t>
                      </a:r>
                      <a:endParaRPr sz="140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длительного полета на протяжении 60 минут.</a:t>
                      </a:r>
                      <a:endParaRPr sz="1400" b="1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решения:</a:t>
                      </a:r>
                      <a:endParaRPr sz="140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Использование передовых технологий, таких как восстановление с помощью 3D-принтера, демпфирование ударов.</a:t>
                      </a:r>
                      <a:endParaRPr sz="14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lang="en-US"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Обучение использованию технологий:</a:t>
                      </a:r>
                      <a:endParaRPr sz="140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Необходимость обучения персонала образовательных учреждений использованию новых технологий.</a:t>
                      </a:r>
                      <a:endParaRPr sz="1400" b="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Weaknesses (Слабые стороны):</a:t>
                      </a:r>
                      <a:endParaRPr sz="1400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-Отсутствие времени:</a:t>
                      </a:r>
                      <a:endParaRPr sz="1400" b="1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Повышенная загруженность на учебе может привести к тому, что времени на реализацию проекта будет недостаточно.</a:t>
                      </a:r>
                      <a:endParaRPr sz="14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-Отсутствие производственных мощностей:</a:t>
                      </a:r>
                      <a:endParaRPr sz="1400" b="1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Недостаточно ресурсов для производства БПЛА в промышленных масштабах.</a:t>
                      </a:r>
                      <a:endParaRPr sz="1400" b="0" i="0" u="none" strike="noStrike" cap="none" spc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400" b="1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-Отсутствие компетенции в разработке финансовой модели.</a:t>
                      </a:r>
                      <a:endParaRPr sz="1400" b="1" i="0" u="none" strike="noStrike" cap="none" spc="0">
                        <a:solidFill>
                          <a:schemeClr val="dk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256745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Opportunities (Возможности):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/>
                        <a:t>-</a:t>
                      </a: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Растущий рынок беспилотных технологий: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Захват доли рынка в условиях увеличивающегося спроса.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/>
                        <a:t>-</a:t>
                      </a: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Сотрудничество с образовательными учреждениями: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Установление партнерских отношений с образовательными учреждениями, за счёт чего возможно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расширение клиентской базы и увеличение объемов продаж.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/>
                        <a:t>-</a:t>
                      </a: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Финансовая поддержка: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Возможность получения грантов и поддержки для стартапов.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В результате чего, мы можем получить дополнительные финансовые ресурсы для развития и продвижения продукта.</a:t>
                      </a:r>
                      <a:endParaRPr sz="14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Threats (Угрозы):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/>
                        <a:t>-</a:t>
                      </a: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Конкуренция на рынке: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Появление конкурентов, предлагающих аналогичные учебные комплексы.Поэтом возможно </a:t>
                      </a: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снижение доли рынка и уровня прибыли.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/>
                        <a:t>-</a:t>
                      </a: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Технологическая устареваемость: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Быстрое развитие технологий может привести к устареванию используемых в продукте решений.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/>
                        <a:t>-</a:t>
                      </a:r>
                      <a:r>
                        <a:rPr sz="1400" b="1" i="0" u="none">
                          <a:solidFill>
                            <a:srgbClr val="000000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Изменение законодательства:</a:t>
                      </a:r>
                      <a:endParaRPr sz="1400"/>
                    </a:p>
                    <a:p>
                      <a:pPr>
                        <a:defRPr/>
                      </a:pPr>
                      <a:r>
                        <a:rPr sz="1400" b="0" i="0" u="none">
                          <a:solidFill>
                            <a:srgbClr val="0F0F0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 Возможные изменения в законодательстве, регулирующем использование беспилотных.</a:t>
                      </a:r>
                      <a:endParaRPr sz="14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КОМАНДА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14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2066672" y="4412090"/>
            <a:ext cx="2202466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chemeClr val="tx1"/>
                </a:solidFill>
                <a:latin typeface="Arial"/>
              </a:rPr>
              <a:t>Коломейчук Ярослав Елизарович</a:t>
            </a:r>
            <a:endParaRPr sz="1600">
              <a:solidFill>
                <a:schemeClr val="tx1"/>
              </a:solidFill>
            </a:endParaRPr>
          </a:p>
          <a:p>
            <a:pPr algn="ctr">
              <a:defRPr/>
            </a:pPr>
            <a:endParaRPr sz="1600">
              <a:solidFill>
                <a:schemeClr val="tx1"/>
              </a:solidFill>
              <a:latin typeface="Arial"/>
            </a:endParaRPr>
          </a:p>
          <a:p>
            <a:pPr algn="ctr">
              <a:defRPr/>
            </a:pPr>
            <a:r>
              <a:rPr lang="ru-RU" sz="1600">
                <a:solidFill>
                  <a:schemeClr val="tx1"/>
                </a:solidFill>
                <a:latin typeface="Arial"/>
              </a:rPr>
              <a:t>Лидер команды, управление, создание концепции и прототипа, постройка планера</a:t>
            </a:r>
            <a:endParaRPr>
              <a:solidFill>
                <a:srgbClr val="8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170570" y="4412090"/>
            <a:ext cx="2201745" cy="1554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chemeClr val="tx1"/>
                </a:solidFill>
                <a:latin typeface="Arial"/>
              </a:rPr>
              <a:t>Лынник Вероника Викторовна</a:t>
            </a:r>
            <a:endParaRPr sz="1600">
              <a:solidFill>
                <a:schemeClr val="tx1"/>
              </a:solidFill>
            </a:endParaRPr>
          </a:p>
          <a:p>
            <a:pPr algn="ctr">
              <a:defRPr/>
            </a:pPr>
            <a:endParaRPr sz="1600">
              <a:solidFill>
                <a:schemeClr val="tx1"/>
              </a:solidFill>
              <a:latin typeface="Arial"/>
            </a:endParaRPr>
          </a:p>
          <a:p>
            <a:pPr algn="ctr">
              <a:defRPr/>
            </a:pPr>
            <a:r>
              <a:rPr lang="ru-RU" sz="1600">
                <a:solidFill>
                  <a:schemeClr val="tx1"/>
                </a:solidFill>
                <a:latin typeface="Arial"/>
              </a:rPr>
              <a:t>Административная работ</a:t>
            </a:r>
            <a:r>
              <a:rPr lang="ru-RU" sz="1600">
                <a:solidFill>
                  <a:schemeClr val="tx1"/>
                </a:solidFill>
                <a:latin typeface="Arial"/>
              </a:rPr>
              <a:t>а, помощь в подборе БРЭО</a:t>
            </a:r>
            <a:endParaRPr sz="16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06912" y="4412090"/>
            <a:ext cx="2185906" cy="1554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chemeClr val="tx1"/>
                </a:solidFill>
                <a:latin typeface="Arial"/>
              </a:rPr>
              <a:t>Сбоев Алексей Алексеевич</a:t>
            </a:r>
            <a:endParaRPr sz="1600">
              <a:solidFill>
                <a:schemeClr val="tx1"/>
              </a:solidFill>
            </a:endParaRPr>
          </a:p>
          <a:p>
            <a:pPr algn="ctr">
              <a:defRPr/>
            </a:pPr>
            <a:endParaRPr sz="1600">
              <a:solidFill>
                <a:schemeClr val="tx1"/>
              </a:solidFill>
              <a:latin typeface="Arial"/>
            </a:endParaRPr>
          </a:p>
          <a:p>
            <a:pPr algn="ctr">
              <a:defRPr/>
            </a:pPr>
            <a:r>
              <a:rPr lang="ru-RU" sz="1600">
                <a:solidFill>
                  <a:schemeClr val="tx1"/>
                </a:solidFill>
                <a:latin typeface="Arial"/>
              </a:rPr>
              <a:t>Разработка, установка и настройка БРЭО</a:t>
            </a:r>
            <a:endParaRPr>
              <a:solidFill>
                <a:srgbClr val="8F00FF"/>
              </a:solidFill>
            </a:endParaRPr>
          </a:p>
        </p:txBody>
      </p:sp>
      <p:pic>
        <p:nvPicPr>
          <p:cNvPr id="1875695343" name=""/>
          <p:cNvPicPr>
            <a:picLocks noChangeAspect="1"/>
          </p:cNvPicPr>
          <p:nvPr/>
        </p:nvPicPr>
        <p:blipFill>
          <a:blip r:embed="rId2"/>
          <a:srcRect l="49430" t="26068" r="36505" b="50000"/>
          <a:stretch/>
        </p:blipFill>
        <p:spPr bwMode="auto">
          <a:xfrm flipH="0" flipV="0">
            <a:off x="2391715" y="1933551"/>
            <a:ext cx="1552379" cy="1981197"/>
          </a:xfrm>
          <a:prstGeom prst="rect">
            <a:avLst/>
          </a:prstGeom>
        </p:spPr>
      </p:pic>
      <p:pic>
        <p:nvPicPr>
          <p:cNvPr id="1683815798" name=""/>
          <p:cNvPicPr>
            <a:picLocks noChangeAspect="1"/>
          </p:cNvPicPr>
          <p:nvPr/>
        </p:nvPicPr>
        <p:blipFill>
          <a:blip r:embed="rId3"/>
          <a:srcRect l="65385" t="27350" r="21319" b="47008"/>
          <a:stretch/>
        </p:blipFill>
        <p:spPr bwMode="auto">
          <a:xfrm flipH="0" flipV="0">
            <a:off x="5388764" y="1866899"/>
            <a:ext cx="1452135" cy="2100612"/>
          </a:xfrm>
          <a:prstGeom prst="rect">
            <a:avLst/>
          </a:prstGeom>
        </p:spPr>
      </p:pic>
      <p:pic>
        <p:nvPicPr>
          <p:cNvPr id="157689198" name=""/>
          <p:cNvPicPr>
            <a:picLocks noChangeAspect="1"/>
          </p:cNvPicPr>
          <p:nvPr/>
        </p:nvPicPr>
        <p:blipFill>
          <a:blip r:embed="rId4"/>
          <a:srcRect l="12532" t="27011" r="67595" b="40170"/>
          <a:stretch/>
        </p:blipFill>
        <p:spPr bwMode="auto">
          <a:xfrm flipH="0" flipV="0">
            <a:off x="8117844" y="1866899"/>
            <a:ext cx="1564040" cy="19372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5482857" name="Google Shape;122;p2"/>
          <p:cNvSpPr txBox="1"/>
          <p:nvPr/>
        </p:nvSpPr>
        <p:spPr bwMode="auto">
          <a:xfrm>
            <a:off x="420953" y="355603"/>
            <a:ext cx="6518970" cy="335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729472392" name="Google Shape;123;p2"/>
          <p:cNvGrpSpPr/>
          <p:nvPr/>
        </p:nvGrpSpPr>
        <p:grpSpPr bwMode="auto">
          <a:xfrm>
            <a:off x="0" y="692500"/>
            <a:ext cx="2624902" cy="97076"/>
            <a:chOff x="0" y="692500"/>
            <a:chExt cx="2624902" cy="97076"/>
          </a:xfrm>
        </p:grpSpPr>
        <p:sp>
          <p:nvSpPr>
            <p:cNvPr id="287136283" name="Google Shape;124;p2"/>
            <p:cNvSpPr/>
            <p:nvPr/>
          </p:nvSpPr>
          <p:spPr bwMode="auto">
            <a:xfrm>
              <a:off x="0" y="692500"/>
              <a:ext cx="1294462" cy="97076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699" tIns="45699" rIns="45699" bIns="45699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52112037" name="Google Shape;125;p2"/>
            <p:cNvSpPr/>
            <p:nvPr/>
          </p:nvSpPr>
          <p:spPr bwMode="auto">
            <a:xfrm>
              <a:off x="336582" y="692500"/>
              <a:ext cx="1294462" cy="97076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699" tIns="45699" rIns="45699" bIns="45699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64896730" name="Google Shape;126;p2"/>
            <p:cNvSpPr/>
            <p:nvPr/>
          </p:nvSpPr>
          <p:spPr bwMode="auto">
            <a:xfrm>
              <a:off x="673165" y="692500"/>
              <a:ext cx="1294462" cy="97076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699" tIns="45699" rIns="45699" bIns="45699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73689893" name="Google Shape;127;p2"/>
            <p:cNvSpPr/>
            <p:nvPr/>
          </p:nvSpPr>
          <p:spPr bwMode="auto">
            <a:xfrm>
              <a:off x="993855" y="692500"/>
              <a:ext cx="1294462" cy="97076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699" tIns="45699" rIns="45699" bIns="45699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55050387" name="Google Shape;128;p2"/>
            <p:cNvSpPr/>
            <p:nvPr/>
          </p:nvSpPr>
          <p:spPr bwMode="auto">
            <a:xfrm>
              <a:off x="1330439" y="692500"/>
              <a:ext cx="1294462" cy="97076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699" tIns="45699" rIns="45699" bIns="45699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90624727" name="Google Shape;133;p3"/>
          <p:cNvGrpSpPr/>
          <p:nvPr/>
        </p:nvGrpSpPr>
        <p:grpSpPr bwMode="auto">
          <a:xfrm>
            <a:off x="-18522" y="6358524"/>
            <a:ext cx="542261" cy="506842"/>
            <a:chOff x="0" y="0"/>
            <a:chExt cx="542259" cy="506840"/>
          </a:xfrm>
        </p:grpSpPr>
        <p:sp>
          <p:nvSpPr>
            <p:cNvPr id="335020777" name="Google Shape;134;p3"/>
            <p:cNvSpPr/>
            <p:nvPr/>
          </p:nvSpPr>
          <p:spPr bwMode="auto">
            <a:xfrm>
              <a:off x="0" y="0"/>
              <a:ext cx="542259" cy="50684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699" tIns="45699" rIns="45699" bIns="45699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446649786" name="Google Shape;135;p3"/>
            <p:cNvSpPr txBox="1"/>
            <p:nvPr/>
          </p:nvSpPr>
          <p:spPr bwMode="auto">
            <a:xfrm>
              <a:off x="37053" y="153866"/>
              <a:ext cx="468148" cy="1991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99" tIns="45699" rIns="45699" bIns="45699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>
                  <a:solidFill>
                    <a:srgbClr val="FFFFFF"/>
                  </a:solidFill>
                </a:rPr>
                <a:t>15</a:t>
              </a:r>
              <a:endParaRPr lang="ru-RU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80369292" name="TextBox 1"/>
          <p:cNvSpPr txBox="1"/>
          <p:nvPr/>
        </p:nvSpPr>
        <p:spPr bwMode="auto">
          <a:xfrm flipH="0" flipV="0">
            <a:off x="1144949" y="1431234"/>
            <a:ext cx="9922198" cy="131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Сформулировать потребность в ресурсах для дальнейшего развития проекта, например:</a:t>
            </a:r>
            <a:endParaRPr sz="1600" b="0" i="0" u="none" strike="noStrike" cap="none" spc="0">
              <a:solidFill>
                <a:schemeClr val="dk1"/>
              </a:solidFill>
              <a:latin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1.Денежные средства в размере 100 000 для создания прототипа</a:t>
            </a:r>
            <a:endParaRPr sz="1600" b="0" i="0" u="none" strike="noStrike" cap="none" spc="0">
              <a:solidFill>
                <a:schemeClr val="dk1"/>
              </a:solidFill>
              <a:latin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2.Оборудование для печати деталей и составляющие БПЛА</a:t>
            </a:r>
            <a:endParaRPr sz="1600" b="0" i="0" u="none" strike="noStrike" cap="none" spc="0">
              <a:solidFill>
                <a:schemeClr val="dk1"/>
              </a:solidFill>
              <a:latin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3.Проведение испытаний полученного прототипа</a:t>
            </a:r>
            <a:endParaRPr sz="1600" b="0" i="0" u="none" strike="noStrike" cap="none" spc="0">
              <a:solidFill>
                <a:schemeClr val="dk1"/>
              </a:solidFill>
              <a:latin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</a:rPr>
              <a:t>4.Заполнить определенную вакансию в команде</a:t>
            </a:r>
            <a:endParaRPr sz="1600" b="0" i="0" u="none" strike="noStrike" cap="none" spc="0">
              <a:solidFill>
                <a:schemeClr val="dk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4" y="355604"/>
            <a:ext cx="6519294" cy="335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5" y="2410483"/>
            <a:ext cx="2578968" cy="335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>
                <a:latin typeface="TT Supermolot Neue DemiBold"/>
              </a:rPr>
              <a:t>yar5mcg@mail.com</a:t>
            </a:r>
            <a:endParaRPr sz="160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ru-RU">
                <a:latin typeface="TT Supermolot Neue DemiBold"/>
              </a:rPr>
              <a:t>ВКонтакте</a:t>
            </a:r>
            <a:endParaRPr lang="ru-RU" sz="200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3" y="2410483"/>
            <a:ext cx="2579328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T Supermolot Neue DemiBold"/>
              </a:rPr>
              <a:t>+7 (919) 288 4509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122D52"/>
                </a:solidFill>
                <a:latin typeface="TT Supermolot Neue DemiBold"/>
              </a:rPr>
              <a:t>@Telegram</a:t>
            </a:r>
            <a:endParaRPr lang="ru-RU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17" name="Рисунок 16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</a:blip>
          <a:stretch/>
        </p:blipFill>
        <p:spPr bwMode="auto">
          <a:xfrm>
            <a:off x="551546" y="3315197"/>
            <a:ext cx="2159000" cy="21590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7">
            <a:alphaModFix amt="70000"/>
          </a:blip>
          <a:stretch/>
        </p:blipFill>
        <p:spPr bwMode="auto">
          <a:xfrm>
            <a:off x="3432248" y="3311439"/>
            <a:ext cx="2159001" cy="2152211"/>
          </a:xfrm>
          <a:prstGeom prst="rect">
            <a:avLst/>
          </a:prstGeom>
        </p:spPr>
      </p:pic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Широкоэкранный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dc:identifier/>
  <dc:language/>
  <cp:lastModifiedBy>Вероника Лынник</cp:lastModifiedBy>
  <cp:revision>27</cp:revision>
  <dcterms:modified xsi:type="dcterms:W3CDTF">2023-12-05T17:19:08Z</dcterms:modified>
  <cp:category/>
  <cp:contentStatus/>
  <cp:version/>
</cp:coreProperties>
</file>