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310" r:id="rId17"/>
    <p:sldId id="291" r:id="rId18"/>
    <p:sldId id="302" r:id="rId19"/>
    <p:sldId id="309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D00D1A8-87D1-42BD-81BF-60564DB34110}">
          <p14:sldIdLst>
            <p14:sldId id="256"/>
            <p14:sldId id="297"/>
            <p14:sldId id="285"/>
            <p14:sldId id="288"/>
            <p14:sldId id="303"/>
            <p14:sldId id="263"/>
            <p14:sldId id="287"/>
            <p14:sldId id="299"/>
            <p14:sldId id="304"/>
            <p14:sldId id="301"/>
            <p14:sldId id="300"/>
            <p14:sldId id="305"/>
            <p14:sldId id="308"/>
            <p14:sldId id="310"/>
          </p14:sldIdLst>
        </p14:section>
        <p14:section name="Раздел без заголовка" id="{55265470-2B87-4831-9DF8-B214CEAF42B3}">
          <p14:sldIdLst>
            <p14:sldId id="291"/>
            <p14:sldId id="302"/>
            <p14:sldId id="309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112" d="100"/>
          <a:sy n="112" d="100"/>
        </p:scale>
        <p:origin x="365" y="9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400" dirty="0"/>
            <a:t>Подводная фотосессия-это более яркая фото и видео съемка, так как под водой по-другому передается задний фон, лучи солнца, цветовая гамма, необычная форма, а так же отражение самого света. Но на данный момент, не все студии могут предоставить такую возможность. 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dirty="0"/>
            <a:t>фотографы, модели, </a:t>
          </a:r>
          <a:r>
            <a:rPr lang="ru-RU" sz="1000" b="1" dirty="0" err="1"/>
            <a:t>блогеры</a:t>
          </a:r>
          <a:r>
            <a:rPr lang="ru-RU" sz="1000" b="1" dirty="0"/>
            <a:t> </a:t>
          </a:r>
          <a:endParaRPr lang="ru-RU" sz="1000" dirty="0"/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dirty="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 custScaleX="124308" custLinFactNeighborX="-1097" custLinFactNeighborY="463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3"/>
      <dgm:spPr/>
    </dgm:pt>
    <dgm:pt modelId="{E9939ED1-4562-48D9-BE1C-4783B0C5CCC3}" type="pres">
      <dgm:prSet presAssocID="{55BFBAC8-337F-499E-9BC4-6FD1736C15A7}" presName="c1text" presStyleLbl="node1" presStyleIdx="0" presStyleCnt="3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3"/>
      <dgm:spPr/>
    </dgm:pt>
    <dgm:pt modelId="{1BAB291C-2D12-4C6C-AF57-8F3D2971ECEF}" type="pres">
      <dgm:prSet presAssocID="{55BFBAC8-337F-499E-9BC4-6FD1736C15A7}" presName="c2text" presStyleLbl="node1" presStyleIdx="1" presStyleCnt="3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3"/>
      <dgm:spPr/>
    </dgm:pt>
    <dgm:pt modelId="{2C29A3DA-C316-42BB-A5C2-535CBF0E275C}" type="pres">
      <dgm:prSet presAssocID="{55BFBAC8-337F-499E-9BC4-6FD1736C15A7}" presName="c3text" presStyleLbl="node1" presStyleIdx="2" presStyleCnt="3">
        <dgm:presLayoutVars>
          <dgm:bulletEnabled val="1"/>
        </dgm:presLayoutVars>
      </dgm:prSet>
      <dgm:spPr/>
    </dgm:pt>
  </dgm:ptLst>
  <dgm:cxnLst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42C52068-08A8-4934-95E3-742E304654FC}" type="presOf" srcId="{4B8D2A1B-1AF5-4C7B-861F-7B6A3BC87275}" destId="{2C29A3DA-C316-42BB-A5C2-535CBF0E275C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103A2C85-B92B-4DAE-BAF2-E01568D331CD}" type="presOf" srcId="{4B8D2A1B-1AF5-4C7B-861F-7B6A3BC87275}" destId="{F4F73ED0-32D2-41A1-B72D-C2D81FC80C1A}" srcOrd="0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129E51AC-1D83-4B42-BEEE-07D8BED6C60E}" srcId="{55BFBAC8-337F-499E-9BC4-6FD1736C15A7}" destId="{4B8D2A1B-1AF5-4C7B-861F-7B6A3BC87275}" srcOrd="2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b="0" i="0" dirty="0"/>
            <a:t>аквапарки </a:t>
          </a:r>
          <a:br>
            <a:rPr lang="ru-RU" dirty="0"/>
          </a:br>
          <a:r>
            <a:rPr lang="ru-RU" b="0" i="0" dirty="0"/>
            <a:t>•подводная фотостудия в Москве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цена </a:t>
          </a:r>
          <a:br>
            <a:rPr lang="ru-RU" dirty="0"/>
          </a:br>
          <a:r>
            <a:rPr lang="ru-RU" b="0" i="0" dirty="0"/>
            <a:t>•выгодное расположении в России </a:t>
          </a:r>
          <a:br>
            <a:rPr lang="ru-RU" dirty="0"/>
          </a:br>
          <a:r>
            <a:rPr lang="ru-RU" b="0" i="0" dirty="0"/>
            <a:t>•размеры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3F954B60-E921-4110-917B-BB8484646A0D}">
      <dgm:prSet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/>
            <a:t> Ocean Stars</a:t>
          </a:r>
          <a:br>
            <a:rPr lang="ru-RU" dirty="0"/>
          </a:br>
          <a:r>
            <a:rPr lang="ru-RU" b="0" i="0" dirty="0"/>
            <a:t>•Кристалл, Аквапарк</a:t>
          </a:r>
          <a:br>
            <a:rPr lang="ru-RU" dirty="0"/>
          </a:br>
          <a:r>
            <a:rPr lang="ru-RU" b="0" i="0" dirty="0"/>
            <a:t>•Ижевские термы</a:t>
          </a:r>
          <a:endParaRPr lang="ru-RU" dirty="0"/>
        </a:p>
      </dgm:t>
    </dgm:pt>
    <dgm:pt modelId="{90FA4390-9C20-4746-BAFA-5FA8792EF1D0}" type="parTrans" cxnId="{9C5FD084-F9CC-48F6-8961-726E576830CB}">
      <dgm:prSet/>
      <dgm:spPr/>
      <dgm:t>
        <a:bodyPr/>
        <a:lstStyle/>
        <a:p>
          <a:endParaRPr lang="ru-RU"/>
        </a:p>
      </dgm:t>
    </dgm:pt>
    <dgm:pt modelId="{CF73E656-E5C5-489F-B682-5DCD4075971D}" type="sibTrans" cxnId="{9C5FD084-F9CC-48F6-8961-726E576830CB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 custLinFactNeighborX="329" custLinFactNeighborY="-1258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EAD4723-ADA8-4F4D-87CA-101399C06ACE}" type="presOf" srcId="{3F954B60-E921-4110-917B-BB8484646A0D}" destId="{400F4E5D-F016-41EA-97FB-BF5BA36522C2}" srcOrd="0" destOrd="0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9C5FD084-F9CC-48F6-8961-726E576830CB}" srcId="{FD45624C-83CF-47B9-8EDE-C4DE60E9F279}" destId="{3F954B60-E921-4110-917B-BB8484646A0D}" srcOrd="0" destOrd="0" parTransId="{90FA4390-9C20-4746-BAFA-5FA8792EF1D0}" sibTransId="{CF73E656-E5C5-489F-B682-5DCD4075971D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AD234C-918F-44A1-9A00-9EDDD4B254B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4CC67E7-2923-435C-9B3B-12AE88CEF2B2}">
      <dgm:prSet phldrT="[Текст]" custT="1"/>
      <dgm:spPr/>
      <dgm:t>
        <a:bodyPr/>
        <a:lstStyle/>
        <a:p>
          <a:r>
            <a:rPr lang="ru-RU" sz="1200" dirty="0"/>
            <a:t>Исследование рынка и анализ конкурентов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1767945-A419-4D7E-80A5-121613461F37}" type="parTrans" cxnId="{720601E3-3A25-47F6-AA0A-BB05BDAC3399}">
      <dgm:prSet/>
      <dgm:spPr/>
      <dgm:t>
        <a:bodyPr/>
        <a:lstStyle/>
        <a:p>
          <a:endParaRPr lang="ru-RU" sz="2800"/>
        </a:p>
      </dgm:t>
    </dgm:pt>
    <dgm:pt modelId="{1F96CC5B-E73A-4632-9027-8FECB008C130}" type="sibTrans" cxnId="{720601E3-3A25-47F6-AA0A-BB05BDAC3399}">
      <dgm:prSet custT="1"/>
      <dgm:spPr/>
      <dgm:t>
        <a:bodyPr/>
        <a:lstStyle/>
        <a:p>
          <a:endParaRPr lang="ru-RU" sz="2400"/>
        </a:p>
      </dgm:t>
    </dgm:pt>
    <dgm:pt modelId="{D55A0503-A5B6-4B04-A867-E0DBC3841515}">
      <dgm:prSet phldrT="[Текст]" custT="1"/>
      <dgm:spPr/>
      <dgm:t>
        <a:bodyPr/>
        <a:lstStyle/>
        <a:p>
          <a:r>
            <a:rPr lang="ru-RU" sz="1200" dirty="0"/>
            <a:t>Разработка концепции проекта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A1A84C34-392E-429E-A309-50444D03C922}" type="parTrans" cxnId="{8A322F37-B968-473D-9A4B-4057C6FC6319}">
      <dgm:prSet/>
      <dgm:spPr/>
      <dgm:t>
        <a:bodyPr/>
        <a:lstStyle/>
        <a:p>
          <a:endParaRPr lang="ru-RU" sz="2800"/>
        </a:p>
      </dgm:t>
    </dgm:pt>
    <dgm:pt modelId="{8CD38CF9-065C-430D-820B-5324895403AF}" type="sibTrans" cxnId="{8A322F37-B968-473D-9A4B-4057C6FC6319}">
      <dgm:prSet custT="1"/>
      <dgm:spPr/>
      <dgm:t>
        <a:bodyPr/>
        <a:lstStyle/>
        <a:p>
          <a:endParaRPr lang="ru-RU" sz="2400"/>
        </a:p>
      </dgm:t>
    </dgm:pt>
    <dgm:pt modelId="{A83ACAC5-7B46-4149-993E-BECA37FBB8EA}">
      <dgm:prSet phldrT="[Текст]" custT="1"/>
      <dgm:spPr/>
      <dgm:t>
        <a:bodyPr/>
        <a:lstStyle/>
        <a:p>
          <a:r>
            <a:rPr lang="ru-RU" sz="1200" dirty="0"/>
            <a:t>Подбор специалистов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14116A1-6074-4D79-93BC-695897B8EA72}" type="parTrans" cxnId="{11772942-1517-4940-9B07-F48C177305DB}">
      <dgm:prSet/>
      <dgm:spPr/>
      <dgm:t>
        <a:bodyPr/>
        <a:lstStyle/>
        <a:p>
          <a:endParaRPr lang="ru-RU" sz="2800"/>
        </a:p>
      </dgm:t>
    </dgm:pt>
    <dgm:pt modelId="{2D4FCD61-4771-4FA0-B4A9-DBF5751A9D2F}" type="sibTrans" cxnId="{11772942-1517-4940-9B07-F48C177305DB}">
      <dgm:prSet custT="1"/>
      <dgm:spPr/>
      <dgm:t>
        <a:bodyPr/>
        <a:lstStyle/>
        <a:p>
          <a:endParaRPr lang="ru-RU" sz="2400"/>
        </a:p>
      </dgm:t>
    </dgm:pt>
    <dgm:pt modelId="{699D9A0D-4F09-41DF-8F2E-941277F3BD85}">
      <dgm:prSet phldrT="[Текст]" custT="1"/>
      <dgm:spPr/>
      <dgm:t>
        <a:bodyPr/>
        <a:lstStyle/>
        <a:p>
          <a:r>
            <a:rPr lang="ru-RU" sz="1200" dirty="0"/>
            <a:t>Тестирование концепции в одном из бассейнов г. Ижевска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61C2F6B-D4A4-4D77-AEBE-2A205A5481D2}" type="parTrans" cxnId="{7B8A4EE7-AD08-44E7-8ABF-E46D2EF920EC}">
      <dgm:prSet/>
      <dgm:spPr/>
      <dgm:t>
        <a:bodyPr/>
        <a:lstStyle/>
        <a:p>
          <a:endParaRPr lang="ru-RU" sz="2800"/>
        </a:p>
      </dgm:t>
    </dgm:pt>
    <dgm:pt modelId="{EC814668-1286-4A02-9390-D09FB7A55712}" type="sibTrans" cxnId="{7B8A4EE7-AD08-44E7-8ABF-E46D2EF920EC}">
      <dgm:prSet custT="1"/>
      <dgm:spPr/>
      <dgm:t>
        <a:bodyPr/>
        <a:lstStyle/>
        <a:p>
          <a:endParaRPr lang="ru-RU" sz="2400"/>
        </a:p>
      </dgm:t>
    </dgm:pt>
    <dgm:pt modelId="{1E973F42-2CDE-4AF8-A486-AF0FF4D836C2}">
      <dgm:prSet phldrT="[Текст]" custT="1"/>
      <dgm:spPr/>
      <dgm:t>
        <a:bodyPr/>
        <a:lstStyle/>
        <a:p>
          <a:pPr rtl="0"/>
          <a:r>
            <a:rPr lang="ru-RU" sz="1200" dirty="0"/>
            <a:t>Создание  сайта и размещение информации о фотосъемках под водой 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A2B5CBE-2B96-416B-8F0B-32488C430271}" type="parTrans" cxnId="{909BFAFF-E7CF-4B4C-931F-74E34713EDEE}">
      <dgm:prSet/>
      <dgm:spPr/>
      <dgm:t>
        <a:bodyPr/>
        <a:lstStyle/>
        <a:p>
          <a:endParaRPr lang="ru-RU" sz="2800"/>
        </a:p>
      </dgm:t>
    </dgm:pt>
    <dgm:pt modelId="{DA8C9618-D047-4609-A729-551E17CF7BE7}" type="sibTrans" cxnId="{909BFAFF-E7CF-4B4C-931F-74E34713EDEE}">
      <dgm:prSet/>
      <dgm:spPr/>
      <dgm:t>
        <a:bodyPr/>
        <a:lstStyle/>
        <a:p>
          <a:endParaRPr lang="ru-RU" sz="2800"/>
        </a:p>
      </dgm:t>
    </dgm:pt>
    <dgm:pt modelId="{95771833-49D9-491B-87DD-D3E20EBAB628}" type="pres">
      <dgm:prSet presAssocID="{15AD234C-918F-44A1-9A00-9EDDD4B254B5}" presName="Name0" presStyleCnt="0">
        <dgm:presLayoutVars>
          <dgm:dir/>
          <dgm:resizeHandles val="exact"/>
        </dgm:presLayoutVars>
      </dgm:prSet>
      <dgm:spPr/>
    </dgm:pt>
    <dgm:pt modelId="{BE8081A9-15BF-4F82-A657-F35899FB496A}" type="pres">
      <dgm:prSet presAssocID="{04CC67E7-2923-435C-9B3B-12AE88CEF2B2}" presName="node" presStyleLbl="node1" presStyleIdx="0" presStyleCnt="5" custScaleX="68367" custScaleY="92003" custLinFactNeighborX="10480" custLinFactNeighborY="-254">
        <dgm:presLayoutVars>
          <dgm:bulletEnabled val="1"/>
        </dgm:presLayoutVars>
      </dgm:prSet>
      <dgm:spPr/>
    </dgm:pt>
    <dgm:pt modelId="{65778C73-EDD2-42F5-8955-CBBCC3F22F35}" type="pres">
      <dgm:prSet presAssocID="{1F96CC5B-E73A-4632-9027-8FECB008C130}" presName="sibTrans" presStyleLbl="sibTrans2D1" presStyleIdx="0" presStyleCnt="4"/>
      <dgm:spPr/>
    </dgm:pt>
    <dgm:pt modelId="{44220637-BC2E-4FD2-8EEF-89AC0C548B30}" type="pres">
      <dgm:prSet presAssocID="{1F96CC5B-E73A-4632-9027-8FECB008C130}" presName="connectorText" presStyleLbl="sibTrans2D1" presStyleIdx="0" presStyleCnt="4"/>
      <dgm:spPr/>
    </dgm:pt>
    <dgm:pt modelId="{10CFDDF4-FEB9-49F5-BB1A-FCA929EA635B}" type="pres">
      <dgm:prSet presAssocID="{D55A0503-A5B6-4B04-A867-E0DBC3841515}" presName="node" presStyleLbl="node1" presStyleIdx="1" presStyleCnt="5" custScaleX="77339" custScaleY="90943">
        <dgm:presLayoutVars>
          <dgm:bulletEnabled val="1"/>
        </dgm:presLayoutVars>
      </dgm:prSet>
      <dgm:spPr/>
    </dgm:pt>
    <dgm:pt modelId="{251407E6-9BF3-4F93-AA17-5F39D7E1D272}" type="pres">
      <dgm:prSet presAssocID="{8CD38CF9-065C-430D-820B-5324895403AF}" presName="sibTrans" presStyleLbl="sibTrans2D1" presStyleIdx="1" presStyleCnt="4"/>
      <dgm:spPr/>
    </dgm:pt>
    <dgm:pt modelId="{56C08F45-8C8B-4ACC-AF32-FB51EBAF7509}" type="pres">
      <dgm:prSet presAssocID="{8CD38CF9-065C-430D-820B-5324895403AF}" presName="connectorText" presStyleLbl="sibTrans2D1" presStyleIdx="1" presStyleCnt="4"/>
      <dgm:spPr/>
    </dgm:pt>
    <dgm:pt modelId="{2933127A-B8FC-4FCC-852E-7D1A9856580B}" type="pres">
      <dgm:prSet presAssocID="{A83ACAC5-7B46-4149-993E-BECA37FBB8EA}" presName="node" presStyleLbl="node1" presStyleIdx="2" presStyleCnt="5" custScaleX="61765" custScaleY="96984" custLinFactNeighborX="-163" custLinFactNeighborY="-2471">
        <dgm:presLayoutVars>
          <dgm:bulletEnabled val="1"/>
        </dgm:presLayoutVars>
      </dgm:prSet>
      <dgm:spPr/>
    </dgm:pt>
    <dgm:pt modelId="{9348A204-88B5-4C4D-872C-A60B4255356C}" type="pres">
      <dgm:prSet presAssocID="{2D4FCD61-4771-4FA0-B4A9-DBF5751A9D2F}" presName="sibTrans" presStyleLbl="sibTrans2D1" presStyleIdx="2" presStyleCnt="4"/>
      <dgm:spPr/>
    </dgm:pt>
    <dgm:pt modelId="{6EDBD302-BBC5-497A-A7B8-216A28C47563}" type="pres">
      <dgm:prSet presAssocID="{2D4FCD61-4771-4FA0-B4A9-DBF5751A9D2F}" presName="connectorText" presStyleLbl="sibTrans2D1" presStyleIdx="2" presStyleCnt="4"/>
      <dgm:spPr/>
    </dgm:pt>
    <dgm:pt modelId="{FC6AEDB9-0A6E-4827-BAF3-45C5B9100313}" type="pres">
      <dgm:prSet presAssocID="{699D9A0D-4F09-41DF-8F2E-941277F3BD85}" presName="node" presStyleLbl="node1" presStyleIdx="3" presStyleCnt="5" custScaleX="76832" custScaleY="94733">
        <dgm:presLayoutVars>
          <dgm:bulletEnabled val="1"/>
        </dgm:presLayoutVars>
      </dgm:prSet>
      <dgm:spPr/>
    </dgm:pt>
    <dgm:pt modelId="{60707808-D02B-44D7-9414-4C1687E22539}" type="pres">
      <dgm:prSet presAssocID="{EC814668-1286-4A02-9390-D09FB7A55712}" presName="sibTrans" presStyleLbl="sibTrans2D1" presStyleIdx="3" presStyleCnt="4"/>
      <dgm:spPr/>
    </dgm:pt>
    <dgm:pt modelId="{DA2DB0B4-B72F-4486-8E21-FD8E59CE0AC8}" type="pres">
      <dgm:prSet presAssocID="{EC814668-1286-4A02-9390-D09FB7A55712}" presName="connectorText" presStyleLbl="sibTrans2D1" presStyleIdx="3" presStyleCnt="4"/>
      <dgm:spPr/>
    </dgm:pt>
    <dgm:pt modelId="{750DBDB6-D597-4C24-ABA9-E10504CEB4C2}" type="pres">
      <dgm:prSet presAssocID="{1E973F42-2CDE-4AF8-A486-AF0FF4D836C2}" presName="node" presStyleLbl="node1" presStyleIdx="4" presStyleCnt="5" custScaleX="54320">
        <dgm:presLayoutVars>
          <dgm:bulletEnabled val="1"/>
        </dgm:presLayoutVars>
      </dgm:prSet>
      <dgm:spPr/>
    </dgm:pt>
  </dgm:ptLst>
  <dgm:cxnLst>
    <dgm:cxn modelId="{37382B0A-6D1E-4CC7-8570-476D17E3F6A7}" type="presOf" srcId="{D55A0503-A5B6-4B04-A867-E0DBC3841515}" destId="{10CFDDF4-FEB9-49F5-BB1A-FCA929EA635B}" srcOrd="0" destOrd="0" presId="urn:microsoft.com/office/officeart/2005/8/layout/process1"/>
    <dgm:cxn modelId="{95B47D0C-E4A7-405E-9750-C8C08E3A0163}" type="presOf" srcId="{1F96CC5B-E73A-4632-9027-8FECB008C130}" destId="{65778C73-EDD2-42F5-8955-CBBCC3F22F35}" srcOrd="0" destOrd="0" presId="urn:microsoft.com/office/officeart/2005/8/layout/process1"/>
    <dgm:cxn modelId="{65A44E23-CBF8-4BB5-A968-C642200FB154}" type="presOf" srcId="{8CD38CF9-065C-430D-820B-5324895403AF}" destId="{251407E6-9BF3-4F93-AA17-5F39D7E1D272}" srcOrd="0" destOrd="0" presId="urn:microsoft.com/office/officeart/2005/8/layout/process1"/>
    <dgm:cxn modelId="{B2260B28-8E55-4C4D-8DB4-B1D485DCFC01}" type="presOf" srcId="{EC814668-1286-4A02-9390-D09FB7A55712}" destId="{60707808-D02B-44D7-9414-4C1687E22539}" srcOrd="0" destOrd="0" presId="urn:microsoft.com/office/officeart/2005/8/layout/process1"/>
    <dgm:cxn modelId="{127FD028-8707-4545-9614-BDE2CFE58C05}" type="presOf" srcId="{2D4FCD61-4771-4FA0-B4A9-DBF5751A9D2F}" destId="{6EDBD302-BBC5-497A-A7B8-216A28C47563}" srcOrd="1" destOrd="0" presId="urn:microsoft.com/office/officeart/2005/8/layout/process1"/>
    <dgm:cxn modelId="{8509082D-1BAF-4CEF-A7CA-C43B171C658F}" type="presOf" srcId="{699D9A0D-4F09-41DF-8F2E-941277F3BD85}" destId="{FC6AEDB9-0A6E-4827-BAF3-45C5B9100313}" srcOrd="0" destOrd="0" presId="urn:microsoft.com/office/officeart/2005/8/layout/process1"/>
    <dgm:cxn modelId="{8A322F37-B968-473D-9A4B-4057C6FC6319}" srcId="{15AD234C-918F-44A1-9A00-9EDDD4B254B5}" destId="{D55A0503-A5B6-4B04-A867-E0DBC3841515}" srcOrd="1" destOrd="0" parTransId="{A1A84C34-392E-429E-A309-50444D03C922}" sibTransId="{8CD38CF9-065C-430D-820B-5324895403AF}"/>
    <dgm:cxn modelId="{5855423B-0FE1-4D9A-A5E8-6CB15CBAF47C}" type="presOf" srcId="{15AD234C-918F-44A1-9A00-9EDDD4B254B5}" destId="{95771833-49D9-491B-87DD-D3E20EBAB628}" srcOrd="0" destOrd="0" presId="urn:microsoft.com/office/officeart/2005/8/layout/process1"/>
    <dgm:cxn modelId="{11772942-1517-4940-9B07-F48C177305DB}" srcId="{15AD234C-918F-44A1-9A00-9EDDD4B254B5}" destId="{A83ACAC5-7B46-4149-993E-BECA37FBB8EA}" srcOrd="2" destOrd="0" parTransId="{D14116A1-6074-4D79-93BC-695897B8EA72}" sibTransId="{2D4FCD61-4771-4FA0-B4A9-DBF5751A9D2F}"/>
    <dgm:cxn modelId="{DB16CC62-E3ED-40D6-9544-0B9FBB38C2C2}" type="presOf" srcId="{8CD38CF9-065C-430D-820B-5324895403AF}" destId="{56C08F45-8C8B-4ACC-AF32-FB51EBAF7509}" srcOrd="1" destOrd="0" presId="urn:microsoft.com/office/officeart/2005/8/layout/process1"/>
    <dgm:cxn modelId="{F4CCDCA9-F656-4F1A-B061-6945D4F87A52}" type="presOf" srcId="{A83ACAC5-7B46-4149-993E-BECA37FBB8EA}" destId="{2933127A-B8FC-4FCC-852E-7D1A9856580B}" srcOrd="0" destOrd="0" presId="urn:microsoft.com/office/officeart/2005/8/layout/process1"/>
    <dgm:cxn modelId="{E1A4EFD2-A0AB-4D69-A72A-00EE81DEE2A8}" type="presOf" srcId="{04CC67E7-2923-435C-9B3B-12AE88CEF2B2}" destId="{BE8081A9-15BF-4F82-A657-F35899FB496A}" srcOrd="0" destOrd="0" presId="urn:microsoft.com/office/officeart/2005/8/layout/process1"/>
    <dgm:cxn modelId="{27B3F9DE-B908-41BA-B4D4-28EC559B1044}" type="presOf" srcId="{EC814668-1286-4A02-9390-D09FB7A55712}" destId="{DA2DB0B4-B72F-4486-8E21-FD8E59CE0AC8}" srcOrd="1" destOrd="0" presId="urn:microsoft.com/office/officeart/2005/8/layout/process1"/>
    <dgm:cxn modelId="{720601E3-3A25-47F6-AA0A-BB05BDAC3399}" srcId="{15AD234C-918F-44A1-9A00-9EDDD4B254B5}" destId="{04CC67E7-2923-435C-9B3B-12AE88CEF2B2}" srcOrd="0" destOrd="0" parTransId="{71767945-A419-4D7E-80A5-121613461F37}" sibTransId="{1F96CC5B-E73A-4632-9027-8FECB008C130}"/>
    <dgm:cxn modelId="{482218E4-99C1-4C8D-9744-2491D6CBE472}" type="presOf" srcId="{1E973F42-2CDE-4AF8-A486-AF0FF4D836C2}" destId="{750DBDB6-D597-4C24-ABA9-E10504CEB4C2}" srcOrd="0" destOrd="0" presId="urn:microsoft.com/office/officeart/2005/8/layout/process1"/>
    <dgm:cxn modelId="{7B8A4EE7-AD08-44E7-8ABF-E46D2EF920EC}" srcId="{15AD234C-918F-44A1-9A00-9EDDD4B254B5}" destId="{699D9A0D-4F09-41DF-8F2E-941277F3BD85}" srcOrd="3" destOrd="0" parTransId="{961C2F6B-D4A4-4D77-AEBE-2A205A5481D2}" sibTransId="{EC814668-1286-4A02-9390-D09FB7A55712}"/>
    <dgm:cxn modelId="{86FAE3F6-D648-4EAA-9B2F-3D1F513591A0}" type="presOf" srcId="{2D4FCD61-4771-4FA0-B4A9-DBF5751A9D2F}" destId="{9348A204-88B5-4C4D-872C-A60B4255356C}" srcOrd="0" destOrd="0" presId="urn:microsoft.com/office/officeart/2005/8/layout/process1"/>
    <dgm:cxn modelId="{879F49F9-757D-410A-B694-53496A80E2F7}" type="presOf" srcId="{1F96CC5B-E73A-4632-9027-8FECB008C130}" destId="{44220637-BC2E-4FD2-8EEF-89AC0C548B30}" srcOrd="1" destOrd="0" presId="urn:microsoft.com/office/officeart/2005/8/layout/process1"/>
    <dgm:cxn modelId="{909BFAFF-E7CF-4B4C-931F-74E34713EDEE}" srcId="{15AD234C-918F-44A1-9A00-9EDDD4B254B5}" destId="{1E973F42-2CDE-4AF8-A486-AF0FF4D836C2}" srcOrd="4" destOrd="0" parTransId="{1A2B5CBE-2B96-416B-8F0B-32488C430271}" sibTransId="{DA8C9618-D047-4609-A729-551E17CF7BE7}"/>
    <dgm:cxn modelId="{13BF0B82-5829-4261-96B8-949DCCBD7E46}" type="presParOf" srcId="{95771833-49D9-491B-87DD-D3E20EBAB628}" destId="{BE8081A9-15BF-4F82-A657-F35899FB496A}" srcOrd="0" destOrd="0" presId="urn:microsoft.com/office/officeart/2005/8/layout/process1"/>
    <dgm:cxn modelId="{A840EA26-A10F-41DA-B4E5-8EE0E0E0904F}" type="presParOf" srcId="{95771833-49D9-491B-87DD-D3E20EBAB628}" destId="{65778C73-EDD2-42F5-8955-CBBCC3F22F35}" srcOrd="1" destOrd="0" presId="urn:microsoft.com/office/officeart/2005/8/layout/process1"/>
    <dgm:cxn modelId="{BE756F00-1FD1-4884-892C-492B699A9915}" type="presParOf" srcId="{65778C73-EDD2-42F5-8955-CBBCC3F22F35}" destId="{44220637-BC2E-4FD2-8EEF-89AC0C548B30}" srcOrd="0" destOrd="0" presId="urn:microsoft.com/office/officeart/2005/8/layout/process1"/>
    <dgm:cxn modelId="{F5EA6034-4F53-4A98-88C0-8DAEB785297E}" type="presParOf" srcId="{95771833-49D9-491B-87DD-D3E20EBAB628}" destId="{10CFDDF4-FEB9-49F5-BB1A-FCA929EA635B}" srcOrd="2" destOrd="0" presId="urn:microsoft.com/office/officeart/2005/8/layout/process1"/>
    <dgm:cxn modelId="{DE06462D-5C5B-4388-A9E8-2C4354ACE8E8}" type="presParOf" srcId="{95771833-49D9-491B-87DD-D3E20EBAB628}" destId="{251407E6-9BF3-4F93-AA17-5F39D7E1D272}" srcOrd="3" destOrd="0" presId="urn:microsoft.com/office/officeart/2005/8/layout/process1"/>
    <dgm:cxn modelId="{3A06E707-E269-4950-B712-A72565D89472}" type="presParOf" srcId="{251407E6-9BF3-4F93-AA17-5F39D7E1D272}" destId="{56C08F45-8C8B-4ACC-AF32-FB51EBAF7509}" srcOrd="0" destOrd="0" presId="urn:microsoft.com/office/officeart/2005/8/layout/process1"/>
    <dgm:cxn modelId="{2AB6A95F-1717-472B-833D-990212B5D9E0}" type="presParOf" srcId="{95771833-49D9-491B-87DD-D3E20EBAB628}" destId="{2933127A-B8FC-4FCC-852E-7D1A9856580B}" srcOrd="4" destOrd="0" presId="urn:microsoft.com/office/officeart/2005/8/layout/process1"/>
    <dgm:cxn modelId="{280081E7-8083-4A27-A975-568DB9422303}" type="presParOf" srcId="{95771833-49D9-491B-87DD-D3E20EBAB628}" destId="{9348A204-88B5-4C4D-872C-A60B4255356C}" srcOrd="5" destOrd="0" presId="urn:microsoft.com/office/officeart/2005/8/layout/process1"/>
    <dgm:cxn modelId="{30EFC963-E7B9-4309-A807-EAE805BBAC01}" type="presParOf" srcId="{9348A204-88B5-4C4D-872C-A60B4255356C}" destId="{6EDBD302-BBC5-497A-A7B8-216A28C47563}" srcOrd="0" destOrd="0" presId="urn:microsoft.com/office/officeart/2005/8/layout/process1"/>
    <dgm:cxn modelId="{4CCC849D-1344-48F6-AB5F-9ACE240B7D0C}" type="presParOf" srcId="{95771833-49D9-491B-87DD-D3E20EBAB628}" destId="{FC6AEDB9-0A6E-4827-BAF3-45C5B9100313}" srcOrd="6" destOrd="0" presId="urn:microsoft.com/office/officeart/2005/8/layout/process1"/>
    <dgm:cxn modelId="{72376218-714A-466F-BCED-3B2814741256}" type="presParOf" srcId="{95771833-49D9-491B-87DD-D3E20EBAB628}" destId="{60707808-D02B-44D7-9414-4C1687E22539}" srcOrd="7" destOrd="0" presId="urn:microsoft.com/office/officeart/2005/8/layout/process1"/>
    <dgm:cxn modelId="{C81D568D-EBB7-4A26-99CC-0130D16C1715}" type="presParOf" srcId="{60707808-D02B-44D7-9414-4C1687E22539}" destId="{DA2DB0B4-B72F-4486-8E21-FD8E59CE0AC8}" srcOrd="0" destOrd="0" presId="urn:microsoft.com/office/officeart/2005/8/layout/process1"/>
    <dgm:cxn modelId="{A158803B-FA48-4CDD-B68A-B58E8E43D3E5}" type="presParOf" srcId="{95771833-49D9-491B-87DD-D3E20EBAB628}" destId="{750DBDB6-D597-4C24-ABA9-E10504CEB4C2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735479" y="-2538241"/>
          <a:ext cx="1333695" cy="6755951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Подводная фотосессия-это более яркая фото и видео съемка, так как под водой по-другому передается задний фон, лучи солнца, цветовая гамма, необычная форма, а так же отражение самого света. Но на данный момент, не все студии могут предоставить такую возможность. </a:t>
          </a:r>
        </a:p>
      </dsp:txBody>
      <dsp:txXfrm rot="-5400000">
        <a:off x="3024351" y="237993"/>
        <a:ext cx="6690845" cy="1203483"/>
      </dsp:txXfrm>
    </dsp:sp>
    <dsp:sp modelId="{25CE82D9-9946-4501-ADAF-4D9AD60E2680}">
      <dsp:nvSpPr>
        <dsp:cNvPr id="0" name=""/>
        <dsp:cNvSpPr/>
      </dsp:nvSpPr>
      <dsp:spPr>
        <a:xfrm>
          <a:off x="785" y="0"/>
          <a:ext cx="3057102" cy="1667119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kern="1200" dirty="0"/>
            <a:t>фотографы, модели, </a:t>
          </a:r>
          <a:r>
            <a:rPr lang="ru-RU" sz="1000" b="1" kern="1200" dirty="0" err="1"/>
            <a:t>блогеры</a:t>
          </a:r>
          <a:r>
            <a:rPr lang="ru-RU" sz="1000" b="1" kern="1200" dirty="0"/>
            <a:t> </a:t>
          </a:r>
          <a:endParaRPr lang="ru-RU" sz="1000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82167" y="81382"/>
        <a:ext cx="2894338" cy="1504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1927328" y="221200"/>
        <a:ext cx="1546190" cy="663601"/>
      </dsp:txXfrm>
    </dsp:sp>
    <dsp:sp modelId="{71F9D321-AD24-4B2F-9858-808383740F5B}">
      <dsp:nvSpPr>
        <dsp:cNvPr id="0" name=""/>
        <dsp:cNvSpPr/>
      </dsp:nvSpPr>
      <dsp:spPr>
        <a:xfrm>
          <a:off x="1041420" y="1106001"/>
          <a:ext cx="3318005" cy="33180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1927328" y="1313377"/>
        <a:ext cx="1546190" cy="622125"/>
      </dsp:txXfrm>
    </dsp:sp>
    <dsp:sp modelId="{F4F73ED0-32D2-41A1-B72D-C2D81FC80C1A}">
      <dsp:nvSpPr>
        <dsp:cNvPr id="0" name=""/>
        <dsp:cNvSpPr/>
      </dsp:nvSpPr>
      <dsp:spPr>
        <a:xfrm>
          <a:off x="1594421" y="2212003"/>
          <a:ext cx="2212003" cy="2212003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1918362" y="2765004"/>
        <a:ext cx="1564122" cy="1106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893400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Конкуренты Продукты/Услуги</a:t>
          </a:r>
        </a:p>
      </dsp:txBody>
      <dsp:txXfrm>
        <a:off x="3137" y="893400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1758391"/>
          <a:ext cx="3059169" cy="20764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b="0" i="0" kern="1200" dirty="0"/>
            <a:t>аквапарки </a:t>
          </a:r>
          <a:br>
            <a:rPr lang="ru-RU" sz="2600" kern="1200" dirty="0"/>
          </a:br>
          <a:r>
            <a:rPr lang="ru-RU" sz="2600" b="0" i="0" kern="1200" dirty="0"/>
            <a:t>•подводная фотостудия в Москве</a:t>
          </a:r>
          <a:endParaRPr lang="ru-RU" sz="2600" kern="1200" dirty="0"/>
        </a:p>
      </dsp:txBody>
      <dsp:txXfrm>
        <a:off x="0" y="1758391"/>
        <a:ext cx="3059169" cy="2076420"/>
      </dsp:txXfrm>
    </dsp:sp>
    <dsp:sp modelId="{34E68AF3-FEED-4A3D-869A-6E2B7BBFBA4D}">
      <dsp:nvSpPr>
        <dsp:cNvPr id="0" name=""/>
        <dsp:cNvSpPr/>
      </dsp:nvSpPr>
      <dsp:spPr>
        <a:xfrm>
          <a:off x="3490590" y="893400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Фирмы конкуренты</a:t>
          </a:r>
        </a:p>
      </dsp:txBody>
      <dsp:txXfrm>
        <a:off x="3490590" y="893400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500655" y="1764475"/>
          <a:ext cx="3059169" cy="20764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b="0" i="0" kern="1200" dirty="0"/>
            <a:t> Ocean Stars</a:t>
          </a:r>
          <a:br>
            <a:rPr lang="ru-RU" sz="2600" kern="1200" dirty="0"/>
          </a:br>
          <a:r>
            <a:rPr lang="ru-RU" sz="2600" b="0" i="0" kern="1200" dirty="0"/>
            <a:t>•Кристалл, Аквапарк</a:t>
          </a:r>
          <a:br>
            <a:rPr lang="ru-RU" sz="2600" kern="1200" dirty="0"/>
          </a:br>
          <a:r>
            <a:rPr lang="ru-RU" sz="2600" b="0" i="0" kern="1200" dirty="0"/>
            <a:t>•Ижевские термы</a:t>
          </a:r>
          <a:endParaRPr lang="ru-RU" sz="2600" kern="1200" dirty="0"/>
        </a:p>
      </dsp:txBody>
      <dsp:txXfrm>
        <a:off x="3500655" y="1764475"/>
        <a:ext cx="3059169" cy="2076420"/>
      </dsp:txXfrm>
    </dsp:sp>
    <dsp:sp modelId="{869E6585-1C72-4E82-914E-39E2C4E28665}">
      <dsp:nvSpPr>
        <dsp:cNvPr id="0" name=""/>
        <dsp:cNvSpPr/>
      </dsp:nvSpPr>
      <dsp:spPr>
        <a:xfrm>
          <a:off x="6981180" y="88597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Наши преимущества</a:t>
          </a:r>
        </a:p>
      </dsp:txBody>
      <dsp:txXfrm>
        <a:off x="6981180" y="88597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1790597"/>
          <a:ext cx="3059169" cy="20764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600" b="0" i="0" kern="1200" dirty="0"/>
            <a:t>цена </a:t>
          </a:r>
          <a:br>
            <a:rPr lang="ru-RU" sz="2600" kern="1200" dirty="0"/>
          </a:br>
          <a:r>
            <a:rPr lang="ru-RU" sz="2600" b="0" i="0" kern="1200" dirty="0"/>
            <a:t>•выгодное расположении в России </a:t>
          </a:r>
          <a:br>
            <a:rPr lang="ru-RU" sz="2600" kern="1200" dirty="0"/>
          </a:br>
          <a:r>
            <a:rPr lang="ru-RU" sz="2600" b="0" i="0" kern="1200" dirty="0"/>
            <a:t>•размеры</a:t>
          </a:r>
          <a:endParaRPr lang="ru-RU" sz="2600" kern="1200" dirty="0"/>
        </a:p>
      </dsp:txBody>
      <dsp:txXfrm>
        <a:off x="6978043" y="1790597"/>
        <a:ext cx="3059169" cy="20764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081A9-15BF-4F82-A657-F35899FB496A}">
      <dsp:nvSpPr>
        <dsp:cNvPr id="0" name=""/>
        <dsp:cNvSpPr/>
      </dsp:nvSpPr>
      <dsp:spPr>
        <a:xfrm>
          <a:off x="90399" y="387083"/>
          <a:ext cx="1350537" cy="1178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Исследование рынка и анализ конкурентов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4913" y="421597"/>
        <a:ext cx="1281509" cy="1109382"/>
      </dsp:txXfrm>
    </dsp:sp>
    <dsp:sp modelId="{65778C73-EDD2-42F5-8955-CBBCC3F22F35}">
      <dsp:nvSpPr>
        <dsp:cNvPr id="0" name=""/>
        <dsp:cNvSpPr/>
      </dsp:nvSpPr>
      <dsp:spPr>
        <a:xfrm rot="5210">
          <a:off x="1617777" y="732911"/>
          <a:ext cx="374901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/>
        </a:p>
      </dsp:txBody>
      <dsp:txXfrm>
        <a:off x="1617777" y="830807"/>
        <a:ext cx="262431" cy="293943"/>
      </dsp:txXfrm>
    </dsp:sp>
    <dsp:sp modelId="{10CFDDF4-FEB9-49F5-BB1A-FCA929EA635B}">
      <dsp:nvSpPr>
        <dsp:cNvPr id="0" name=""/>
        <dsp:cNvSpPr/>
      </dsp:nvSpPr>
      <dsp:spPr>
        <a:xfrm>
          <a:off x="2148297" y="397125"/>
          <a:ext cx="1527772" cy="11648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Разработка концепции проекта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2414" y="431242"/>
        <a:ext cx="1459538" cy="1096599"/>
      </dsp:txXfrm>
    </dsp:sp>
    <dsp:sp modelId="{251407E6-9BF3-4F93-AA17-5F39D7E1D272}">
      <dsp:nvSpPr>
        <dsp:cNvPr id="0" name=""/>
        <dsp:cNvSpPr/>
      </dsp:nvSpPr>
      <dsp:spPr>
        <a:xfrm rot="21549698">
          <a:off x="3873268" y="717466"/>
          <a:ext cx="418151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/>
        </a:p>
      </dsp:txBody>
      <dsp:txXfrm>
        <a:off x="3873275" y="816365"/>
        <a:ext cx="292706" cy="293943"/>
      </dsp:txXfrm>
    </dsp:sp>
    <dsp:sp modelId="{2933127A-B8FC-4FCC-852E-7D1A9856580B}">
      <dsp:nvSpPr>
        <dsp:cNvPr id="0" name=""/>
        <dsp:cNvSpPr/>
      </dsp:nvSpPr>
      <dsp:spPr>
        <a:xfrm>
          <a:off x="4464951" y="326787"/>
          <a:ext cx="1220120" cy="1242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Подбор специалистов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00687" y="362523"/>
        <a:ext cx="1148648" cy="1170736"/>
      </dsp:txXfrm>
    </dsp:sp>
    <dsp:sp modelId="{9348A204-88B5-4C4D-872C-A60B4255356C}">
      <dsp:nvSpPr>
        <dsp:cNvPr id="0" name=""/>
        <dsp:cNvSpPr/>
      </dsp:nvSpPr>
      <dsp:spPr>
        <a:xfrm rot="50359">
          <a:off x="5882913" y="717848"/>
          <a:ext cx="419517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/>
        </a:p>
      </dsp:txBody>
      <dsp:txXfrm>
        <a:off x="5882920" y="814907"/>
        <a:ext cx="293662" cy="293943"/>
      </dsp:txXfrm>
    </dsp:sp>
    <dsp:sp modelId="{FC6AEDB9-0A6E-4827-BAF3-45C5B9100313}">
      <dsp:nvSpPr>
        <dsp:cNvPr id="0" name=""/>
        <dsp:cNvSpPr/>
      </dsp:nvSpPr>
      <dsp:spPr>
        <a:xfrm>
          <a:off x="6476529" y="372853"/>
          <a:ext cx="1517757" cy="1213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Тестирование концепции в одном из бассейнов г. Ижевска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12068" y="408392"/>
        <a:ext cx="1446679" cy="1142299"/>
      </dsp:txXfrm>
    </dsp:sp>
    <dsp:sp modelId="{60707808-D02B-44D7-9414-4C1687E22539}">
      <dsp:nvSpPr>
        <dsp:cNvPr id="0" name=""/>
        <dsp:cNvSpPr/>
      </dsp:nvSpPr>
      <dsp:spPr>
        <a:xfrm>
          <a:off x="8191828" y="734589"/>
          <a:ext cx="418789" cy="489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/>
        </a:p>
      </dsp:txBody>
      <dsp:txXfrm>
        <a:off x="8191828" y="832570"/>
        <a:ext cx="293152" cy="293943"/>
      </dsp:txXfrm>
    </dsp:sp>
    <dsp:sp modelId="{750DBDB6-D597-4C24-ABA9-E10504CEB4C2}">
      <dsp:nvSpPr>
        <dsp:cNvPr id="0" name=""/>
        <dsp:cNvSpPr/>
      </dsp:nvSpPr>
      <dsp:spPr>
        <a:xfrm>
          <a:off x="8784455" y="339122"/>
          <a:ext cx="1073050" cy="1280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Создание  сайта и размещение информации о фотосъемках под водой 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815884" y="370551"/>
        <a:ext cx="1010192" cy="1217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3FE1-3E3E-4073-BAFC-D46420CA9AB9}" type="datetimeFigureOut">
              <a:rPr lang="ru-RU" smtClean="0"/>
              <a:t>16.07.2023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C415F-75B1-4445-9805-918761AA8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812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415F-75B1-4445-9805-918761AA8A9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7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Фотостудия «На глубине» </a:t>
            </a: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5184328" cy="747043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43768" y="2691259"/>
            <a:ext cx="2806721" cy="23198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400" dirty="0"/>
              <a:t>Кузнецов Вадим</a:t>
            </a:r>
            <a:br>
              <a:rPr lang="ru-RU" sz="1400" dirty="0"/>
            </a:br>
            <a:r>
              <a:rPr lang="ru-RU" sz="1400" dirty="0"/>
              <a:t>+7 917 936 7173</a:t>
            </a:r>
            <a:br>
              <a:rPr lang="ru-RU" sz="1400" dirty="0"/>
            </a:br>
            <a:r>
              <a:rPr lang="ru-RU" sz="1400" dirty="0"/>
              <a:t>•студент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«национальная безопасность» </a:t>
            </a:r>
            <a:br>
              <a:rPr lang="ru-RU" sz="1400" dirty="0"/>
            </a:br>
            <a:r>
              <a:rPr lang="ru-RU" sz="1400" dirty="0"/>
              <a:t>• Автор статей ,категория -мода </a:t>
            </a:r>
            <a:br>
              <a:rPr lang="ru-RU" sz="1400" dirty="0"/>
            </a:br>
            <a:r>
              <a:rPr lang="ru-RU" sz="1400" dirty="0"/>
              <a:t>• Участник олимпиад Русский Медвежонок </a:t>
            </a:r>
            <a:br>
              <a:rPr lang="ru-RU" sz="1400" dirty="0"/>
            </a:br>
            <a:r>
              <a:rPr lang="ru-RU" sz="1400" dirty="0"/>
              <a:t>•ответственный </a:t>
            </a:r>
            <a:br>
              <a:rPr lang="ru-RU" sz="1400" dirty="0"/>
            </a:br>
            <a:r>
              <a:rPr lang="ru-RU" sz="1400" dirty="0"/>
              <a:t>•трудолюбивый</a:t>
            </a:r>
            <a:endParaRPr lang="ru-RU" sz="13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6287108" y="2917159"/>
            <a:ext cx="3361716" cy="27533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44" y="770262"/>
            <a:ext cx="1369743" cy="182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879" y="770262"/>
            <a:ext cx="1424880" cy="182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06787" y="2727775"/>
            <a:ext cx="28803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Новосёлова</a:t>
            </a:r>
            <a:r>
              <a:rPr lang="ru-RU" sz="1400" dirty="0"/>
              <a:t> Елизавета </a:t>
            </a:r>
            <a:br>
              <a:rPr lang="ru-RU" sz="1400" dirty="0"/>
            </a:br>
            <a:r>
              <a:rPr lang="ru-RU" sz="1400" dirty="0"/>
              <a:t>+7 919 903 6365</a:t>
            </a:r>
            <a:br>
              <a:rPr lang="ru-RU" sz="1400" dirty="0"/>
            </a:br>
            <a:r>
              <a:rPr lang="ru-RU" sz="1400" dirty="0"/>
              <a:t>•студент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«национальная безопасность» </a:t>
            </a:r>
            <a:br>
              <a:rPr lang="ru-RU" sz="1400" dirty="0"/>
            </a:br>
            <a:r>
              <a:rPr lang="ru-RU" sz="1400" dirty="0"/>
              <a:t>•фотограф с 5-ти летним стажем </a:t>
            </a:r>
            <a:br>
              <a:rPr lang="ru-RU" sz="1400" dirty="0"/>
            </a:br>
            <a:r>
              <a:rPr lang="ru-RU" sz="1400" dirty="0"/>
              <a:t>•создатель статей ,в категориях «</a:t>
            </a:r>
            <a:r>
              <a:rPr lang="ru-RU" sz="1400" dirty="0" err="1"/>
              <a:t>фотопозирование</a:t>
            </a:r>
            <a:r>
              <a:rPr lang="ru-RU" sz="1400" dirty="0"/>
              <a:t>», «искусство фотографии» </a:t>
            </a:r>
            <a:br>
              <a:rPr lang="ru-RU" sz="1400" dirty="0"/>
            </a:br>
            <a:r>
              <a:rPr lang="ru-RU" sz="1400" dirty="0"/>
              <a:t>•коммуникабельная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544" y="770262"/>
            <a:ext cx="1368152" cy="182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68257" y="2959084"/>
            <a:ext cx="33123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Русанова</a:t>
            </a:r>
            <a:r>
              <a:rPr lang="ru-RU" sz="1400" dirty="0"/>
              <a:t> Варвара </a:t>
            </a:r>
          </a:p>
          <a:p>
            <a:r>
              <a:rPr lang="ru-RU" sz="1400" dirty="0"/>
              <a:t>+79125876981 </a:t>
            </a:r>
          </a:p>
          <a:p>
            <a:r>
              <a:rPr lang="ru-RU" sz="1400" dirty="0"/>
              <a:t>•студент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«национальная безопасность» </a:t>
            </a:r>
          </a:p>
          <a:p>
            <a:r>
              <a:rPr lang="ru-RU" sz="1400" dirty="0"/>
              <a:t>•</a:t>
            </a:r>
            <a:r>
              <a:rPr lang="ru-RU" sz="1400" dirty="0" err="1"/>
              <a:t>видеооператор</a:t>
            </a:r>
            <a:r>
              <a:rPr lang="ru-RU" sz="1400" dirty="0"/>
              <a:t> со стажем</a:t>
            </a:r>
          </a:p>
          <a:p>
            <a:r>
              <a:rPr lang="ru-RU" sz="1400" dirty="0"/>
              <a:t>•монтажер </a:t>
            </a:r>
          </a:p>
          <a:p>
            <a:r>
              <a:rPr lang="ru-RU" sz="1400" dirty="0"/>
              <a:t>•участник съезда молодых талантов </a:t>
            </a:r>
          </a:p>
          <a:p>
            <a:r>
              <a:rPr lang="ru-RU" sz="1400" dirty="0"/>
              <a:t>•инициативная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endParaRPr lang="ru-RU" sz="4000" kern="0" dirty="0">
              <a:solidFill>
                <a:sysClr val="windowText" lastClr="000000"/>
              </a:solidFill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37560" y="3709251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b="1" dirty="0"/>
              <a:t>Проблема потребителей (фотографы, модели, </a:t>
            </a:r>
            <a:r>
              <a:rPr lang="ru-RU" b="1" dirty="0" err="1"/>
              <a:t>блогеры</a:t>
            </a:r>
            <a:r>
              <a:rPr lang="ru-RU" b="1" dirty="0"/>
              <a:t> и </a:t>
            </a:r>
            <a:r>
              <a:rPr lang="ru-RU" b="1" dirty="0" err="1"/>
              <a:t>т.д</a:t>
            </a:r>
            <a:r>
              <a:rPr lang="ru-RU" b="1" dirty="0"/>
              <a:t>) которые мечтают о подводной фотосъемке, но не могут себе позволить поездку в Москву.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9968295"/>
              </p:ext>
            </p:extLst>
          </p:nvPr>
        </p:nvGraphicFramePr>
        <p:xfrm>
          <a:off x="71759" y="1366240"/>
          <a:ext cx="9814625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3768" y="4697603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Решение проблемы – предоставление выгодной услуги в городе Ижевск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4176464" cy="3744416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spcAft>
                <a:spcPts val="1764"/>
              </a:spcAft>
            </a:pPr>
            <a:r>
              <a:rPr lang="ru-RU" dirty="0"/>
              <a:t>На данном этапе у нас разработана :</a:t>
            </a:r>
            <a:br>
              <a:rPr lang="ru-RU" dirty="0"/>
            </a:br>
            <a:r>
              <a:rPr lang="ru-RU" dirty="0"/>
              <a:t>•бизнес идея </a:t>
            </a:r>
            <a:br>
              <a:rPr lang="ru-RU" dirty="0"/>
            </a:br>
            <a:r>
              <a:rPr lang="ru-RU" dirty="0"/>
              <a:t>•найдено :помещение для аренды ,поставщики воды ,магазины для нужного оборудования ,интерьера </a:t>
            </a:r>
            <a:br>
              <a:rPr lang="ru-RU" dirty="0"/>
            </a:br>
            <a:r>
              <a:rPr lang="ru-RU" dirty="0"/>
              <a:t>• собрана малая часть клиентской базы</a:t>
            </a: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72" y="2065945"/>
            <a:ext cx="4849862" cy="269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29535"/>
              </p:ext>
            </p:extLst>
          </p:nvPr>
        </p:nvGraphicFramePr>
        <p:xfrm>
          <a:off x="503808" y="1251099"/>
          <a:ext cx="9217024" cy="300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26494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</a:p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itchFamily="2" charset="2"/>
                        <a:buNone/>
                      </a:pPr>
                      <a:endParaRPr lang="en-US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Беспроводная связь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0" y="675035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784" y="1914317"/>
            <a:ext cx="640779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br>
              <a:rPr lang="ru-RU" dirty="0"/>
            </a:br>
            <a:r>
              <a:rPr lang="ru-RU" sz="2400" dirty="0"/>
              <a:t>Все люди (в особенности фотографы, модели ,</a:t>
            </a:r>
            <a:r>
              <a:rPr lang="ru-RU" sz="2400" dirty="0" err="1"/>
              <a:t>блогеры</a:t>
            </a:r>
            <a:r>
              <a:rPr lang="ru-RU" sz="2400" dirty="0"/>
              <a:t>) </a:t>
            </a:r>
            <a:br>
              <a:rPr lang="ru-RU" sz="2400" dirty="0"/>
            </a:br>
            <a:r>
              <a:rPr lang="ru-RU" sz="2400" dirty="0"/>
              <a:t>•нуждаются в красивых фото </a:t>
            </a:r>
            <a:br>
              <a:rPr lang="ru-RU" sz="2400" dirty="0"/>
            </a:br>
            <a:r>
              <a:rPr lang="ru-RU" sz="2400" dirty="0"/>
              <a:t>•мечтают показать что-то необычное </a:t>
            </a:r>
            <a:br>
              <a:rPr lang="ru-RU" sz="2400" dirty="0"/>
            </a:br>
            <a:r>
              <a:rPr lang="ru-RU" sz="2400" dirty="0"/>
              <a:t>•хотят попробовать себя в чем-то новом </a:t>
            </a:r>
            <a:br>
              <a:rPr lang="ru-RU" sz="2400" dirty="0"/>
            </a:br>
            <a:r>
              <a:rPr lang="ru-RU" sz="2400" dirty="0"/>
              <a:t>•делают контент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432" y="1462560"/>
            <a:ext cx="1496243" cy="1744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632" y="2789820"/>
            <a:ext cx="1924992" cy="143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37" y="675035"/>
            <a:ext cx="1960487" cy="196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416" y="3987403"/>
            <a:ext cx="2090738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101046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474943" y="931084"/>
            <a:ext cx="5173881" cy="3920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tx1"/>
              </a:buClr>
              <a:buSzPct val="100000"/>
            </a:pP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73E88B2-2B74-5830-1743-ADFC39D96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828947"/>
              </p:ext>
            </p:extLst>
          </p:nvPr>
        </p:nvGraphicFramePr>
        <p:xfrm>
          <a:off x="4824288" y="1096074"/>
          <a:ext cx="4536504" cy="35977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val="213433754"/>
                    </a:ext>
                  </a:extLst>
                </a:gridCol>
              </a:tblGrid>
              <a:tr h="28913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PAM</a:t>
                      </a:r>
                      <a:r>
                        <a:rPr lang="ru-RU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В России – 270 000 .блогеров, 850 000  моделей, 1345000 фотографов,  143 400 000 -жителей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</a:t>
                      </a:r>
                      <a:r>
                        <a:rPr lang="ru-RU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В Удмуртской Республике 480 блогеров ,745 моделей ,809 фотографов 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1 452 914 жителей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</a:t>
                      </a:r>
                      <a:r>
                        <a:rPr lang="ru-RU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=В Ижевске 30 блогеров, 20 профессиональных фотографов, 620 591 жителей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 (наши возможности) – 169 человек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0" dirty="0">
                          <a:effectLst/>
                        </a:rPr>
                        <a:t> </a:t>
                      </a:r>
                      <a:endParaRPr lang="ru-RU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0" marR="5070" marT="0" marB="0"/>
                </a:tc>
                <a:extLst>
                  <a:ext uri="{0D108BD9-81ED-4DB2-BD59-A6C34878D82A}">
                    <a16:rowId xmlns:a16="http://schemas.microsoft.com/office/drawing/2014/main" val="40741040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2031892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Нишевой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Высший класс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(проведение мастер классов)</a:t>
            </a:r>
          </a:p>
          <a:p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</a:rPr>
              <a:t>Непрямые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(сдача в аренду)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54067" y="1504390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поддержка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68357" y="4411275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Регулярные доходы от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клиентов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Пример: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Сдача помещения в аренду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Проведение мастер классов 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фотосессии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71954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УдГУ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Гос.программы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издержки</a:t>
            </a: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Аренда помещения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Реклама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Услуги интернета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Водоснабжение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издержки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Инвентарь </a:t>
            </a: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ЖКХ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оказания услуги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58188178"/>
              </p:ext>
            </p:extLst>
          </p:nvPr>
        </p:nvGraphicFramePr>
        <p:xfrm>
          <a:off x="143768" y="2172335"/>
          <a:ext cx="9865096" cy="1959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3848" y="1395115"/>
            <a:ext cx="813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Цель – Разработать концепцию фотостудии под водой к концу 2023 года и начать поиск места ее реализации в начале 2024 года. Обсудить разработанную концепцию с руководством одного из бассейнов г. Ижевска</a:t>
            </a:r>
          </a:p>
          <a:p>
            <a:pPr algn="just"/>
            <a:br>
              <a:rPr lang="ru-RU" sz="2000" b="1" dirty="0"/>
            </a:br>
            <a:br>
              <a:rPr lang="ru-RU" sz="2000" b="1" dirty="0"/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0885598"/>
              </p:ext>
            </p:extLst>
          </p:nvPr>
        </p:nvGraphicFramePr>
        <p:xfrm>
          <a:off x="143768" y="1179091"/>
          <a:ext cx="9793089" cy="3663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Исследование рынка и анализ конкурентов, разработка концепции проекта</a:t>
                      </a:r>
                      <a:endParaRPr lang="ru-RU" sz="18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60000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aseline="0" dirty="0">
                          <a:effectLst/>
                          <a:latin typeface="Calibri"/>
                          <a:ea typeface="Calibri"/>
                        </a:rPr>
                        <a:t>Установка оборудования бассейне г. Ижевска</a:t>
                      </a:r>
                      <a:endParaRPr lang="ru-RU" sz="18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 сайта и размещение информации о фотосъемках под водой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30</a:t>
                      </a:r>
                      <a:r>
                        <a:rPr lang="ru-RU" sz="2300" baseline="0" dirty="0"/>
                        <a:t>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</a:t>
                      </a:r>
                      <a:r>
                        <a:rPr lang="ru-RU" sz="2300" baseline="0" dirty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390000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675035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algn="just"/>
            <a:r>
              <a:rPr lang="ru-RU" sz="3200" dirty="0"/>
              <a:t>Формой организации бизнеса  является индивидуальное предпринимательство , с упрощенной системой налогообложения   с 6% налоговой ставкой от дохода</a:t>
            </a: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147451"/>
              </p:ext>
            </p:extLst>
          </p:nvPr>
        </p:nvGraphicFramePr>
        <p:xfrm>
          <a:off x="359785" y="595136"/>
          <a:ext cx="957707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552">
                  <a:extLst>
                    <a:ext uri="{9D8B030D-6E8A-4147-A177-3AD203B41FA5}">
                      <a16:colId xmlns:a16="http://schemas.microsoft.com/office/drawing/2014/main" val="3272906169"/>
                    </a:ext>
                  </a:extLst>
                </a:gridCol>
                <a:gridCol w="856582">
                  <a:extLst>
                    <a:ext uri="{9D8B030D-6E8A-4147-A177-3AD203B41FA5}">
                      <a16:colId xmlns:a16="http://schemas.microsoft.com/office/drawing/2014/main" val="2511070378"/>
                    </a:ext>
                  </a:extLst>
                </a:gridCol>
                <a:gridCol w="598565">
                  <a:extLst>
                    <a:ext uri="{9D8B030D-6E8A-4147-A177-3AD203B41FA5}">
                      <a16:colId xmlns:a16="http://schemas.microsoft.com/office/drawing/2014/main" val="2914435625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274033281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4157369531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1078450002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2639972507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30138409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464806389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1042519023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737797227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2027436535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915699194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608367893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753915378"/>
                    </a:ext>
                  </a:extLst>
                </a:gridCol>
                <a:gridCol w="598567">
                  <a:extLst>
                    <a:ext uri="{9D8B030D-6E8A-4147-A177-3AD203B41FA5}">
                      <a16:colId xmlns:a16="http://schemas.microsoft.com/office/drawing/2014/main" val="364628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9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ед.изм</a:t>
                      </a:r>
                      <a:r>
                        <a:rPr lang="ru-RU" sz="9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янв.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Фев.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Апр.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июль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Авг.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Сен.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Окт.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Нояб</a:t>
                      </a:r>
                      <a:r>
                        <a:rPr lang="ru-RU" sz="9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Дек.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867531"/>
                  </a:ext>
                </a:extLst>
              </a:tr>
              <a:tr h="370840">
                <a:tc gridSpan="16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Бюджет операционной деятельности 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3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Доходы</a:t>
                      </a:r>
                    </a:p>
                    <a:p>
                      <a:r>
                        <a:rPr lang="ru-RU" sz="800" dirty="0"/>
                        <a:t>От </a:t>
                      </a:r>
                      <a:r>
                        <a:rPr lang="ru-RU" sz="800" dirty="0" err="1"/>
                        <a:t>опер.деят</a:t>
                      </a:r>
                      <a:r>
                        <a:rPr lang="ru-RU" sz="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</a:t>
                      </a:r>
                      <a:r>
                        <a:rPr lang="ru-RU" sz="14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295000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344000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398000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458000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524000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597000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676000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764000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800000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915000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6921000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85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Расходы</a:t>
                      </a:r>
                      <a:r>
                        <a:rPr lang="ru-RU" sz="800" baseline="0" dirty="0"/>
                        <a:t> опер. </a:t>
                      </a:r>
                      <a:r>
                        <a:rPr lang="ru-RU" sz="800" baseline="0" dirty="0" err="1"/>
                        <a:t>Деят</a:t>
                      </a:r>
                      <a:r>
                        <a:rPr lang="ru-RU" sz="800" baseline="0" dirty="0"/>
                        <a:t>.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258</a:t>
                      </a:r>
                      <a:r>
                        <a:rPr lang="ru-RU" sz="800" baseline="0" dirty="0"/>
                        <a:t> 000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178 000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188 000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198 000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168 000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168 000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170 000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149 000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2171000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23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1" dirty="0" err="1"/>
                        <a:t>Постоян.расход</a:t>
                      </a:r>
                      <a:r>
                        <a:rPr lang="ru-RU" sz="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108 000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1296000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88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Аренда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/>
                        <a:t>78 000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936 000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91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/>
                        <a:t>Комун</a:t>
                      </a:r>
                      <a:r>
                        <a:rPr lang="ru-RU" sz="800" dirty="0"/>
                        <a:t>.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</a:t>
                      </a:r>
                      <a:r>
                        <a:rPr lang="ru-RU" sz="800" baseline="0" dirty="0"/>
                        <a:t> 000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360 000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6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1" dirty="0" err="1"/>
                        <a:t>Перемен.расходы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60 000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</a:t>
                      </a:r>
                      <a:r>
                        <a:rPr lang="ru-RU" sz="800" baseline="0" dirty="0"/>
                        <a:t> 000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40</a:t>
                      </a:r>
                      <a:r>
                        <a:rPr lang="ru-RU" sz="800" baseline="0" dirty="0"/>
                        <a:t> 000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495 000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61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/>
                        <a:t>Материалы,оборуд</a:t>
                      </a:r>
                      <a:r>
                        <a:rPr lang="ru-RU" sz="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60 000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aseline="0" dirty="0"/>
                        <a:t>40 000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35</a:t>
                      </a:r>
                      <a:r>
                        <a:rPr lang="ru-RU" sz="800" baseline="0" dirty="0"/>
                        <a:t> 000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495</a:t>
                      </a:r>
                      <a:r>
                        <a:rPr lang="ru-RU" sz="800" baseline="0" dirty="0"/>
                        <a:t> 000</a:t>
                      </a:r>
                      <a:endParaRPr lang="ru-R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6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Налог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17 700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20 640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23 880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27 480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31 440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35 820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40 560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45 840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54 000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54 900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369 420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7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-23</a:t>
                      </a:r>
                      <a:r>
                        <a:rPr lang="ru-RU" sz="800" baseline="0" dirty="0"/>
                        <a:t> 000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119300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145360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186120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210520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294560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363180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467440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548160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603000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830200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762100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1" dirty="0"/>
                        <a:t>4</a:t>
                      </a:r>
                      <a:r>
                        <a:rPr lang="en-US" sz="800" b="1" dirty="0"/>
                        <a:t>506940</a:t>
                      </a:r>
                      <a:endParaRPr lang="ru-RU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0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10</a:t>
                      </a:r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r>
                        <a:rPr lang="ru-RU" sz="1200" dirty="0"/>
                        <a:t>                                              Бюджет инвестиционной деятельности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8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/>
                        <a:t>Старт.</a:t>
                      </a:r>
                    </a:p>
                    <a:p>
                      <a:r>
                        <a:rPr lang="ru-RU" sz="800" dirty="0"/>
                        <a:t>Инвест.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2321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7824" y="98971"/>
            <a:ext cx="2592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Финансовый план</a:t>
            </a:r>
          </a:p>
        </p:txBody>
      </p:sp>
    </p:spTree>
    <p:extLst>
      <p:ext uri="{BB962C8B-B14F-4D97-AF65-F5344CB8AC3E}">
        <p14:creationId xmlns:p14="http://schemas.microsoft.com/office/powerpoint/2010/main" val="2385929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551497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921 000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               2 171 000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dirty="0"/>
                        <a:t>4 465 00</a:t>
                      </a:r>
                      <a:r>
                        <a:rPr lang="en-US" sz="1400" b="0" dirty="0"/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690 000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11,45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2,05 %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80694"/>
              </p:ext>
            </p:extLst>
          </p:nvPr>
        </p:nvGraphicFramePr>
        <p:xfrm>
          <a:off x="863848" y="963067"/>
          <a:ext cx="8568952" cy="4592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8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8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2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9488">
                <a:tc>
                  <a:txBody>
                    <a:bodyPr/>
                    <a:lstStyle/>
                    <a:p>
                      <a:r>
                        <a:rPr lang="ru-RU" sz="1200" dirty="0"/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Длительность</a:t>
                      </a:r>
                    </a:p>
                    <a:p>
                      <a:r>
                        <a:rPr lang="ru-RU" sz="1200" dirty="0"/>
                        <a:t>этапа,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Стоимость,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265">
                <a:tc>
                  <a:txBody>
                    <a:bodyPr/>
                    <a:lstStyle/>
                    <a:p>
                      <a:r>
                        <a:rPr lang="ru-RU" sz="1200" dirty="0"/>
                        <a:t>Исследование рынка и анализ</a:t>
                      </a:r>
                    </a:p>
                    <a:p>
                      <a:r>
                        <a:rPr lang="ru-RU" sz="1200" dirty="0"/>
                        <a:t>конкурентов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26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концепции проекта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26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Подбор специалистов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  <a:r>
                        <a:rPr lang="en-US" dirty="0"/>
                        <a:t> </a:t>
                      </a:r>
                      <a:r>
                        <a:rPr lang="ru-RU" sz="1200" dirty="0"/>
                        <a:t>недели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54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Тестирование концепции в одном из бассейнов г. Ижевска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  <a:r>
                        <a:rPr lang="ru-RU" baseline="0" dirty="0"/>
                        <a:t>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60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 сайта и размещение информации о фотосъемках под водой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5184328" cy="747043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143768" y="2691259"/>
            <a:ext cx="2806721" cy="23198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400" dirty="0"/>
              <a:t>Кузнецов Вадим</a:t>
            </a:r>
            <a:br>
              <a:rPr lang="ru-RU" sz="1400" dirty="0"/>
            </a:br>
            <a:r>
              <a:rPr lang="ru-RU" sz="1400" dirty="0"/>
              <a:t>+7 917 936 7173</a:t>
            </a:r>
            <a:br>
              <a:rPr lang="ru-RU" sz="1400" dirty="0"/>
            </a:br>
            <a:r>
              <a:rPr lang="ru-RU" sz="1400" dirty="0"/>
              <a:t>•студент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«национальная безопасность» </a:t>
            </a:r>
            <a:br>
              <a:rPr lang="ru-RU" sz="1400" dirty="0"/>
            </a:br>
            <a:r>
              <a:rPr lang="ru-RU" sz="1400" dirty="0"/>
              <a:t>• Автор статей ,категория -мода </a:t>
            </a:r>
            <a:br>
              <a:rPr lang="ru-RU" sz="1400" dirty="0"/>
            </a:br>
            <a:r>
              <a:rPr lang="ru-RU" sz="1400" dirty="0"/>
              <a:t>• Участник олимпиад Русский Медвежонок </a:t>
            </a:r>
            <a:br>
              <a:rPr lang="ru-RU" sz="1400" dirty="0"/>
            </a:br>
            <a:r>
              <a:rPr lang="ru-RU" sz="1400" dirty="0"/>
              <a:t>•ответственный </a:t>
            </a:r>
            <a:br>
              <a:rPr lang="ru-RU" sz="1400" dirty="0"/>
            </a:br>
            <a:r>
              <a:rPr lang="ru-RU" sz="1400" dirty="0"/>
              <a:t>•трудолюбивый</a:t>
            </a:r>
            <a:endParaRPr lang="ru-RU" sz="1300" dirty="0"/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6287108" y="2917159"/>
            <a:ext cx="3361716" cy="27533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44" y="770262"/>
            <a:ext cx="1369743" cy="182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879" y="770262"/>
            <a:ext cx="1424880" cy="182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06787" y="2727775"/>
            <a:ext cx="28803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Новосёлова</a:t>
            </a:r>
            <a:r>
              <a:rPr lang="ru-RU" sz="1400" dirty="0"/>
              <a:t> Елизавета </a:t>
            </a:r>
            <a:br>
              <a:rPr lang="ru-RU" sz="1400" dirty="0"/>
            </a:br>
            <a:r>
              <a:rPr lang="ru-RU" sz="1400" dirty="0"/>
              <a:t>+7 919 903 6365</a:t>
            </a:r>
            <a:br>
              <a:rPr lang="ru-RU" sz="1400" dirty="0"/>
            </a:br>
            <a:r>
              <a:rPr lang="ru-RU" sz="1400" dirty="0"/>
              <a:t>•студент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«национальная безопасность» </a:t>
            </a:r>
            <a:br>
              <a:rPr lang="ru-RU" sz="1400" dirty="0"/>
            </a:br>
            <a:r>
              <a:rPr lang="ru-RU" sz="1400" dirty="0"/>
              <a:t>•фотограф с 5-ти летним стажем </a:t>
            </a:r>
            <a:br>
              <a:rPr lang="ru-RU" sz="1400" dirty="0"/>
            </a:br>
            <a:r>
              <a:rPr lang="ru-RU" sz="1400" dirty="0"/>
              <a:t>•создатель статей ,в категориях «</a:t>
            </a:r>
            <a:r>
              <a:rPr lang="ru-RU" sz="1400" dirty="0" err="1"/>
              <a:t>фотопозирование</a:t>
            </a:r>
            <a:r>
              <a:rPr lang="ru-RU" sz="1400" dirty="0"/>
              <a:t>», «искусство фотографии» </a:t>
            </a:r>
            <a:br>
              <a:rPr lang="ru-RU" sz="1400" dirty="0"/>
            </a:br>
            <a:r>
              <a:rPr lang="ru-RU" sz="1400" dirty="0"/>
              <a:t>•коммуникабельная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544" y="770262"/>
            <a:ext cx="1368152" cy="182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68257" y="2959084"/>
            <a:ext cx="33123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Русанова</a:t>
            </a:r>
            <a:r>
              <a:rPr lang="ru-RU" sz="1400" dirty="0"/>
              <a:t> Варвара </a:t>
            </a:r>
          </a:p>
          <a:p>
            <a:r>
              <a:rPr lang="ru-RU" sz="1400" dirty="0"/>
              <a:t>+79125876981 </a:t>
            </a:r>
          </a:p>
          <a:p>
            <a:r>
              <a:rPr lang="ru-RU" sz="1400" dirty="0"/>
              <a:t>•студент </a:t>
            </a:r>
            <a:r>
              <a:rPr lang="ru-RU" sz="1400" dirty="0" err="1"/>
              <a:t>УдГУ</a:t>
            </a:r>
            <a:r>
              <a:rPr lang="ru-RU" sz="1400" dirty="0"/>
              <a:t> по направлению «национальная безопасность» </a:t>
            </a:r>
          </a:p>
          <a:p>
            <a:r>
              <a:rPr lang="ru-RU" sz="1400" dirty="0"/>
              <a:t>•</a:t>
            </a:r>
            <a:r>
              <a:rPr lang="ru-RU" sz="1400" dirty="0" err="1"/>
              <a:t>видеооператор</a:t>
            </a:r>
            <a:r>
              <a:rPr lang="ru-RU" sz="1400" dirty="0"/>
              <a:t> со стажем</a:t>
            </a:r>
          </a:p>
          <a:p>
            <a:r>
              <a:rPr lang="ru-RU" sz="1400" dirty="0"/>
              <a:t>•монтажер </a:t>
            </a:r>
          </a:p>
          <a:p>
            <a:r>
              <a:rPr lang="ru-RU" sz="1400" dirty="0"/>
              <a:t>•участник съезда молодых талантов </a:t>
            </a:r>
          </a:p>
          <a:p>
            <a:r>
              <a:rPr lang="ru-RU" sz="1400" dirty="0"/>
              <a:t>•инициативная</a:t>
            </a:r>
          </a:p>
        </p:txBody>
      </p:sp>
    </p:spTree>
    <p:extLst>
      <p:ext uri="{BB962C8B-B14F-4D97-AF65-F5344CB8AC3E}">
        <p14:creationId xmlns:p14="http://schemas.microsoft.com/office/powerpoint/2010/main" val="1192257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8566</TotalTime>
  <Words>1215</Words>
  <Application>Microsoft Office PowerPoint</Application>
  <PresentationFormat>Произвольный</PresentationFormat>
  <Paragraphs>370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Презентация PowerPoint</vt:lpstr>
      <vt:lpstr>Экономика проекта  </vt:lpstr>
      <vt:lpstr>План реализации проекта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Nikita</cp:lastModifiedBy>
  <cp:revision>77</cp:revision>
  <dcterms:created xsi:type="dcterms:W3CDTF">2022-10-14T10:42:52Z</dcterms:created>
  <dcterms:modified xsi:type="dcterms:W3CDTF">2023-07-16T19:32:55Z</dcterms:modified>
  <dc:language>ru-RU</dc:language>
</cp:coreProperties>
</file>