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6.xml" ContentType="application/vnd.openxmlformats-officedocument.presentationml.slide+xml"/>
  <Override PartName="/docProps/custom.xml" ContentType="application/vnd.openxmlformats-officedocument.custom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1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906000" cy="6858000" type="A4"/>
  <p:notesSz cx="9906000" cy="6858000"/>
  <p:defaultTextStyle>
    <a:defPPr>
      <a:defRPr lang="ru-RU"/>
    </a:defPPr>
    <a:lvl1pPr marL="0" algn="l" defTabSz="914321">
      <a:defRPr sz="18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>
      <a:defRPr sz="18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>
      <a:defRPr sz="18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>
      <a:defRPr sz="18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>
      <a:defRPr sz="18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>
      <a:defRPr sz="18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>
      <a:defRPr sz="18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>
      <a:defRPr sz="18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2D5ABB26-0587-4C30-8999-92F81FD0307C}">
  <a:tblStyle styleId="{2D5ABB26-0587-4C30-8999-92F81FD0307C}" styleName="No Style, No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  <a:fill>
          <a:solidFill>
            <a:schemeClr val="lt1"/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noFill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noFill/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5758FB7-9AC5-4552-8A53-C91805E547FA}" styleName="Themed Style 1 - Accent 5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solidFill>
                <a:schemeClr val="accent5"/>
              </a:solidFill>
            </a:ln>
          </a:top>
          <a:bottom>
            <a:ln w="12700">
              <a:noFill/>
            </a:ln>
          </a:bottom>
          <a:insideH>
            <a:ln w="12700">
              <a:solidFill>
                <a:schemeClr val="accent5"/>
              </a:solidFill>
            </a:ln>
          </a:insideH>
          <a:insideV>
            <a:ln w="12700">
              <a:solidFill>
                <a:schemeClr val="accent5"/>
              </a:solidFill>
            </a:ln>
          </a:insideV>
        </a:tcBdr>
        <a:fill>
          <a:solidFill>
            <a:schemeClr val="accent5">
              <a:tint val="60000"/>
            </a:schemeClr>
          </a:solidFill>
        </a:fill>
      </a:tcStyle>
    </a:wholeTbl>
    <a:band1H>
      <a:tcStyle>
        <a:tcBdr/>
        <a:fill>
          <a:solidFill>
            <a:schemeClr val="accent5">
              <a:tint val="8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80000"/>
            </a:schemeClr>
          </a:solidFill>
        </a:fill>
      </a:tcStyle>
    </a:band1V>
    <a:band2V>
      <a:tcStyle>
        <a:tcBdr/>
        <a:fill>
          <a:solidFill>
            <a:schemeClr val="accent5">
              <a:tint val="8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12700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012ECD-51FC-41F1-AA8D-1B2483CD663E}" styleName="Light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</a:tcBdr>
      </a:tcStyle>
    </a:band1V>
    <a:band2V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</a:tcBdr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8" d="100"/>
          <a:sy n="108" d="100"/>
        </p:scale>
        <p:origin x="1446" y="102"/>
      </p:cViewPr>
      <p:guideLst>
        <p:guide pos="2160" orient="horz"/>
        <p:guide pos="312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 /><Relationship Id="rId16" Type="http://schemas.openxmlformats.org/officeDocument/2006/relationships/tableStyles" Target="tableStyles.xml" /><Relationship Id="rId17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390"/>
          <c:y val="0.135250"/>
          <c:w val="0.691990"/>
          <c:h val="0.729490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5">
                <a:lumMod val="75000"/>
              </a:schemeClr>
            </a:solidFill>
          </c:spPr>
          <c:dPt>
            <c:idx val="0"/>
            <c:bubble3D val="0"/>
            <c:spPr bwMode="auto"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c:spPr>
          </c:dPt>
          <c:cat>
            <c:strRef>
              <c:f>Лист1!$A$2:$A$3</c:f>
              <c:strCache>
                <c:ptCount val="2"/>
                <c:pt idx="0">
                  <c:v xml:space="preserve">Бюджетные средства</c:v>
                </c:pt>
                <c:pt idx="1">
                  <c:v xml:space="preserve">Внебюджетные средства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</c:v>
                </c:pt>
                <c:pt idx="1">
                  <c:v>4000000</c:v>
                </c:pt>
              </c:numCache>
            </c:numRef>
          </c:val>
        </c:ser>
        <c:dLbls>
          <c:showBubbleSize val="0"/>
          <c:showCatName val="0"/>
          <c:showLeaderLines val="1"/>
          <c:showLegendKey val="0"/>
          <c:showPercent val="0"/>
          <c:showSerName val="0"/>
          <c:showVal val="0"/>
        </c:dLbls>
        <c:firstSliceAng val="0"/>
      </c:pieChart>
    </c:plotArea>
    <c:plotVisOnly val="1"/>
    <c:dispBlanksAs val="gap"/>
    <c:showDLblsOverMax val="0"/>
  </c:chart>
  <c:spPr bwMode="auto">
    <a:xfrm>
      <a:off x="3170394" y="5753833"/>
      <a:ext cx="965142" cy="915522"/>
    </a:xfrm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wmf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wmf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wmf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/>
                <a:cs typeface="Chevin Pro Thin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cxnSp>
        <p:nvCxnSpPr>
          <p:cNvPr id="26" name="Прямая соединительная линия 25"/>
          <p:cNvCxnSpPr>
            <a:cxnSpLocks/>
          </p:cNvCxnSpPr>
          <p:nvPr/>
        </p:nvCxnSpPr>
        <p:spPr bwMode="auto">
          <a:xfrm flipV="1">
            <a:off x="682331" y="4303841"/>
            <a:ext cx="2709079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cxnSpLocks/>
          </p:cNvCxnSpPr>
          <p:nvPr/>
        </p:nvCxnSpPr>
        <p:spPr bwMode="auto"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>
          <a:blip r:embed="rId2"/>
          <a:srcRect l="0" t="0" r="0" b="32673"/>
          <a:stretch/>
        </p:blipFill>
        <p:spPr bwMode="auto"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 bwMode="auto"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>
              <a:cxnSpLocks/>
            </p:cNvCxnSpPr>
            <p:nvPr userDrawn="1"/>
          </p:nvCxnSpPr>
          <p:spPr bwMode="auto"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cxnSpLocks/>
            </p:cNvCxnSpPr>
            <p:nvPr userDrawn="1"/>
          </p:nvCxnSpPr>
          <p:spPr bwMode="auto"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ацентный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/>
              <a:buChar char="•"/>
              <a:defRPr sz="1800" b="0" i="0">
                <a:latin typeface="+mj-lt"/>
                <a:ea typeface="Calibri"/>
                <a:cs typeface="Calibri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/>
              <a:buChar char="-"/>
              <a:defRPr sz="1700" b="0" i="0">
                <a:latin typeface="+mj-lt"/>
                <a:ea typeface="Calibri"/>
                <a:cs typeface="Calibri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/>
              <a:buChar char="§"/>
              <a:defRPr sz="1500" b="0" i="0">
                <a:latin typeface="+mj-lt"/>
                <a:ea typeface="Calibri"/>
                <a:cs typeface="Calibri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/>
              <a:buChar char="ü"/>
              <a:defRPr sz="1300" b="0" i="0">
                <a:latin typeface="+mj-lt"/>
                <a:ea typeface="Calibri"/>
                <a:cs typeface="Calibri"/>
              </a:defRPr>
            </a:lvl4pPr>
            <a:lvl5pPr>
              <a:defRPr sz="1300" b="0" i="0">
                <a:latin typeface="+mj-lt"/>
                <a:ea typeface="Calibri"/>
                <a:cs typeface="Calibri"/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 lang="en-US"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/>
                <a:cs typeface="Chevin Pro Light"/>
              </a:defRPr>
            </a:lvl1pPr>
          </a:lstStyle>
          <a:p>
            <a:pPr>
              <a:defRPr/>
            </a:pPr>
            <a:fld id="{9F9FE868-178E-0F4D-8A9A-79941EADC299}" type="datetime1">
              <a:rPr lang="ru-RU">
                <a:solidFill>
                  <a:srgbClr val="0C0C0C">
                    <a:tint val="75000"/>
                  </a:srgbClr>
                </a:solidFill>
              </a:rPr>
              <a:t/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pPr>
              <a:defRPr/>
            </a:pPr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/>
                <a:cs typeface="Chevin Pro Light"/>
              </a:defRPr>
            </a:lvl1pPr>
          </a:lstStyle>
          <a:p>
            <a:pPr>
              <a:defRPr/>
            </a:pPr>
            <a:fld id="{3EF660E9-E116-4F2D-91B7-27BAC0D3A970}" type="slidenum">
              <a:rPr lang="ru-RU">
                <a:solidFill>
                  <a:srgbClr val="0C0C0C">
                    <a:tint val="75000"/>
                  </a:srgbClr>
                </a:solidFill>
              </a:rPr>
              <a:t/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 bwMode="auto">
          <a:xfrm>
            <a:off x="681037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>
              <a:cxnSpLocks/>
            </p:cNvCxnSpPr>
            <p:nvPr/>
          </p:nvCxnSpPr>
          <p:spPr bwMode="auto"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>
              <a:cxnSpLocks/>
            </p:cNvCxnSpPr>
            <p:nvPr/>
          </p:nvCxnSpPr>
          <p:spPr bwMode="auto">
            <a:xfrm rot="16199998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>
          <a:blip r:embed="rId2"/>
          <a:srcRect l="0" t="0" r="0" b="34973"/>
          <a:stretch/>
        </p:blipFill>
        <p:spPr bwMode="auto"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 bwMode="auto"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>
              <a:cxnSpLocks/>
            </p:cNvCxnSpPr>
            <p:nvPr/>
          </p:nvCxnSpPr>
          <p:spPr bwMode="auto"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>
              <a:cxnSpLocks/>
            </p:cNvCxnSpPr>
            <p:nvPr/>
          </p:nvCxnSpPr>
          <p:spPr bwMode="auto"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 bwMode="auto"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>
              <a:cxnSpLocks/>
            </p:cNvCxnSpPr>
            <p:nvPr/>
          </p:nvCxnSpPr>
          <p:spPr bwMode="auto"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>
              <a:cxnSpLocks/>
            </p:cNvCxnSpPr>
            <p:nvPr/>
          </p:nvCxnSpPr>
          <p:spPr bwMode="auto"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577851" y="1192099"/>
            <a:ext cx="4789309" cy="437244"/>
          </a:xfrm>
          <a:prstGeom prst="rect">
            <a:avLst/>
          </a:prstGeo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Подзаголовок слайда (опционально)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/>
              <a:buChar char="•"/>
              <a:defRPr sz="1800" b="0" i="0">
                <a:latin typeface="+mj-lt"/>
                <a:ea typeface="Calibri"/>
                <a:cs typeface="Calibri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/>
              <a:buChar char="-"/>
              <a:defRPr sz="1700" b="0" i="0">
                <a:latin typeface="+mj-lt"/>
                <a:ea typeface="Calibri"/>
                <a:cs typeface="Calibri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/>
              <a:buChar char="§"/>
              <a:defRPr sz="1500" b="0" i="0">
                <a:latin typeface="+mj-lt"/>
                <a:ea typeface="Calibri"/>
                <a:cs typeface="Calibri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/>
              <a:buChar char="ü"/>
              <a:defRPr sz="1300" b="0" i="0">
                <a:latin typeface="+mj-lt"/>
                <a:ea typeface="Calibri"/>
                <a:cs typeface="Calibri"/>
              </a:defRPr>
            </a:lvl4pPr>
            <a:lvl5pPr marL="1889722" indent="-209969">
              <a:buFont typeface="Arial"/>
              <a:buChar char="•"/>
              <a:defRPr sz="1300" b="0" i="0">
                <a:latin typeface="+mj-lt"/>
                <a:ea typeface="Calibri"/>
                <a:cs typeface="Calibri"/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 lang="en-US"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/>
                <a:cs typeface="Chevin Pro Light"/>
              </a:defRPr>
            </a:lvl1pPr>
          </a:lstStyle>
          <a:p>
            <a:pPr>
              <a:defRPr/>
            </a:pPr>
            <a:fld id="{9F9FE868-178E-0F4D-8A9A-79941EADC299}" type="datetime1">
              <a:rPr lang="ru-RU">
                <a:solidFill>
                  <a:srgbClr val="0C0C0C">
                    <a:tint val="75000"/>
                  </a:srgbClr>
                </a:solidFill>
              </a:rPr>
              <a:t/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pPr>
              <a:defRPr/>
            </a:pPr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/>
                <a:cs typeface="Chevin Pro Light"/>
              </a:defRPr>
            </a:lvl1pPr>
          </a:lstStyle>
          <a:p>
            <a:pPr>
              <a:defRPr/>
            </a:pPr>
            <a:fld id="{3EF660E9-E116-4F2D-91B7-27BAC0D3A970}" type="slidenum">
              <a:rPr lang="ru-RU">
                <a:solidFill>
                  <a:srgbClr val="0C0C0C">
                    <a:tint val="75000"/>
                  </a:srgbClr>
                </a:solidFill>
              </a:rPr>
              <a:t/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 bwMode="auto">
          <a:xfrm>
            <a:off x="681037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>
              <a:cxnSpLocks/>
            </p:cNvCxnSpPr>
            <p:nvPr/>
          </p:nvCxnSpPr>
          <p:spPr bwMode="auto"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>
              <a:cxnSpLocks/>
            </p:cNvCxnSpPr>
            <p:nvPr/>
          </p:nvCxnSpPr>
          <p:spPr bwMode="auto">
            <a:xfrm rot="16199998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 bwMode="auto"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>
              <a:cxnSpLocks/>
            </p:cNvCxnSpPr>
            <p:nvPr/>
          </p:nvCxnSpPr>
          <p:spPr bwMode="auto"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>
              <a:cxnSpLocks/>
            </p:cNvCxnSpPr>
            <p:nvPr/>
          </p:nvCxnSpPr>
          <p:spPr bwMode="auto"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 bwMode="auto"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>
              <a:cxnSpLocks/>
            </p:cNvCxnSpPr>
            <p:nvPr/>
          </p:nvCxnSpPr>
          <p:spPr bwMode="auto"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>
              <a:cxnSpLocks/>
            </p:cNvCxnSpPr>
            <p:nvPr/>
          </p:nvCxnSpPr>
          <p:spPr bwMode="auto"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>
          <a:blip r:embed="rId2"/>
          <a:srcRect l="0" t="0" r="0" b="34973"/>
          <a:stretch/>
        </p:blipFill>
        <p:spPr bwMode="auto">
          <a:xfrm>
            <a:off x="7449373" y="422524"/>
            <a:ext cx="1777754" cy="3211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4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81037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81037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681037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6">
              <a:defRPr/>
            </a:pPr>
            <a:fld id="{72E54A96-148C-F54C-A0C8-C109EC283038}" type="datetime1">
              <a:rPr lang="ru-RU">
                <a:solidFill>
                  <a:srgbClr val="0C0C0C">
                    <a:tint val="75000"/>
                  </a:srgbClr>
                </a:solidFill>
              </a:rPr>
              <a:t/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6">
              <a:defRPr/>
            </a:pPr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6">
              <a:defRPr/>
            </a:pPr>
            <a:fld id="{3EF660E9-E116-4F2D-91B7-27BAC0D3A970}" type="slidenum">
              <a:rPr lang="ru-RU">
                <a:solidFill>
                  <a:srgbClr val="0C0C0C">
                    <a:tint val="75000"/>
                  </a:srgbClr>
                </a:solidFill>
              </a:rPr>
              <a:t/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dt="1" ftr="0" hdr="0" sldNum="1"/>
  <p:txStyles>
    <p:titleStyle>
      <a:lvl1pPr algn="l" defTabSz="839876">
        <a:lnSpc>
          <a:spcPct val="90000"/>
        </a:lnSpc>
        <a:spcBef>
          <a:spcPts val="0"/>
        </a:spcBef>
        <a:buNone/>
        <a:defRPr sz="40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>
        <a:lnSpc>
          <a:spcPct val="90000"/>
        </a:lnSpc>
        <a:spcBef>
          <a:spcPts val="919"/>
        </a:spcBef>
        <a:buFont typeface="Arial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>
        <a:lnSpc>
          <a:spcPct val="90000"/>
        </a:lnSpc>
        <a:spcBef>
          <a:spcPts val="459"/>
        </a:spcBef>
        <a:buFont typeface="Arial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chart" Target="../charts/chart1.xml" 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jpg"/><Relationship Id="rId8" Type="http://schemas.openxmlformats.org/officeDocument/2006/relationships/image" Target="../media/image9.jpg"/><Relationship Id="rId9" Type="http://schemas.openxmlformats.org/officeDocument/2006/relationships/image" Target="../media/image10.jpg"/><Relationship Id="rId10" Type="http://schemas.openxmlformats.org/officeDocument/2006/relationships/image" Target="../media/image11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 bwMode="auto">
          <a:xfrm>
            <a:off x="618564" y="1801905"/>
            <a:ext cx="7973958" cy="17604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>
              <a:lnSpc>
                <a:spcPct val="90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 indent="0" algn="l">
              <a:lnSpc>
                <a:spcPct val="111800"/>
              </a:lnSpc>
              <a:spcBef>
                <a:spcPts val="628"/>
              </a:spcBef>
              <a:spcAft>
                <a:spcPts val="0"/>
              </a:spcAft>
              <a:buNone/>
              <a:defRPr/>
            </a:pPr>
            <a:r>
              <a:rPr lang="ru-RU" sz="3200" b="0" i="0" u="none" strike="noStrike" cap="none" spc="-1">
                <a:solidFill>
                  <a:schemeClr val="accent2">
                    <a:lumMod val="50000"/>
                  </a:schemeClr>
                </a:solidFill>
                <a:latin typeface="Lato"/>
                <a:ea typeface="Lato"/>
                <a:cs typeface="Lato"/>
              </a:rPr>
              <a:t>Автоматизированная система рентгеновской диагностики печатных узлов РЭА</a:t>
            </a:r>
            <a:br>
              <a:rPr lang="ru-RU" sz="3200" b="1">
                <a:solidFill>
                  <a:schemeClr val="accent2">
                    <a:lumMod val="50000"/>
                  </a:schemeClr>
                </a:solidFill>
                <a:latin typeface="Calibri Light"/>
                <a:cs typeface="Calibri Light"/>
              </a:rPr>
            </a:br>
            <a:endParaRPr sz="3200" spc="-2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/>
          <p:nvPr/>
        </p:nvSpPr>
        <p:spPr bwMode="auto"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160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>
              <a:defRPr/>
            </a:pPr>
            <a:r>
              <a:rPr lang="ru-RU" sz="1600" b="1" spc="-5">
                <a:solidFill>
                  <a:schemeClr val="accent2">
                    <a:lumMod val="50000"/>
                  </a:schemeClr>
                </a:solidFill>
                <a:latin typeface="Lato Black"/>
                <a:ea typeface="Arial"/>
                <a:cs typeface="Lato Black"/>
              </a:rPr>
              <a:t>Акселерационная программа: </a:t>
            </a:r>
            <a:endParaRPr/>
          </a:p>
          <a:p>
            <a:pPr marL="6257" marR="2503" defTabSz="839876">
              <a:defRPr/>
            </a:pPr>
            <a:r>
              <a:rPr lang="ru-RU" sz="1600" b="1" spc="-5">
                <a:solidFill>
                  <a:schemeClr val="accent2">
                    <a:lumMod val="50000"/>
                  </a:schemeClr>
                </a:solidFill>
                <a:latin typeface="Lato Black"/>
                <a:ea typeface="Arial"/>
                <a:cs typeface="Lato Black"/>
              </a:rPr>
              <a:t>Школа студенческого технологического предпринимательства «Мой стартап» 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 bwMode="auto"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 bwMode="auto"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 bwMode="auto"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 fill="norm" stroke="1" extrusionOk="0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 sz="900"/>
              </a:p>
            </p:txBody>
          </p:sp>
          <p:sp>
            <p:nvSpPr>
              <p:cNvPr id="16" name="object 12"/>
              <p:cNvSpPr/>
              <p:nvPr/>
            </p:nvSpPr>
            <p:spPr bwMode="auto"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 fill="norm" stroke="1" extrusionOk="0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grpFill/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 sz="900"/>
              </a:p>
            </p:txBody>
          </p:sp>
        </p:grpSp>
        <p:sp>
          <p:nvSpPr>
            <p:cNvPr id="14" name="object 13"/>
            <p:cNvSpPr/>
            <p:nvPr/>
          </p:nvSpPr>
          <p:spPr bwMode="auto"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 fill="norm" stroke="1" extrusionOk="0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900"/>
            </a:p>
          </p:txBody>
        </p:sp>
      </p:grpSp>
      <p:grpSp>
        <p:nvGrpSpPr>
          <p:cNvPr id="21" name="Группа 20"/>
          <p:cNvGrpSpPr/>
          <p:nvPr/>
        </p:nvGrpSpPr>
        <p:grpSpPr bwMode="auto"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>
              <a:cxnSpLocks/>
            </p:cNvCxnSpPr>
            <p:nvPr/>
          </p:nvCxnSpPr>
          <p:spPr bwMode="auto"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cxnSpLocks/>
            </p:cNvCxnSpPr>
            <p:nvPr/>
          </p:nvCxnSpPr>
          <p:spPr bwMode="auto"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 bwMode="auto"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>
              <a:cxnSpLocks/>
            </p:cNvCxnSpPr>
            <p:nvPr/>
          </p:nvCxnSpPr>
          <p:spPr bwMode="auto"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>
              <a:cxnSpLocks/>
            </p:cNvCxnSpPr>
            <p:nvPr/>
          </p:nvCxnSpPr>
          <p:spPr bwMode="auto"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 bwMode="auto">
          <a:xfrm>
            <a:off x="618564" y="4201051"/>
            <a:ext cx="8498554" cy="70517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108" marR="18146" indent="0" algn="l">
              <a:lnSpc>
                <a:spcPct val="111800"/>
              </a:lnSpc>
              <a:spcBef>
                <a:spcPts val="628"/>
              </a:spcBef>
              <a:spcAft>
                <a:spcPts val="0"/>
              </a:spcAft>
              <a:defRPr/>
            </a:pPr>
            <a:r>
              <a:rPr lang="ru-RU" spc="-2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</a:t>
            </a:r>
            <a:r>
              <a:rPr lang="ru-RU" sz="1800" b="0" i="0" u="none" strike="noStrike" cap="none" spc="-1">
                <a:solidFill>
                  <a:schemeClr val="accent2">
                    <a:lumMod val="50000"/>
                  </a:schemeClr>
                </a:solidFill>
                <a:latin typeface="Lato"/>
                <a:ea typeface="Lato"/>
                <a:cs typeface="Lato"/>
              </a:rPr>
              <a:t>«TECHNET»</a:t>
            </a:r>
            <a:br>
              <a:rPr lang="ru-RU" spc="-2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«</a:t>
            </a:r>
            <a:r>
              <a:rPr lang="ru-RU" sz="1800" b="0" i="0" u="none" strike="noStrike" cap="none" spc="-1">
                <a:solidFill>
                  <a:schemeClr val="accent2">
                    <a:lumMod val="50000"/>
                  </a:schemeClr>
                </a:solidFill>
                <a:latin typeface="Lato"/>
                <a:ea typeface="Lato"/>
                <a:cs typeface="Lato"/>
              </a:rPr>
              <a:t>НОВЫЕ ПРОИЗВОДСТВЕННЫЕ ТЕХНОЛОГИИ»</a:t>
            </a:r>
            <a:endParaRPr lang="ru-RU" sz="1800" b="0" i="0" u="none" strike="noStrike" cap="none" spc="-1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9295" y="29364"/>
            <a:ext cx="3576916" cy="15323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32520" y="207927"/>
            <a:ext cx="144783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Профиль проекта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 bwMode="auto">
          <a:xfrm>
            <a:off x="974720" y="860129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/>
              <a:t>Цель проекта</a:t>
            </a:r>
            <a:endParaRPr/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 flipH="1">
            <a:off x="381000" y="3017526"/>
            <a:ext cx="518921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975162" y="313216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/>
              <a:t>Результаты проекта</a:t>
            </a:r>
            <a:endParaRPr/>
          </a:p>
        </p:txBody>
      </p:sp>
      <p:cxnSp>
        <p:nvCxnSpPr>
          <p:cNvPr id="22" name="Прямая соединительная линия 21"/>
          <p:cNvCxnSpPr>
            <a:cxnSpLocks/>
          </p:cNvCxnSpPr>
          <p:nvPr/>
        </p:nvCxnSpPr>
        <p:spPr bwMode="auto">
          <a:xfrm flipH="1">
            <a:off x="375349" y="522920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hape 186" descr="C:\Users\pankratov.in\YandexDisk\!NTI\DOCS\ProjectPresentation\icons\PNG\256\246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583655" y="5300038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180"/>
          <p:cNvSpPr/>
          <p:nvPr/>
        </p:nvSpPr>
        <p:spPr bwMode="auto">
          <a:xfrm>
            <a:off x="1422797" y="5388687"/>
            <a:ext cx="461390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300"/>
              <a:t>Общая стоимость проекта (тыс. рублей)</a:t>
            </a:r>
            <a:endParaRPr sz="1300"/>
          </a:p>
        </p:txBody>
      </p:sp>
      <p:sp>
        <p:nvSpPr>
          <p:cNvPr id="29" name="Shape 189"/>
          <p:cNvSpPr/>
          <p:nvPr/>
        </p:nvSpPr>
        <p:spPr bwMode="auto">
          <a:xfrm>
            <a:off x="5261606" y="5400217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algn="ctr">
              <a:defRPr/>
            </a:pPr>
            <a:r>
              <a:rPr lang="ru-RU" sz="1300" b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4000000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" name="Shape 187"/>
          <p:cNvSpPr/>
          <p:nvPr/>
        </p:nvSpPr>
        <p:spPr bwMode="auto">
          <a:xfrm>
            <a:off x="1605364" y="5980340"/>
            <a:ext cx="1598871" cy="4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algn="ctr">
              <a:defRPr/>
            </a:pPr>
            <a:r>
              <a:rPr lang="ru-RU" sz="1150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Собственные средства</a:t>
            </a:r>
            <a:br>
              <a:rPr lang="ru-RU" sz="1150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</a:br>
            <a:r>
              <a:rPr lang="ru-RU" sz="1150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0</a:t>
            </a:r>
            <a:endParaRPr sz="1150" b="1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" name="Shape 190"/>
          <p:cNvSpPr/>
          <p:nvPr/>
        </p:nvSpPr>
        <p:spPr bwMode="auto">
          <a:xfrm>
            <a:off x="4027183" y="5980741"/>
            <a:ext cx="182783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algn="ctr">
              <a:defRPr/>
            </a:pPr>
            <a:r>
              <a:rPr lang="ru-RU" sz="1150" b="1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Привлекаемые средства</a:t>
            </a:r>
            <a:br>
              <a:rPr lang="ru-RU" sz="1150" b="1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</a:rPr>
            </a:br>
            <a:r>
              <a:rPr lang="ru-RU" sz="1150" b="1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4000000</a:t>
            </a:r>
            <a:endParaRPr sz="1150" b="1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439452337" name="Диаграмма 439452336"/>
          <p:cNvGraphicFramePr>
            <a:graphicFrameLocks xmlns:a="http://schemas.openxmlformats.org/drawingml/2006/main"/>
          </p:cNvGraphicFramePr>
          <p:nvPr/>
        </p:nvGraphicFramePr>
        <p:xfrm>
          <a:off x="3170394" y="5753833"/>
          <a:ext cx="965142" cy="915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Shape 208"/>
          <p:cNvSpPr/>
          <p:nvPr/>
        </p:nvSpPr>
        <p:spPr bwMode="auto">
          <a:xfrm>
            <a:off x="478216" y="1252316"/>
            <a:ext cx="4989126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Проект посвящен системе рентгеновского контроля печатных узлов РЭА и направлен на развитие и внедрение методов обнаружения дефектов и осуществление реинжиниринга в ходе производственного процесса. Техническая составляющая проекта заключается в разработке прецизионной системы позиционирования исследуемого образца и объединении основных узлов рентгенодиагностического комплекса под управление программными средствами с целью автоматизации процесса рентгеновского контроля. </a:t>
            </a:r>
            <a:endParaRPr lang="ru-RU" sz="105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7" name="Shape 208"/>
          <p:cNvSpPr/>
          <p:nvPr/>
        </p:nvSpPr>
        <p:spPr bwMode="auto">
          <a:xfrm>
            <a:off x="581086" y="3551774"/>
            <a:ext cx="4989126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lvl="0">
              <a:defRPr/>
            </a:pPr>
            <a:r>
              <a:rPr lang="ru-RU" sz="105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Конечным продуктом будет являться автоматизированный рентгенодиагностический комплекс для контроля печатных узлов РЭА.</a:t>
            </a:r>
            <a:endParaRPr/>
          </a:p>
        </p:txBody>
      </p:sp>
      <p:pic>
        <p:nvPicPr>
          <p:cNvPr id="39" name="Shape 177" descr="C:\Users\pankratov.in\YandexDisk\!NTI\DOCS\ProjectPresentation\icons\PNG\256\330.png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543549" y="3120394"/>
            <a:ext cx="411831" cy="402969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 bwMode="auto">
          <a:xfrm>
            <a:off x="5695734" y="805852"/>
            <a:ext cx="14054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/>
              <a:t>Команда проекта</a:t>
            </a:r>
            <a:endParaRPr/>
          </a:p>
        </p:txBody>
      </p:sp>
      <p:sp>
        <p:nvSpPr>
          <p:cNvPr id="46" name="Shape 275"/>
          <p:cNvSpPr/>
          <p:nvPr/>
        </p:nvSpPr>
        <p:spPr bwMode="auto">
          <a:xfrm>
            <a:off x="8030509" y="1112576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r>
              <a:rPr lang="ru-RU" sz="1000" b="1" i="0" u="none" strike="noStrike" cap="none" spc="0">
                <a:solidFill>
                  <a:srgbClr val="003462"/>
                </a:solidFill>
                <a:latin typeface="Calibri"/>
                <a:ea typeface="Calibri"/>
                <a:cs typeface="Calibri"/>
              </a:rPr>
              <a:t>Полина Садовникова</a:t>
            </a:r>
            <a:br>
              <a:rPr lang="ru-RU" sz="1000" b="1">
                <a:solidFill>
                  <a:srgbClr val="003462"/>
                </a:solidFill>
                <a:latin typeface="Calibri"/>
                <a:ea typeface="Calibri"/>
                <a:cs typeface="Calibri"/>
              </a:rPr>
            </a:br>
            <a:r>
              <a:rPr lang="ru-RU" sz="95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Интегратор</a:t>
            </a:r>
            <a:endParaRPr sz="950">
              <a:latin typeface="Calibri"/>
              <a:ea typeface="Calibri"/>
              <a:cs typeface="Calibri"/>
            </a:endParaRPr>
          </a:p>
        </p:txBody>
      </p:sp>
      <p:sp>
        <p:nvSpPr>
          <p:cNvPr id="47" name="Shape 280"/>
          <p:cNvSpPr/>
          <p:nvPr/>
        </p:nvSpPr>
        <p:spPr bwMode="auto">
          <a:xfrm>
            <a:off x="8028606" y="1423063"/>
            <a:ext cx="1399176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r>
              <a:rPr sz="800" b="0" i="0" u="non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ФГБОУ ВО «РГРТУ»</a:t>
            </a:r>
            <a:endParaRPr/>
          </a:p>
          <a:p>
            <a:pPr>
              <a:defRPr/>
            </a:pPr>
            <a:r>
              <a:rPr sz="800" b="0" i="0" u="non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студент</a:t>
            </a:r>
            <a:endParaRPr/>
          </a:p>
        </p:txBody>
      </p:sp>
      <p:sp>
        <p:nvSpPr>
          <p:cNvPr id="48" name="Shape 275"/>
          <p:cNvSpPr/>
          <p:nvPr/>
        </p:nvSpPr>
        <p:spPr bwMode="auto">
          <a:xfrm>
            <a:off x="6231043" y="1112576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lvl="0">
              <a:defRPr/>
            </a:pPr>
            <a:r>
              <a:rPr lang="ru-RU" sz="1000" b="1">
                <a:solidFill>
                  <a:srgbClr val="003462"/>
                </a:solidFill>
              </a:rPr>
              <a:t>Мария Новикова</a:t>
            </a:r>
            <a:endParaRPr sz="1300"/>
          </a:p>
        </p:txBody>
      </p:sp>
      <p:sp>
        <p:nvSpPr>
          <p:cNvPr id="49" name="Shape 280"/>
          <p:cNvSpPr/>
          <p:nvPr/>
        </p:nvSpPr>
        <p:spPr bwMode="auto">
          <a:xfrm>
            <a:off x="6229141" y="1484351"/>
            <a:ext cx="1309651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r>
              <a:rPr sz="800" b="0" i="0" u="non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ФГБОУ ВО «РГРТУ»</a:t>
            </a:r>
            <a:endParaRPr/>
          </a:p>
          <a:p>
            <a:pPr>
              <a:defRPr/>
            </a:pPr>
            <a:r>
              <a:rPr sz="800" b="0" i="0" u="non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студент</a:t>
            </a:r>
            <a:endParaRPr/>
          </a:p>
        </p:txBody>
      </p:sp>
      <p:sp>
        <p:nvSpPr>
          <p:cNvPr id="50" name="Shape 275"/>
          <p:cNvSpPr/>
          <p:nvPr/>
        </p:nvSpPr>
        <p:spPr bwMode="auto">
          <a:xfrm>
            <a:off x="6231043" y="1873978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r>
              <a:rPr lang="ru-RU" sz="1000" b="1">
                <a:solidFill>
                  <a:srgbClr val="003462"/>
                </a:solidFill>
                <a:latin typeface="Calibri"/>
                <a:ea typeface="Calibri"/>
                <a:cs typeface="Calibri"/>
              </a:rPr>
              <a:t>Ксения Панина</a:t>
            </a:r>
            <a:br>
              <a:rPr lang="ru-RU" sz="1000" b="1">
                <a:solidFill>
                  <a:srgbClr val="003462"/>
                </a:solidFill>
                <a:latin typeface="Calibri"/>
                <a:ea typeface="Calibri"/>
                <a:cs typeface="Calibri"/>
              </a:rPr>
            </a:br>
            <a:r>
              <a:rPr lang="ru-RU" sz="950">
                <a:latin typeface="Calibri"/>
                <a:ea typeface="Calibri"/>
                <a:cs typeface="Calibri"/>
              </a:rPr>
              <a:t>Предприниматель</a:t>
            </a:r>
            <a:endParaRPr sz="950">
              <a:latin typeface="Calibri"/>
              <a:ea typeface="Calibri"/>
              <a:cs typeface="Calibri"/>
            </a:endParaRPr>
          </a:p>
        </p:txBody>
      </p:sp>
      <p:sp>
        <p:nvSpPr>
          <p:cNvPr id="51" name="Shape 280"/>
          <p:cNvSpPr/>
          <p:nvPr/>
        </p:nvSpPr>
        <p:spPr bwMode="auto">
          <a:xfrm>
            <a:off x="6229141" y="2193484"/>
            <a:ext cx="1309651" cy="309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r>
              <a:rPr sz="800" b="0" i="0" u="non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ФГБОУ ВО «РГРТУ»</a:t>
            </a:r>
            <a:endParaRPr/>
          </a:p>
          <a:p>
            <a:pPr>
              <a:defRPr/>
            </a:pPr>
            <a:r>
              <a:rPr sz="800" b="0" i="0" u="non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студент</a:t>
            </a:r>
            <a:endParaRPr sz="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2" name="Shape 275"/>
          <p:cNvSpPr/>
          <p:nvPr/>
        </p:nvSpPr>
        <p:spPr bwMode="auto">
          <a:xfrm>
            <a:off x="8030509" y="1858267"/>
            <a:ext cx="149449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r>
              <a:rPr lang="ru-RU" sz="1000" b="1">
                <a:solidFill>
                  <a:srgbClr val="003462"/>
                </a:solidFill>
                <a:latin typeface="Calibri"/>
                <a:ea typeface="Calibri"/>
                <a:cs typeface="Calibri"/>
              </a:rPr>
              <a:t>Надежда Кузовкина</a:t>
            </a:r>
            <a:br>
              <a:rPr lang="ru-RU" sz="1000" b="1">
                <a:solidFill>
                  <a:srgbClr val="003462"/>
                </a:solidFill>
                <a:latin typeface="Calibri"/>
                <a:ea typeface="Calibri"/>
                <a:cs typeface="Calibri"/>
              </a:rPr>
            </a:br>
            <a:r>
              <a:rPr lang="ru-RU" sz="950">
                <a:latin typeface="Calibri"/>
                <a:ea typeface="Calibri"/>
                <a:cs typeface="Calibri"/>
              </a:rPr>
              <a:t>Производитель</a:t>
            </a:r>
            <a:endParaRPr sz="950">
              <a:latin typeface="Calibri"/>
              <a:ea typeface="Calibri"/>
              <a:cs typeface="Calibri"/>
            </a:endParaRPr>
          </a:p>
        </p:txBody>
      </p:sp>
      <p:sp>
        <p:nvSpPr>
          <p:cNvPr id="53" name="Shape 280"/>
          <p:cNvSpPr/>
          <p:nvPr/>
        </p:nvSpPr>
        <p:spPr bwMode="auto">
          <a:xfrm>
            <a:off x="8028606" y="2194628"/>
            <a:ext cx="1346012" cy="307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r>
              <a:rPr sz="800" b="0" i="0" u="non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ФГБОУ ВО «РГРТУ»</a:t>
            </a:r>
            <a:endParaRPr/>
          </a:p>
          <a:p>
            <a:pPr>
              <a:defRPr/>
            </a:pPr>
            <a:r>
              <a:rPr sz="800" b="0" i="0" u="non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студент</a:t>
            </a:r>
            <a:endParaRPr sz="1300"/>
          </a:p>
        </p:txBody>
      </p:sp>
      <p:sp>
        <p:nvSpPr>
          <p:cNvPr id="54" name="Rounded Rectangle 2099"/>
          <p:cNvSpPr/>
          <p:nvPr/>
        </p:nvSpPr>
        <p:spPr bwMode="auto">
          <a:xfrm>
            <a:off x="6237921" y="1259344"/>
            <a:ext cx="1197820" cy="226960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>
              <a:defRPr/>
            </a:pPr>
            <a:r>
              <a:rPr lang="ru-RU" sz="950">
                <a:latin typeface="Calibri"/>
                <a:ea typeface="Calibri"/>
                <a:cs typeface="Calibri"/>
              </a:rPr>
              <a:t>Руководитель проекта</a:t>
            </a:r>
            <a:endParaRPr/>
          </a:p>
        </p:txBody>
      </p:sp>
      <p:sp>
        <p:nvSpPr>
          <p:cNvPr id="59" name="Прямоугольник 58"/>
          <p:cNvSpPr/>
          <p:nvPr/>
        </p:nvSpPr>
        <p:spPr bwMode="auto">
          <a:xfrm>
            <a:off x="5673080" y="2538082"/>
            <a:ext cx="4139244" cy="285878"/>
          </a:xfrm>
          <a:prstGeom prst="rect">
            <a:avLst/>
          </a:prstGeom>
        </p:spPr>
        <p:txBody>
          <a:bodyPr wrap="square" lIns="65309" tIns="32653" rIns="65309" bIns="32653">
            <a:spAutoFit/>
          </a:bodyPr>
          <a:lstStyle/>
          <a:p>
            <a:pPr>
              <a:spcBef>
                <a:spcPts val="429"/>
              </a:spcBef>
              <a:defRPr/>
            </a:pPr>
            <a:r>
              <a:rPr lang="ru-RU" sz="1450"/>
              <a:t>Компания-инициатор</a:t>
            </a:r>
            <a:endParaRPr lang="ru-RU" sz="1450" b="1" u="sng">
              <a:solidFill>
                <a:srgbClr val="232323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3" name="Shape 179"/>
          <p:cNvSpPr/>
          <p:nvPr/>
        </p:nvSpPr>
        <p:spPr bwMode="auto">
          <a:xfrm>
            <a:off x="6695133" y="4284212"/>
            <a:ext cx="1755399" cy="104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br>
              <a:rPr lang="ru-RU" sz="1050" b="1">
                <a:solidFill>
                  <a:schemeClr val="dk2"/>
                </a:solidFill>
                <a:latin typeface="Calibri"/>
                <a:ea typeface="Calibri"/>
                <a:cs typeface="Calibri"/>
              </a:rPr>
            </a:br>
            <a:r>
              <a:rPr lang="ru-RU" sz="1050">
                <a:latin typeface="Calibri"/>
                <a:cs typeface="Calibri"/>
              </a:rPr>
              <a:t>Этап 1. Пилот: 20-20</a:t>
            </a:r>
            <a:endParaRPr sz="1050">
              <a:latin typeface="Calibri"/>
              <a:cs typeface="Calibri"/>
            </a:endParaRPr>
          </a:p>
          <a:p>
            <a:pPr>
              <a:spcBef>
                <a:spcPts val="429"/>
              </a:spcBef>
              <a:defRPr/>
            </a:pPr>
            <a:r>
              <a:rPr lang="ru-RU" sz="1050">
                <a:latin typeface="Calibri"/>
                <a:cs typeface="Calibri"/>
              </a:rPr>
              <a:t>Этап 2. Развитие: 20-20</a:t>
            </a:r>
            <a:endParaRPr sz="1050">
              <a:latin typeface="Calibri"/>
              <a:cs typeface="Calibri"/>
            </a:endParaRPr>
          </a:p>
          <a:p>
            <a:pPr>
              <a:spcBef>
                <a:spcPts val="429"/>
              </a:spcBef>
              <a:defRPr/>
            </a:pPr>
            <a:r>
              <a:rPr lang="ru-RU" sz="1050">
                <a:latin typeface="Calibri"/>
                <a:cs typeface="Calibri"/>
              </a:rPr>
              <a:t>Этап 3. Тираж: 20-20</a:t>
            </a:r>
            <a:endParaRPr sz="1050">
              <a:latin typeface="Calibri"/>
              <a:cs typeface="Calibri"/>
            </a:endParaRPr>
          </a:p>
          <a:p>
            <a:pPr>
              <a:defRPr/>
            </a:pPr>
            <a:endParaRPr sz="1050">
              <a:latin typeface="Calibri"/>
              <a:cs typeface="Calibri"/>
            </a:endParaRPr>
          </a:p>
        </p:txBody>
      </p:sp>
      <p:pic>
        <p:nvPicPr>
          <p:cNvPr id="64" name="Shape 191" descr="C:\Users\pankratov.in\YandexDisk\!NTI\DOCS\ProjectPresentation\icons\PNG\256\372.png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6265509" y="4250595"/>
            <a:ext cx="352459" cy="3613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Shape 203"/>
          <p:cNvGrpSpPr/>
          <p:nvPr/>
        </p:nvGrpSpPr>
        <p:grpSpPr bwMode="auto">
          <a:xfrm>
            <a:off x="6238857" y="4171603"/>
            <a:ext cx="215489" cy="263809"/>
            <a:chOff x="8202534" y="1348519"/>
            <a:chExt cx="301686" cy="369332"/>
          </a:xfrm>
        </p:grpSpPr>
        <p:sp>
          <p:nvSpPr>
            <p:cNvPr id="67" name="Shape 204"/>
            <p:cNvSpPr/>
            <p:nvPr/>
          </p:nvSpPr>
          <p:spPr bwMode="auto">
            <a:xfrm>
              <a:off x="8262938" y="1447963"/>
              <a:ext cx="173414" cy="173414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>
              <a:noFill/>
            </a:ln>
          </p:spPr>
          <p:txBody>
            <a:bodyPr spcFirstLastPara="1" wrap="square" lIns="65304" tIns="32642" rIns="65304" bIns="32642" anchor="ctr" anchorCtr="0">
              <a:noAutofit/>
            </a:bodyPr>
            <a:lstStyle/>
            <a:p>
              <a:pPr algn="ctr">
                <a:defRPr/>
              </a:pPr>
              <a:endParaRPr sz="1300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Shape 205"/>
            <p:cNvSpPr txBox="1"/>
            <p:nvPr/>
          </p:nvSpPr>
          <p:spPr bwMode="auto">
            <a:xfrm>
              <a:off x="8202534" y="1348519"/>
              <a:ext cx="3016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2" rIns="65304" bIns="32642" anchor="t" anchorCtr="0">
              <a:noAutofit/>
            </a:bodyPr>
            <a:lstStyle/>
            <a:p>
              <a:pPr>
                <a:defRPr/>
              </a:pPr>
              <a:r>
                <a:rPr lang="ru-RU" sz="1300">
                  <a:solidFill>
                    <a:schemeClr val="dk1"/>
                  </a:solidFill>
                  <a:latin typeface="Calibri"/>
                  <a:ea typeface="Calibri"/>
                  <a:cs typeface="Calibri"/>
                </a:rPr>
                <a:t>Р</a:t>
              </a:r>
              <a:endParaRPr sz="1300"/>
            </a:p>
          </p:txBody>
        </p:sp>
        <p:cxnSp>
          <p:nvCxnSpPr>
            <p:cNvPr id="69" name="Shape 206"/>
            <p:cNvCxnSpPr>
              <a:cxnSpLocks/>
            </p:cNvCxnSpPr>
            <p:nvPr/>
          </p:nvCxnSpPr>
          <p:spPr bwMode="auto">
            <a:xfrm>
              <a:off x="8299637" y="1568905"/>
              <a:ext cx="89926" cy="0"/>
            </a:xfrm>
            <a:prstGeom prst="straightConnector1">
              <a:avLst/>
            </a:prstGeom>
            <a:noFill/>
            <a:ln w="9525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0" name="Прямоугольник 69"/>
          <p:cNvSpPr/>
          <p:nvPr/>
        </p:nvSpPr>
        <p:spPr bwMode="auto">
          <a:xfrm>
            <a:off x="6664227" y="4129909"/>
            <a:ext cx="121058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/>
              <a:t>Сроки проекта</a:t>
            </a:r>
            <a:endParaRPr/>
          </a:p>
        </p:txBody>
      </p:sp>
      <p:cxnSp>
        <p:nvCxnSpPr>
          <p:cNvPr id="72" name="Прямая соединительная линия 71"/>
          <p:cNvCxnSpPr>
            <a:cxnSpLocks/>
          </p:cNvCxnSpPr>
          <p:nvPr/>
        </p:nvCxnSpPr>
        <p:spPr bwMode="auto">
          <a:xfrm>
            <a:off x="5564560" y="4149079"/>
            <a:ext cx="396044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>
            <a:cxnSpLocks/>
          </p:cNvCxnSpPr>
          <p:nvPr/>
        </p:nvCxnSpPr>
        <p:spPr bwMode="auto">
          <a:xfrm>
            <a:off x="5570211" y="754417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361819" y="-17096"/>
            <a:ext cx="783481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5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АВТОМАТИЗИРОВАННАЯ СИСТЕМА РЕНТГЕНОВСКОЙ ДИАГНОСТИКИ ПЕЧАТНЫХ УЗЛОВ РЭА</a:t>
            </a:r>
            <a:endParaRPr lang="ru-RU" sz="155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76" name="Shape 190"/>
          <p:cNvSpPr/>
          <p:nvPr/>
        </p:nvSpPr>
        <p:spPr bwMode="auto">
          <a:xfrm>
            <a:off x="6914241" y="6332514"/>
            <a:ext cx="167078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algn="ctr">
              <a:defRPr/>
            </a:pPr>
            <a:r>
              <a:rPr lang="ru-RU" sz="115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Грант</a:t>
            </a:r>
            <a:br>
              <a:rPr lang="ru-RU" sz="1150" b="1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</a:rPr>
            </a:br>
            <a:r>
              <a:rPr lang="ru-RU" sz="1150" b="1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3000000</a:t>
            </a:r>
            <a:endParaRPr sz="1150" b="1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4" name="Shape 190"/>
          <p:cNvSpPr/>
          <p:nvPr/>
        </p:nvSpPr>
        <p:spPr bwMode="auto">
          <a:xfrm>
            <a:off x="6627993" y="5493084"/>
            <a:ext cx="2263109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algn="ctr">
              <a:defRPr/>
            </a:pPr>
            <a:r>
              <a:rPr lang="ru-RU" sz="115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Взнос в уставной капитал</a:t>
            </a:r>
            <a:br>
              <a:rPr lang="ru-RU" sz="115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</a:rPr>
            </a:br>
            <a:r>
              <a:rPr lang="ru-RU" sz="1150" b="1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1000000</a:t>
            </a:r>
            <a:endParaRPr sz="1150" b="1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6" name="Прямая со стрелкой 5"/>
          <p:cNvCxnSpPr>
            <a:cxnSpLocks/>
          </p:cNvCxnSpPr>
          <p:nvPr/>
        </p:nvCxnSpPr>
        <p:spPr bwMode="auto">
          <a:xfrm flipV="1">
            <a:off x="5855019" y="5671603"/>
            <a:ext cx="840114" cy="4876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cxnSpLocks/>
          </p:cNvCxnSpPr>
          <p:nvPr/>
        </p:nvCxnSpPr>
        <p:spPr bwMode="auto">
          <a:xfrm>
            <a:off x="5855019" y="6159261"/>
            <a:ext cx="840114" cy="4173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Shape 275"/>
          <p:cNvSpPr/>
          <p:nvPr/>
        </p:nvSpPr>
        <p:spPr bwMode="auto">
          <a:xfrm>
            <a:off x="6143008" y="2823853"/>
            <a:ext cx="1303399" cy="26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5" rIns="46646" bIns="23315" anchor="t" anchorCtr="0">
            <a:noAutofit/>
          </a:bodyPr>
          <a:lstStyle/>
          <a:p>
            <a:pPr>
              <a:defRPr/>
            </a:pPr>
            <a:r>
              <a:rPr lang="ru-RU" sz="700" b="1">
                <a:latin typeface="Calibri"/>
                <a:ea typeface="Calibri"/>
                <a:cs typeface="Calibri"/>
              </a:rPr>
              <a:t>ООО Пример</a:t>
            </a:r>
            <a:endParaRPr sz="650">
              <a:latin typeface="Calibri"/>
              <a:ea typeface="Calibri"/>
              <a:cs typeface="Calibri"/>
            </a:endParaRPr>
          </a:p>
        </p:txBody>
      </p:sp>
      <p:sp>
        <p:nvSpPr>
          <p:cNvPr id="86" name="Shape 280"/>
          <p:cNvSpPr/>
          <p:nvPr/>
        </p:nvSpPr>
        <p:spPr bwMode="auto">
          <a:xfrm>
            <a:off x="6141648" y="2984389"/>
            <a:ext cx="1267269" cy="21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5" rIns="46646" bIns="23315" anchor="t" anchorCtr="0">
            <a:noAutofit/>
          </a:bodyPr>
          <a:lstStyle/>
          <a:p>
            <a:pPr>
              <a:defRPr/>
            </a:pPr>
            <a:r>
              <a:rPr lang="ru-RU" sz="550">
                <a:latin typeface="Calibri"/>
              </a:rPr>
              <a:t>Примерное описание компании</a:t>
            </a:r>
            <a:endParaRPr sz="700"/>
          </a:p>
        </p:txBody>
      </p:sp>
      <p:sp>
        <p:nvSpPr>
          <p:cNvPr id="87" name="Shape 288"/>
          <p:cNvSpPr/>
          <p:nvPr/>
        </p:nvSpPr>
        <p:spPr bwMode="auto">
          <a:xfrm>
            <a:off x="5708750" y="2817434"/>
            <a:ext cx="367347" cy="367347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646" tIns="23315" rIns="46646" bIns="23315" anchor="ctr" anchorCtr="0">
            <a:noAutofit/>
          </a:bodyPr>
          <a:lstStyle/>
          <a:p>
            <a:pPr algn="ctr">
              <a:defRPr/>
            </a:pPr>
            <a:r>
              <a:rPr lang="ru-RU" sz="550">
                <a:solidFill>
                  <a:schemeClr val="dk1"/>
                </a:solidFill>
                <a:latin typeface="Calibri"/>
              </a:rPr>
              <a:t>Лого</a:t>
            </a:r>
            <a:endParaRPr sz="550"/>
          </a:p>
        </p:txBody>
      </p:sp>
      <p:sp>
        <p:nvSpPr>
          <p:cNvPr id="89" name="Прямоугольник 88"/>
          <p:cNvSpPr/>
          <p:nvPr/>
        </p:nvSpPr>
        <p:spPr bwMode="auto">
          <a:xfrm>
            <a:off x="5673382" y="3237068"/>
            <a:ext cx="3138294" cy="285878"/>
          </a:xfrm>
          <a:prstGeom prst="rect">
            <a:avLst/>
          </a:prstGeom>
        </p:spPr>
        <p:txBody>
          <a:bodyPr wrap="square" lIns="65309" tIns="32653" rIns="65309" bIns="32653">
            <a:spAutoFit/>
          </a:bodyPr>
          <a:lstStyle/>
          <a:p>
            <a:pPr>
              <a:spcBef>
                <a:spcPts val="429"/>
              </a:spcBef>
              <a:defRPr/>
            </a:pPr>
            <a:r>
              <a:rPr lang="ru-RU" sz="1450"/>
              <a:t>Компании-соисполнители</a:t>
            </a:r>
            <a:endParaRPr lang="ru-RU" sz="1450" b="1" u="sng">
              <a:solidFill>
                <a:srgbClr val="232323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0" name="Shape 275"/>
          <p:cNvSpPr/>
          <p:nvPr/>
        </p:nvSpPr>
        <p:spPr bwMode="auto">
          <a:xfrm>
            <a:off x="6143008" y="3619920"/>
            <a:ext cx="1303399" cy="26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5" rIns="46646" bIns="23315" anchor="t" anchorCtr="0">
            <a:noAutofit/>
          </a:bodyPr>
          <a:lstStyle/>
          <a:p>
            <a:pPr>
              <a:defRPr/>
            </a:pPr>
            <a:r>
              <a:rPr lang="ru-RU" sz="700" b="1">
                <a:latin typeface="Calibri"/>
                <a:ea typeface="Calibri"/>
                <a:cs typeface="Calibri"/>
              </a:rPr>
              <a:t>ООО Техника</a:t>
            </a:r>
            <a:endParaRPr sz="650">
              <a:latin typeface="Calibri"/>
              <a:ea typeface="Calibri"/>
              <a:cs typeface="Calibri"/>
            </a:endParaRPr>
          </a:p>
        </p:txBody>
      </p:sp>
      <p:sp>
        <p:nvSpPr>
          <p:cNvPr id="91" name="Shape 280"/>
          <p:cNvSpPr/>
          <p:nvPr/>
        </p:nvSpPr>
        <p:spPr bwMode="auto">
          <a:xfrm>
            <a:off x="6141649" y="3773198"/>
            <a:ext cx="1058549" cy="178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5" rIns="46646" bIns="23315" anchor="t" anchorCtr="0">
            <a:noAutofit/>
          </a:bodyPr>
          <a:lstStyle/>
          <a:p>
            <a:pPr>
              <a:defRPr/>
            </a:pPr>
            <a:r>
              <a:rPr lang="ru-RU" sz="550">
                <a:latin typeface="Calibri"/>
              </a:rPr>
              <a:t>Производит сборку оборудования</a:t>
            </a:r>
            <a:endParaRPr sz="700"/>
          </a:p>
        </p:txBody>
      </p:sp>
      <p:sp>
        <p:nvSpPr>
          <p:cNvPr id="92" name="Shape 288"/>
          <p:cNvSpPr/>
          <p:nvPr/>
        </p:nvSpPr>
        <p:spPr bwMode="auto">
          <a:xfrm>
            <a:off x="5708750" y="3640714"/>
            <a:ext cx="367347" cy="367347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646" tIns="23315" rIns="46646" bIns="23315" anchor="ctr" anchorCtr="0">
            <a:noAutofit/>
          </a:bodyPr>
          <a:lstStyle/>
          <a:p>
            <a:pPr algn="ctr">
              <a:defRPr/>
            </a:pPr>
            <a:r>
              <a:rPr lang="ru-RU" sz="550">
                <a:solidFill>
                  <a:schemeClr val="dk1"/>
                </a:solidFill>
                <a:latin typeface="Calibri"/>
              </a:rPr>
              <a:t>Лого</a:t>
            </a:r>
            <a:endParaRPr sz="550"/>
          </a:p>
        </p:txBody>
      </p:sp>
      <p:sp>
        <p:nvSpPr>
          <p:cNvPr id="93" name="Shape 275"/>
          <p:cNvSpPr/>
          <p:nvPr/>
        </p:nvSpPr>
        <p:spPr bwMode="auto">
          <a:xfrm>
            <a:off x="7645504" y="3628778"/>
            <a:ext cx="1303399" cy="26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5" rIns="46646" bIns="23315" anchor="t" anchorCtr="0">
            <a:noAutofit/>
          </a:bodyPr>
          <a:lstStyle/>
          <a:p>
            <a:pPr>
              <a:defRPr/>
            </a:pPr>
            <a:r>
              <a:rPr lang="ru-RU" sz="700" b="1">
                <a:latin typeface="Calibri"/>
                <a:ea typeface="Calibri"/>
                <a:cs typeface="Calibri"/>
              </a:rPr>
              <a:t>ООО Роботы</a:t>
            </a:r>
            <a:br>
              <a:rPr lang="ru-RU" sz="700" b="1">
                <a:latin typeface="Calibri"/>
                <a:ea typeface="Calibri"/>
                <a:cs typeface="Calibri"/>
              </a:rPr>
            </a:br>
            <a:endParaRPr sz="650">
              <a:latin typeface="Calibri"/>
              <a:ea typeface="Calibri"/>
              <a:cs typeface="Calibri"/>
            </a:endParaRPr>
          </a:p>
        </p:txBody>
      </p:sp>
      <p:sp>
        <p:nvSpPr>
          <p:cNvPr id="94" name="Shape 280"/>
          <p:cNvSpPr/>
          <p:nvPr/>
        </p:nvSpPr>
        <p:spPr bwMode="auto">
          <a:xfrm>
            <a:off x="7644145" y="3796571"/>
            <a:ext cx="1267269" cy="21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5" rIns="46646" bIns="23315" anchor="t" anchorCtr="0">
            <a:noAutofit/>
          </a:bodyPr>
          <a:lstStyle/>
          <a:p>
            <a:pPr>
              <a:defRPr/>
            </a:pPr>
            <a:r>
              <a:rPr lang="ru-RU" sz="550">
                <a:latin typeface="Calibri"/>
              </a:rPr>
              <a:t>Разрабатывает алгоритмы </a:t>
            </a:r>
            <a:r>
              <a:rPr lang="en-US" sz="550">
                <a:latin typeface="Calibri"/>
              </a:rPr>
              <a:t>ML </a:t>
            </a:r>
            <a:endParaRPr sz="700"/>
          </a:p>
        </p:txBody>
      </p:sp>
      <p:sp>
        <p:nvSpPr>
          <p:cNvPr id="95" name="Shape 288"/>
          <p:cNvSpPr/>
          <p:nvPr/>
        </p:nvSpPr>
        <p:spPr bwMode="auto">
          <a:xfrm>
            <a:off x="7211247" y="3622358"/>
            <a:ext cx="367347" cy="367347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646" tIns="23315" rIns="46646" bIns="23315" anchor="ctr" anchorCtr="0">
            <a:noAutofit/>
          </a:bodyPr>
          <a:lstStyle/>
          <a:p>
            <a:pPr algn="ctr">
              <a:defRPr/>
            </a:pPr>
            <a:r>
              <a:rPr lang="ru-RU" sz="550">
                <a:solidFill>
                  <a:schemeClr val="dk1"/>
                </a:solidFill>
                <a:latin typeface="Calibri"/>
              </a:rPr>
              <a:t>Лого</a:t>
            </a:r>
            <a:endParaRPr sz="550"/>
          </a:p>
        </p:txBody>
      </p:sp>
      <p:pic>
        <p:nvPicPr>
          <p:cNvPr id="1577817194" name="Рисунок 157781719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597172" y="1170288"/>
            <a:ext cx="590501" cy="590501"/>
          </a:xfrm>
          <a:prstGeom prst="rect">
            <a:avLst/>
          </a:prstGeom>
        </p:spPr>
      </p:pic>
      <p:sp>
        <p:nvSpPr>
          <p:cNvPr id="1586203410" name=" 1586203409"/>
          <p:cNvSpPr/>
          <p:nvPr/>
        </p:nvSpPr>
        <p:spPr bwMode="auto">
          <a:xfrm>
            <a:off x="4567809" y="3352799"/>
            <a:ext cx="770739" cy="24419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>
              <a:defRPr/>
            </a:pPr>
            <a:r>
              <a:rPr sz="1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U925711</a:t>
            </a:r>
            <a:endParaRPr/>
          </a:p>
        </p:txBody>
      </p:sp>
      <p:pic>
        <p:nvPicPr>
          <p:cNvPr id="531289918" name="Рисунок 531289917"/>
          <p:cNvPicPr>
            <a:picLocks noChangeAspect="1"/>
          </p:cNvPicPr>
          <p:nvPr/>
        </p:nvPicPr>
        <p:blipFill>
          <a:blip r:embed="rId8"/>
          <a:srcRect l="0" t="0" r="0" b="30230"/>
          <a:stretch/>
        </p:blipFill>
        <p:spPr bwMode="auto">
          <a:xfrm>
            <a:off x="5597172" y="1810397"/>
            <a:ext cx="590501" cy="765177"/>
          </a:xfrm>
          <a:prstGeom prst="rect">
            <a:avLst/>
          </a:prstGeom>
        </p:spPr>
      </p:pic>
      <p:pic>
        <p:nvPicPr>
          <p:cNvPr id="1725158495" name="Рисунок 1725158494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7465492" y="1150336"/>
            <a:ext cx="588110" cy="542655"/>
          </a:xfrm>
          <a:prstGeom prst="rect">
            <a:avLst/>
          </a:prstGeom>
        </p:spPr>
      </p:pic>
      <p:pic>
        <p:nvPicPr>
          <p:cNvPr id="496771061" name="Рисунок 496771060"/>
          <p:cNvPicPr>
            <a:picLocks noChangeAspect="1"/>
          </p:cNvPicPr>
          <p:nvPr/>
        </p:nvPicPr>
        <p:blipFill>
          <a:blip r:embed="rId10"/>
          <a:srcRect l="0" t="28841" r="0" b="0"/>
          <a:stretch/>
        </p:blipFill>
        <p:spPr bwMode="auto">
          <a:xfrm>
            <a:off x="7360571" y="1876815"/>
            <a:ext cx="669936" cy="635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32520" y="207927"/>
            <a:ext cx="17636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Актуальность проекта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361819" y="-17096"/>
            <a:ext cx="783481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АВТОМАТИЗИРОВАННАЯ СИСТЕМА РЕНТГЕНОВСКОЙ ДИАГНОСТИКИ ПЕЧАТНЫХ УЗЛОВ РЭА</a:t>
            </a:r>
            <a:endParaRPr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690395" y="1063023"/>
            <a:ext cx="8485576" cy="4979189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В современном мире активно развиваются методы и способы проектирования и изготовления различных устройств.</a:t>
            </a:r>
            <a:br>
              <a:rPr sz="22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r>
              <a:rPr sz="22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Для достижения существующих на данный момент целей, предполагающих совершенствование и развитие техники - повышается сложность конструкций, усложняется интеграция печатных плат, уменьшаются конструктивные размеры элементов. Например, увеличивается количество элементов на печатных платах, с уменьшением их габаритных размеров.</a:t>
            </a:r>
            <a:br>
              <a:rPr sz="22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</a:br>
            <a:endParaRPr sz="2200" b="0" i="0" u="none">
              <a:solidFill>
                <a:srgbClr val="000000"/>
              </a:solidFill>
              <a:latin typeface="Carlito"/>
              <a:ea typeface="Carlito"/>
              <a:cs typeface="Carlito"/>
            </a:endParaRPr>
          </a:p>
          <a:p>
            <a:pPr>
              <a:defRPr/>
            </a:pPr>
            <a:r>
              <a:rPr sz="22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Во время производства устройств электроники часто возникают сложности с обнаружением дефектов и контролем необходимых размеров, с этой целью необходимо так же развивать методы и устройства аналитического оборудования.</a:t>
            </a:r>
            <a:endParaRPr sz="2200">
              <a:solidFill>
                <a:schemeClr val="accent1">
                  <a:lumMod val="50000"/>
                </a:schemeClr>
              </a:solidFill>
              <a:latin typeface="Carlito"/>
              <a:cs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32520" y="207927"/>
            <a:ext cx="91800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Проблема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361819" y="-17096"/>
            <a:ext cx="783481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АВТОМАТИЗИРОВАННАЯ СИСТЕМА РЕНТГЕНОВСКОЙ ДИАГНОСТИКИ ПЕЧАТНЫХ УЗЛОВ РЭА</a:t>
            </a:r>
            <a:endParaRPr/>
          </a:p>
        </p:txBody>
      </p:sp>
      <p:sp>
        <p:nvSpPr>
          <p:cNvPr id="6" name="Текст 10"/>
          <p:cNvSpPr txBox="1"/>
          <p:nvPr/>
        </p:nvSpPr>
        <p:spPr bwMode="auto">
          <a:xfrm>
            <a:off x="381947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>
              <a:lnSpc>
                <a:spcPct val="90000"/>
              </a:lnSpc>
              <a:spcBef>
                <a:spcPts val="919"/>
              </a:spcBef>
              <a:buFont typeface="Arial"/>
              <a:buChar char="•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sz="1300">
                <a:latin typeface="Times New Roman"/>
                <a:cs typeface="Times New Roman"/>
              </a:rPr>
              <a:t>Современное производство радиоэлектронной аппаратуры не возможно представить без средств осуществляющих контроля качества изделий. Наилучшим образом, для решения этой задачи, себя зарекомендовали методы неразрушающего контроля, в частности метод проекционной рентгенографии и на его основе метод рентгеновской микротомографии. Эти методы позволяют не только обнаружить дефекты в паяных соединениях компонентов печатной плате и в токопроводящих дорожках, но и осуществить 3-х мерную визуализацию исследуемого объекта (Цифровой томосинтез печатного узла РЭА). Основными узлами установки рентгеновского неразрушающего контроля являются: микрофокусный источник рентгеновского излучения, плоскопанельный детектор рентгеновского излучения, система позиционирования исследуемого образца, система электропитания, рентгенозащитная камера, персональный компьютер для реализации управления рентгеновской установкой. </a:t>
            </a:r>
            <a:endParaRPr sz="13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Текст 15"/>
          <p:cNvSpPr txBox="1"/>
          <p:nvPr/>
        </p:nvSpPr>
        <p:spPr bwMode="auto">
          <a:xfrm>
            <a:off x="5127812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>
              <a:lnSpc>
                <a:spcPct val="90000"/>
              </a:lnSpc>
              <a:spcBef>
                <a:spcPts val="919"/>
              </a:spcBef>
              <a:buFont typeface="Arial"/>
              <a:buChar char="•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3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 учетом программы импортозамещения становиться актуальной задача по разработке отечественных систем рентгеновского контроля печатных узлов РЭА, решение которой позволит многократно повысить качество отечественного приборостроение в области электроники. </a:t>
            </a:r>
            <a:endParaRPr lang="ru-RU" sz="130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10893" y="207927"/>
            <a:ext cx="256467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Описание продукта и технологии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361819" y="-17096"/>
            <a:ext cx="783481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АВТОМАТИЗИРОВАННАЯ СИСТЕМА РЕНТГЕНОВСКОЙ ДИАГНОСТИКИ ПЕЧАТНЫХ УЗЛОВ РЭА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1530796" y="825139"/>
            <a:ext cx="155568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/>
              <a:t>Описание продукта</a:t>
            </a:r>
            <a:endParaRPr/>
          </a:p>
        </p:txBody>
      </p:sp>
      <p:cxnSp>
        <p:nvCxnSpPr>
          <p:cNvPr id="6" name="Прямая соединительная линия 5"/>
          <p:cNvCxnSpPr>
            <a:cxnSpLocks/>
          </p:cNvCxnSpPr>
          <p:nvPr/>
        </p:nvCxnSpPr>
        <p:spPr bwMode="auto">
          <a:xfrm>
            <a:off x="4901566" y="754417"/>
            <a:ext cx="0" cy="6103582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 bwMode="auto">
          <a:xfrm>
            <a:off x="6159882" y="826672"/>
            <a:ext cx="156857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/>
              <a:t>Технология проекта</a:t>
            </a:r>
            <a:endParaRPr/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5073509" y="1165891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Система позиционирования образца будет задавать его перемещение в соответствии с необходимым количеством степеней свободы для получения о нем максимальной информации. Анализируя получаемые изображения система позиционирования будет перемещать объект в пределах 0,1 мм по 3-ем координатным осям и вращать с точностью до 0</a:t>
            </a:r>
            <a:r>
              <a:rPr lang="ru-RU" sz="13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Abyssinica SIL"/>
                <a:ea typeface="Abyssinica SIL"/>
                <a:cs typeface="Abyssinica SIL"/>
              </a:rPr>
              <a:t>°</a:t>
            </a:r>
            <a:r>
              <a:rPr lang="ru-RU" sz="13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1’ чтобы добиться максимального пространственного разрешения исследуемого объекта. </a:t>
            </a:r>
            <a:endParaRPr lang="ru-RU" sz="1300" b="0" i="0" u="none" strike="noStrike" cap="none" spc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Автоматизация такой системы</a:t>
            </a:r>
            <a:r>
              <a:rPr lang="ru-RU" sz="1300">
                <a:solidFill>
                  <a:schemeClr val="accent1">
                    <a:lumMod val="50000"/>
                  </a:schemeClr>
                </a:solidFill>
              </a:rPr>
              <a:t> заключается в исключении необходимости перемещения объекта инспекции. Для изменения положения РЭА в данной установке будут использоваться</a:t>
            </a:r>
            <a:r>
              <a:rPr lang="ru-RU" sz="13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пьезоэлектрические двигатели или пьезодвигатели. Они позволят перемещать объект с скоростью 0...15 мм/с и точностью до 1нм. </a:t>
            </a:r>
            <a:endParaRPr/>
          </a:p>
          <a:p>
            <a:pPr>
              <a:defRPr/>
            </a:pPr>
            <a:endParaRPr lang="ru-RU" sz="13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530017" y="1165891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Автоматизированная система рентгеновского контроля печатных узлов РЭА позволит без участия оператора производить съемку объектов и анализировать полученные изображения на предмет дефектов, а исключение перемещений источника излучения и детектора позволит сократить массогабаритные показатели установки.</a:t>
            </a:r>
            <a:endParaRPr lang="ru-RU" sz="1300" b="0" i="0" u="none" strike="noStrike" cap="none" spc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300" b="0" i="0" u="none" strike="noStrike" cap="none" spc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1304147275" name="Рисунок 130414727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30016" y="4596238"/>
            <a:ext cx="4225230" cy="1947995"/>
          </a:xfrm>
          <a:prstGeom prst="flowChartAlternateProcess">
            <a:avLst/>
          </a:prstGeom>
        </p:spPr>
      </p:pic>
      <p:pic>
        <p:nvPicPr>
          <p:cNvPr id="1058196689" name="Picture 102" descr="C:\Users\pankratov.in\YandexDisk\!NTI\DOCS\ProjectPresentation\icons\PNG\256\25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34505" y="2868423"/>
            <a:ext cx="796289" cy="796289"/>
          </a:xfrm>
          <a:prstGeom prst="rect">
            <a:avLst/>
          </a:prstGeom>
          <a:noFill/>
        </p:spPr>
      </p:pic>
      <p:pic>
        <p:nvPicPr>
          <p:cNvPr id="1083666984" name="Рисунок 1083666983"/>
          <p:cNvPicPr>
            <a:picLocks noChangeAspect="1"/>
          </p:cNvPicPr>
          <p:nvPr/>
        </p:nvPicPr>
        <p:blipFill>
          <a:blip r:embed="rId4"/>
          <a:srcRect l="8292" t="15496" r="4102" b="11775"/>
          <a:stretch/>
        </p:blipFill>
        <p:spPr bwMode="auto">
          <a:xfrm>
            <a:off x="5681838" y="4283919"/>
            <a:ext cx="2524657" cy="2095941"/>
          </a:xfrm>
          <a:prstGeom prst="flowChartConnector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147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04147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04147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9870356" name="TextBox 3"/>
          <p:cNvSpPr txBox="1"/>
          <p:nvPr/>
        </p:nvSpPr>
        <p:spPr bwMode="auto">
          <a:xfrm>
            <a:off x="610893" y="207927"/>
            <a:ext cx="1651414" cy="292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Описание продукта</a:t>
            </a:r>
            <a:endParaRPr/>
          </a:p>
        </p:txBody>
      </p:sp>
      <p:cxnSp>
        <p:nvCxnSpPr>
          <p:cNvPr id="379600906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5539876" name="TextBox 1"/>
          <p:cNvSpPr txBox="1"/>
          <p:nvPr/>
        </p:nvSpPr>
        <p:spPr bwMode="auto">
          <a:xfrm>
            <a:off x="361819" y="-17096"/>
            <a:ext cx="783481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АВТОМАТИЗИРОВАННАЯ СИСТЕМА РЕНТГЕНОВСКОЙ ДИАГНОСТИКИ ПЕЧАТНЫХ УЗЛОВ РЭА</a:t>
            </a:r>
            <a:endParaRPr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61819" y="754417"/>
            <a:ext cx="4366655" cy="557961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177528" y="754416"/>
            <a:ext cx="4347472" cy="55551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32520" y="207927"/>
            <a:ext cx="1261883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Рынок проекта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361819" y="-17096"/>
            <a:ext cx="783481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АВТОМАТИЗИРОВАННАЯ СИСТЕМА РЕНТГЕНОВСКОЙ ДИАГНОСТИКИ ПЕЧАТНЫХ УЗЛОВ РЭА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 flipH="0" flipV="0">
            <a:off x="543898" y="978808"/>
            <a:ext cx="8553915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300" b="1"/>
              <a:t>Целевые рынки</a:t>
            </a:r>
            <a:endParaRPr/>
          </a:p>
          <a:p>
            <a:pPr>
              <a:defRPr/>
            </a:pPr>
            <a:endParaRPr lang="ru-RU" sz="1300" b="1"/>
          </a:p>
          <a:p>
            <a:pPr marL="244933" indent="-244933">
              <a:buFontTx/>
              <a:buChar char="-"/>
              <a:defRPr/>
            </a:pPr>
            <a:r>
              <a:rPr lang="ru-RU" sz="1300"/>
              <a:t>Основными потребительскими сегментами являются </a:t>
            </a:r>
            <a:r>
              <a:rPr lang="ru-RU" sz="13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рынок рентгенодиагностического оборудования, производители электроники, компании, занимающиеся сборкой печатных плат, исследовательские и развивающие центры, контролирующие организации и сертификационные агентства</a:t>
            </a:r>
            <a:endParaRPr/>
          </a:p>
          <a:p>
            <a:pPr marL="244933" indent="-244933">
              <a:buFontTx/>
              <a:buChar char="-"/>
              <a:defRPr/>
            </a:pPr>
            <a:endParaRPr lang="ru-RU" sz="1300"/>
          </a:p>
          <a:p>
            <a:pPr marL="244933" indent="-244933">
              <a:buFontTx/>
              <a:buChar char="-"/>
              <a:defRPr/>
            </a:pPr>
            <a:r>
              <a:rPr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Спрос на рентгенодиагностические комплексы для контроля печатных узлов РЭА постоянно растет. Это связано с увеличением производства электроники и стремительным развитием новых технологий. Современные устройства становятся все более миниатюрными, что создает новые вызовы для производителей. Контроль качества печатных узлов с помощью рентгенодиагностики становится необходимым условием для обеспечения надежности и безопасности продукции.</a:t>
            </a:r>
            <a:endParaRPr sz="1300">
              <a:latin typeface="Calibri"/>
              <a:cs typeface="Calibri"/>
            </a:endParaRPr>
          </a:p>
          <a:p>
            <a:pPr marL="244932" indent="-244932">
              <a:buFontTx/>
              <a:buChar char="-"/>
              <a:defRPr/>
            </a:pPr>
            <a:endParaRPr sz="1300">
              <a:latin typeface="Liberation Sans"/>
              <a:cs typeface="Liberation Sans"/>
            </a:endParaRPr>
          </a:p>
          <a:p>
            <a:pPr marL="244933" indent="-244933">
              <a:buFontTx/>
              <a:buChar char="-"/>
              <a:defRPr/>
            </a:pPr>
            <a:r>
              <a:rPr lang="ru-RU" sz="1300"/>
              <a:t>Цель проекта занять примерно 70% рынка </a:t>
            </a:r>
            <a:endParaRPr lang="ru-RU" sz="1300"/>
          </a:p>
          <a:p>
            <a:pPr>
              <a:defRPr/>
            </a:pPr>
            <a:endParaRPr lang="ru-RU" sz="1300"/>
          </a:p>
          <a:p>
            <a:pPr marL="244933" indent="-244933">
              <a:buFontTx/>
              <a:buChar char="-"/>
              <a:defRPr/>
            </a:pPr>
            <a:r>
              <a:rPr lang="ru-RU" sz="1300"/>
              <a:t>Основными барьерами для выхода на целевые рынки являются сильная конкуренция, высокие затраты на запуск бизнеса, а также при выходе на мировой рынок могут возникнуть трудности в связи с различием в культурных традициях, языке, менталитете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32520" y="207927"/>
            <a:ext cx="10559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Конкуренты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361819" y="-17096"/>
            <a:ext cx="783481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АВТОМАТИЗИРОВАННАЯ СИСТЕМА РЕНТГЕНОВСКОЙ ДИАГНОСТИКИ ПЕЧАТНЫХ УЗЛОВ РЭА</a:t>
            </a:r>
            <a:endParaRPr/>
          </a:p>
        </p:txBody>
      </p:sp>
      <p:graphicFrame>
        <p:nvGraphicFramePr>
          <p:cNvPr id="18" name="Таблица 17"/>
          <p:cNvGraphicFramePr>
            <a:graphicFrameLocks xmlns:a="http://schemas.openxmlformats.org/drawingml/2006/main" noGrp="1"/>
          </p:cNvGraphicFramePr>
          <p:nvPr/>
        </p:nvGraphicFramePr>
        <p:xfrm>
          <a:off x="581999" y="823968"/>
          <a:ext cx="4850676" cy="529773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{35758FB7-9AC5-4552-8A53-C91805E547FA}</a:tableStyleId>
              </a:tblPr>
              <a:tblGrid>
                <a:gridCol w="882495"/>
                <a:gridCol w="1637504"/>
                <a:gridCol w="1080000"/>
                <a:gridCol w="1260000"/>
                <a:gridCol w="1169325"/>
              </a:tblGrid>
              <a:tr h="632793">
                <a:tc>
                  <a:txBody>
                    <a:bodyPr/>
                    <a:p>
                      <a:pPr algn="l">
                        <a:defRPr/>
                      </a:pPr>
                      <a:endParaRPr lang="ru-RU" sz="900">
                        <a:solidFill>
                          <a:srgbClr val="000000"/>
                        </a:solidFill>
                        <a:latin typeface="Calibri Light"/>
                      </a:endParaRPr>
                    </a:p>
                  </a:txBody>
                  <a:tcPr marL="60532" marR="60532" marT="29614" marB="29614" anchor="ctr">
                    <a:lnL w="28575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Calibri Light"/>
                        </a:rPr>
                        <a:t>Название конкурентов/ аналогов</a:t>
                      </a:r>
                      <a:endParaRPr/>
                    </a:p>
                  </a:txBody>
                  <a:tcPr marL="60532" marR="60532" marT="29614" marB="29614" anchor="ctr">
                    <a:lnL w="12700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Calibri Light"/>
                        </a:rPr>
                        <a:t>Название компании/ продукта проекта</a:t>
                      </a:r>
                      <a:endParaRPr/>
                    </a:p>
                  </a:txBody>
                  <a:tcPr marL="60532" marR="60532" marT="29614" marB="29614" anchor="ctr">
                    <a:lnL w="12700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Calibri Light"/>
                        </a:rPr>
                        <a:t>Название конкурентов/ аналогов</a:t>
                      </a:r>
                      <a:endParaRPr/>
                    </a:p>
                  </a:txBody>
                  <a:tcPr marL="60532" marR="60532" marT="29614" marB="29614" anchor="ctr">
                    <a:lnL w="12700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Calibri Light"/>
                        </a:rPr>
                        <a:t>Название конкурентов/ аналогов</a:t>
                      </a:r>
                      <a:endParaRPr/>
                    </a:p>
                  </a:txBody>
                  <a:tcPr marL="60532" marR="60532" marT="29614" marB="29614" anchor="ctr">
                    <a:lnL w="12700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543556">
                <a:tc>
                  <a:txBody>
                    <a:bodyPr/>
                    <a:p>
                      <a:pPr algn="l">
                        <a:defRPr/>
                      </a:pPr>
                      <a:endParaRPr/>
                    </a:p>
                  </a:txBody>
                  <a:tcPr marL="60532" marR="60532" marT="29614" marB="29614" anchor="ctr">
                    <a:lnL w="28575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000">
                          <a:latin typeface="Carlito"/>
                          <a:ea typeface="Carlito"/>
                          <a:cs typeface="Carlito"/>
                        </a:rPr>
                        <a:t>ASSEMRU</a:t>
                      </a:r>
                      <a:endParaRPr sz="1000">
                        <a:latin typeface="Carlito"/>
                        <a:cs typeface="Carlito"/>
                      </a:endParaRPr>
                    </a:p>
                  </a:txBody>
                  <a:tcPr marL="60532" marR="60532" marT="29614" marB="29614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900" b="0">
                          <a:latin typeface="Calibri Light"/>
                        </a:rPr>
                        <a:t>Ostec</a:t>
                      </a:r>
                      <a:endParaRPr sz="900" b="0">
                        <a:latin typeface="Calibri Light"/>
                      </a:endParaRPr>
                    </a:p>
                  </a:txBody>
                  <a:tcPr marL="60532" marR="60532" marT="29614" marB="29614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НОВОТЕКС Системс</a:t>
                      </a: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</a:t>
                      </a:r>
                      <a:endParaRPr sz="900" b="0">
                        <a:latin typeface="Calibri Light"/>
                      </a:endParaRPr>
                    </a:p>
                  </a:txBody>
                  <a:tcPr marL="60532" marR="60532" marT="29614" marB="29614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XAVIS</a:t>
                      </a:r>
                      <a:endParaRPr lang="ru-RU" sz="900">
                        <a:latin typeface="Calibri Light"/>
                      </a:endParaRPr>
                    </a:p>
                  </a:txBody>
                  <a:tcPr marL="60532" marR="60532" marT="29614" marB="29614" anchor="ctr">
                    <a:lnL w="12700" algn="ctr">
                      <a:noFill/>
                    </a:lnL>
                    <a:lnR w="28575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3468764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900" b="1">
                          <a:latin typeface="Calibri Light"/>
                        </a:rPr>
                        <a:t>Ключевые характеристики компании/ продукта</a:t>
                      </a:r>
                      <a:endParaRPr/>
                    </a:p>
                  </a:txBody>
                  <a:tcPr marL="60532" marR="60532" marT="29614" marB="29614" anchor="ctr">
                    <a:lnL w="28575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sz="1000" b="0" i="0" u="non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</a:rPr>
                        <a:t>ООО «АссемРус» - одна из ведущих компаний в России в области поставок оборудования и технологий для сборки электроники, проведения испытаний, контроля и измерений.</a:t>
                      </a:r>
                      <a:endParaRPr sz="1000" b="0" i="0" u="none">
                        <a:solidFill>
                          <a:srgbClr val="000000"/>
                        </a:solidFill>
                        <a:latin typeface="Carlito"/>
                        <a:ea typeface="Carlito"/>
                        <a:cs typeface="Carlito"/>
                      </a:endParaRPr>
                    </a:p>
                    <a:p>
                      <a:pPr algn="just">
                        <a:defRPr/>
                      </a:pPr>
                      <a:r>
                        <a:rPr sz="1000" b="0" i="0" u="non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</a:rPr>
                        <a:t>Конкурентные преимущества продукции ООО «АссемРус» 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</a:rPr>
                        <a:t>заключаются в том, что программное обеспечение с элементами искусственного интеллекта  может проводить проверки без сложного программирования, обучаясь на статистике проверок класса "прошел/не прошел", а также 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</a:rPr>
                        <a:t>новое программное обеспечение позволяет проводить более точный контроль заполнения отверстий под пайку.</a:t>
                      </a:r>
                      <a:endParaRPr sz="1000" b="0" i="0" u="none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60532" marR="60532" marT="29614" marB="29614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sz="9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Остек-СМТ — российская компания, специализирующаяся на решениях комплексной автоматизации сборочно-монтажных производств радиоэлектронной аппаратуры, а также промышленном неразрушающем контроле.</a:t>
                      </a:r>
                      <a:endParaRPr sz="900" b="0" i="0" u="none">
                        <a:solidFill>
                          <a:schemeClr val="tx1"/>
                        </a:solidFill>
                        <a:latin typeface="Carlito"/>
                        <a:ea typeface="Carlito"/>
                        <a:cs typeface="Carlito"/>
                      </a:endParaRPr>
                    </a:p>
                    <a:p>
                      <a:pPr algn="just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</a:rPr>
                        <a:t>Конкурентные преимущества продукции </a:t>
                      </a: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Остек-СМТ</a:t>
                      </a:r>
                      <a:r>
                        <a:rPr lang="ru-RU" sz="900" b="0" i="0" u="none" strike="noStrike" cap="none" spc="0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</a:rPr>
                        <a:t> заключаются в высокой скорости инспекции, высокой разрешающей способности до 6 мкм, возможности работы с крупногабаритными платами                                                                                                                          </a:t>
                      </a:r>
                      <a:endParaRPr lang="ru-RU" sz="900">
                        <a:latin typeface="Calibri Light"/>
                      </a:endParaRPr>
                    </a:p>
                  </a:txBody>
                  <a:tcPr marL="60532" marR="60532" marT="29614" marB="29614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sz="9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НОВОТЕКС Системс</a:t>
                      </a:r>
                      <a:r>
                        <a:rPr sz="9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</a:t>
                      </a:r>
                      <a:r>
                        <a:rPr sz="9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- российская производственная компания, специализирующаяся на разработке и модернизации высокоточных промышленно-измерительных систем для контроля геометрических параметров, технологического оборудования, систем безопасности и систем неразрушающего контроля.</a:t>
                      </a:r>
                      <a:endParaRPr sz="900" b="0" i="0" u="none">
                        <a:solidFill>
                          <a:schemeClr val="tx1"/>
                        </a:solidFill>
                        <a:latin typeface="Carlito"/>
                        <a:ea typeface="Carlito"/>
                        <a:cs typeface="Carlito"/>
                      </a:endParaRPr>
                    </a:p>
                    <a:p>
                      <a:pPr algn="just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Конкурентные преимущества продукции</a:t>
                      </a:r>
                      <a:r>
                        <a:rPr lang="ru-RU" sz="9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</a:t>
                      </a: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НОВОТЕКС Системс </a:t>
                      </a: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заключаются в </a:t>
                      </a: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автоматическом измерении положительного и отрицательного выравнивая батреи, высокой скорости обнаружения в режиме онлайн</a:t>
                      </a:r>
                      <a:endParaRPr sz="900" b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60532" marR="60532" marT="29614" marB="29614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sz="9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Компания XAVIS (Южная Корея) более 18 лет специализируется на исследованиях и производстве рентгеновских инспекционных систем.</a:t>
                      </a:r>
                      <a:endParaRPr sz="900" b="0" i="0" u="none">
                        <a:solidFill>
                          <a:schemeClr val="tx1"/>
                        </a:solidFill>
                        <a:latin typeface="Carlito"/>
                        <a:ea typeface="Carlito"/>
                        <a:cs typeface="Carlito"/>
                      </a:endParaRPr>
                    </a:p>
                    <a:p>
                      <a:pPr algn="just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Конкурентные преимущества продукции</a:t>
                      </a: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</a:t>
                      </a:r>
                      <a:r>
                        <a:rPr lang="ru-RU" sz="9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</a:t>
                      </a: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XAVIS: </a:t>
                      </a:r>
                      <a:r>
                        <a:rPr lang="ru-RU" sz="9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 максимальный вес проверяемого изделия до 5 кг, </a:t>
                      </a:r>
                      <a:r>
                        <a:rPr sz="900" b="0" i="0" u="none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высокое разрешение изображений с приближением до 15,000 раз для качественной проверки изделия,</a:t>
                      </a:r>
                      <a:r>
                        <a:rPr sz="900" b="0" i="0" u="none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900" b="0" i="0" u="none">
                          <a:solidFill>
                            <a:schemeClr val="tx1"/>
                          </a:solidFill>
                          <a:latin typeface="Carlito"/>
                          <a:ea typeface="Carlito"/>
                          <a:cs typeface="Carlito"/>
                        </a:rPr>
                        <a:t>создание 3D моделей инспектируемого изделия (опционально) </a:t>
                      </a:r>
                      <a:endParaRPr sz="900" b="0">
                        <a:solidFill>
                          <a:schemeClr val="tx1"/>
                        </a:solidFill>
                        <a:latin typeface="Carlito"/>
                        <a:cs typeface="Carlito"/>
                      </a:endParaRPr>
                    </a:p>
                  </a:txBody>
                  <a:tcPr marL="60532" marR="60532" marT="29614" marB="29614" anchor="ctr">
                    <a:lnL w="12700" algn="ctr">
                      <a:noFill/>
                    </a:lnL>
                    <a:lnR w="28575" algn="ctr">
                      <a:noFill/>
                    </a:lnR>
                    <a:lnT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 bwMode="auto">
          <a:xfrm>
            <a:off x="6750646" y="1240182"/>
            <a:ext cx="2774353" cy="4731954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3" rIns="65309" bIns="32653" anchor="ctr">
            <a:noAutofit/>
          </a:bodyPr>
          <a:lstStyle/>
          <a:p>
            <a:pPr algn="ctr">
              <a:spcAft>
                <a:spcPts val="857"/>
              </a:spcAft>
              <a:defRPr/>
            </a:pPr>
            <a:r>
              <a:rPr lang="ru-RU" sz="11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Конкурентные преимущества продукта </a:t>
            </a:r>
            <a:endParaRPr sz="1100">
              <a:latin typeface="Calibri"/>
              <a:cs typeface="Calibri"/>
            </a:endParaRPr>
          </a:p>
          <a:p>
            <a:pPr marL="195764" indent="-195764" algn="l">
              <a:spcBef>
                <a:spcPts val="0"/>
              </a:spcBef>
              <a:buFont typeface="Arial"/>
              <a:buChar char="•"/>
              <a:defRPr/>
            </a:pPr>
            <a:r>
              <a:rPr sz="1100">
                <a:latin typeface="Calibri"/>
                <a:ea typeface="Calibri"/>
                <a:cs typeface="Calibri"/>
              </a:rPr>
              <a:t>Полностью российского производства</a:t>
            </a:r>
            <a:endParaRPr sz="1100">
              <a:latin typeface="Calibri"/>
              <a:cs typeface="Calibri"/>
            </a:endParaRPr>
          </a:p>
          <a:p>
            <a:pPr marL="195764" indent="-195764" algn="l">
              <a:spcBef>
                <a:spcPts val="0"/>
              </a:spcBef>
              <a:buFont typeface="Arial"/>
              <a:buChar char="•"/>
              <a:defRPr/>
            </a:pPr>
            <a:r>
              <a:rPr sz="1100">
                <a:latin typeface="Calibri"/>
                <a:ea typeface="Calibri"/>
                <a:cs typeface="Calibri"/>
              </a:rPr>
              <a:t>Возможность работы с платами любых размеров</a:t>
            </a:r>
            <a:endParaRPr sz="1100">
              <a:latin typeface="Calibri"/>
              <a:cs typeface="Calibri"/>
            </a:endParaRPr>
          </a:p>
          <a:p>
            <a:pPr marL="195764" indent="-195764" algn="l">
              <a:spcBef>
                <a:spcPts val="0"/>
              </a:spcBef>
              <a:buFont typeface="Arial"/>
              <a:buChar char="•"/>
              <a:defRPr/>
            </a:pPr>
            <a:r>
              <a:rPr sz="1100">
                <a:latin typeface="Calibri"/>
                <a:ea typeface="Calibri"/>
                <a:cs typeface="Calibri"/>
              </a:rPr>
              <a:t>Перемещение исследуемого объекта</a:t>
            </a:r>
            <a:endParaRPr sz="1100">
              <a:latin typeface="Calibri"/>
              <a:cs typeface="Calibri"/>
            </a:endParaRPr>
          </a:p>
          <a:p>
            <a:pPr marL="195764" indent="-195764" algn="l">
              <a:spcBef>
                <a:spcPts val="0"/>
              </a:spcBef>
              <a:buFont typeface="Arial"/>
              <a:buChar char="•"/>
              <a:defRPr/>
            </a:pPr>
            <a:r>
              <a:rPr sz="1100">
                <a:latin typeface="Calibri"/>
                <a:ea typeface="Calibri"/>
                <a:cs typeface="Calibri"/>
              </a:rPr>
              <a:t>Возможность малых перемещений исследуемого объекта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632520" y="20792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Бизнес-модель</a:t>
            </a:r>
            <a:endParaRPr/>
          </a:p>
        </p:txBody>
      </p:sp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 bwMode="auto">
          <a:xfrm>
            <a:off x="361819" y="-17096"/>
            <a:ext cx="783481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АВТОМАТИЗИРОВАННАЯ СИСТЕМА РЕНТГЕНОВСКОЙ ДИАГНОСТИКИ ПЕЧАТНЫХ УЗЛОВ РЭА</a:t>
            </a:r>
            <a:endParaRPr/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530017" y="1165891"/>
            <a:ext cx="8676736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endParaRPr lang="ru-RU" sz="130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58825125" name="Рисунок 758825124"/>
          <p:cNvPicPr>
            <a:picLocks noChangeAspect="1"/>
          </p:cNvPicPr>
          <p:nvPr/>
        </p:nvPicPr>
        <p:blipFill>
          <a:blip r:embed="rId2"/>
          <a:srcRect l="28338" t="31521" r="11343" b="16851"/>
          <a:stretch/>
        </p:blipFill>
        <p:spPr bwMode="auto">
          <a:xfrm>
            <a:off x="530016" y="1766376"/>
            <a:ext cx="8676735" cy="41773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32520" y="207927"/>
            <a:ext cx="19432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Финансовые показатели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361819" y="-17096"/>
            <a:ext cx="783481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АВТОМАТИЗИРОВАННАЯ СИСТЕМА РЕНТГЕНОВСКОЙ ДИАГНОСТИКИ ПЕЧАТНЫХ УЗЛОВ РЭА</a:t>
            </a:r>
            <a:endParaRPr/>
          </a:p>
        </p:txBody>
      </p:sp>
      <p:graphicFrame>
        <p:nvGraphicFramePr>
          <p:cNvPr id="18" name="Таблица 17"/>
          <p:cNvGraphicFramePr>
            <a:graphicFrameLocks xmlns:a="http://schemas.openxmlformats.org/drawingml/2006/main" noGrp="1"/>
          </p:cNvGraphicFramePr>
          <p:nvPr/>
        </p:nvGraphicFramePr>
        <p:xfrm>
          <a:off x="1127819" y="4838541"/>
          <a:ext cx="5622179" cy="429440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{2D5ABB26-0587-4C30-8999-92F81FD0307C}</a:tableStyleId>
              </a:tblPr>
              <a:tblGrid>
                <a:gridCol w="1779669"/>
                <a:gridCol w="1515282"/>
                <a:gridCol w="773625"/>
                <a:gridCol w="773625"/>
                <a:gridCol w="773625"/>
              </a:tblGrid>
              <a:tr h="238062">
                <a:tc rowSpan="2">
                  <a:txBody>
                    <a:bodyPr/>
                    <a:p>
                      <a:pPr marL="9525" indent="-952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Calibri Light"/>
                          <a:ea typeface="Helvetica Neue"/>
                          <a:cs typeface="Helvetica Neue"/>
                        </a:rPr>
                        <a:t>Целевые показатели проекта</a:t>
                      </a:r>
                      <a:endParaRPr/>
                    </a:p>
                  </a:txBody>
                  <a:tcPr marL="45399" marR="45399" marT="0" marB="0" anchor="ctr">
                    <a:lnL w="9525" algn="ctr">
                      <a:noFill/>
                    </a:lnL>
                    <a:lnR w="9525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Calibri Light"/>
                          <a:ea typeface="Helvetica Neue"/>
                          <a:cs typeface="Helvetica Neue"/>
                        </a:rPr>
                        <a:t>Единицы измерения</a:t>
                      </a:r>
                      <a:endParaRPr/>
                    </a:p>
                  </a:txBody>
                  <a:tcPr marL="45399" marR="45399" marT="0" marB="0" anchor="ctr">
                    <a:lnL w="9525" algn="ctr">
                      <a:noFill/>
                    </a:lnL>
                    <a:lnR w="9525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</a:tr>
              <a:tr h="159836">
                <a:tc vMerge="1">
                  <a:txBody>
                    <a:bodyPr/>
                    <a:p>
                      <a:pPr marL="457200" indent="-457200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lang="ru-RU" sz="11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rgbClr val="13246B"/>
                      </a:solidFill>
                    </a:lnL>
                    <a:lnR w="12700" algn="ctr">
                      <a:solidFill>
                        <a:srgbClr val="13246B"/>
                      </a:solidFill>
                    </a:lnR>
                    <a:lnT w="12700" algn="ctr">
                      <a:solidFill>
                        <a:srgbClr val="13246B"/>
                      </a:solidFill>
                    </a:lnT>
                    <a:lnB w="12700" algn="ctr">
                      <a:solidFill>
                        <a:srgbClr val="13246B"/>
                      </a:solidFill>
                    </a:lnB>
                  </a:tcPr>
                </a:tc>
                <a:tc vMerge="1">
                  <a:txBody>
                    <a:bodyPr/>
                    <a:p>
                      <a:pPr marL="457200" indent="-457200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lang="ru-RU" sz="11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rgbClr val="13246B"/>
                      </a:solidFill>
                    </a:lnL>
                    <a:lnR w="12700" algn="ctr">
                      <a:solidFill>
                        <a:srgbClr val="13246B"/>
                      </a:solidFill>
                    </a:lnR>
                    <a:lnT w="12700" algn="ctr">
                      <a:solidFill>
                        <a:srgbClr val="13246B"/>
                      </a:solidFill>
                    </a:lnT>
                    <a:lnB w="12700" algn="ctr">
                      <a:solidFill>
                        <a:srgbClr val="13246B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defRPr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Calibri Light"/>
                          <a:cs typeface="Arial"/>
                        </a:rPr>
                        <a:t>20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  <a:latin typeface="Calibri Light"/>
                          <a:cs typeface="Arial"/>
                        </a:rPr>
                        <a:t>24г.</a:t>
                      </a:r>
                      <a:endParaRPr lang="ru-RU" sz="900" b="1">
                        <a:solidFill>
                          <a:schemeClr val="tx1"/>
                        </a:solidFill>
                        <a:latin typeface="Calibri Light"/>
                        <a:ea typeface="Calibri"/>
                        <a:cs typeface="Arial"/>
                      </a:endParaRPr>
                    </a:p>
                  </a:txBody>
                  <a:tcPr marL="45399" marR="45399" marT="0" marB="0" anchor="ctr">
                    <a:lnL w="9525" algn="ctr">
                      <a:noFill/>
                    </a:lnL>
                    <a:lnR w="9525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defRPr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Calibri Light"/>
                          <a:cs typeface="Arial"/>
                        </a:rPr>
                        <a:t>20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  <a:latin typeface="Calibri Light"/>
                          <a:cs typeface="Arial"/>
                        </a:rPr>
                        <a:t>25г.</a:t>
                      </a:r>
                      <a:endParaRPr lang="ru-RU" sz="900" b="1">
                        <a:solidFill>
                          <a:schemeClr val="tx1"/>
                        </a:solidFill>
                        <a:latin typeface="Calibri Light"/>
                        <a:ea typeface="Calibri"/>
                        <a:cs typeface="Arial"/>
                      </a:endParaRPr>
                    </a:p>
                  </a:txBody>
                  <a:tcPr marL="45399" marR="45399" marT="0" marB="0" anchor="ctr">
                    <a:lnL w="9525" algn="ctr">
                      <a:noFill/>
                    </a:lnL>
                    <a:lnR w="9525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defRPr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Calibri Light"/>
                          <a:cs typeface="Arial"/>
                        </a:rPr>
                        <a:t>20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  <a:latin typeface="Calibri Light"/>
                          <a:cs typeface="Arial"/>
                        </a:rPr>
                        <a:t>26г.</a:t>
                      </a:r>
                      <a:endParaRPr lang="ru-RU" sz="900" b="1">
                        <a:solidFill>
                          <a:schemeClr val="tx1"/>
                        </a:solidFill>
                        <a:latin typeface="Calibri Light"/>
                        <a:ea typeface="Calibri"/>
                        <a:cs typeface="Arial"/>
                      </a:endParaRPr>
                    </a:p>
                  </a:txBody>
                  <a:tcPr marL="45399" marR="45399" marT="0" marB="0" anchor="ctr">
                    <a:lnL w="9525" algn="ctr">
                      <a:noFill/>
                    </a:lnL>
                    <a:lnR w="9525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63255">
                <a:tc>
                  <a:txBody>
                    <a:bodyPr/>
                    <a:p>
                      <a:pPr marL="7938" indent="-7938" algn="l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Calibri Light"/>
                          <a:ea typeface="Helvetica Neue"/>
                          <a:cs typeface="Helvetica Neue"/>
                        </a:rPr>
                        <a:t>Объем выручки</a:t>
                      </a:r>
                      <a:endParaRPr/>
                    </a:p>
                  </a:txBody>
                  <a:tcPr marL="45399" marR="45399" marT="0" marB="0" anchor="ctr">
                    <a:lnL w="9525" algn="ctr">
                      <a:noFill/>
                    </a:lnL>
                    <a:lnR w="9525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57200" marR="0" indent="-45720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Calibri Light"/>
                          <a:ea typeface="Helvetica Neue"/>
                          <a:cs typeface="Helvetica Neue"/>
                        </a:rPr>
                        <a:t>млн. руб</a:t>
                      </a:r>
                      <a:endParaRPr/>
                    </a:p>
                  </a:txBody>
                  <a:tcPr marL="45399" marR="45399" marT="0" marB="0" anchor="ctr">
                    <a:lnL w="9525" algn="ctr">
                      <a:noFill/>
                    </a:lnL>
                    <a:lnR w="9525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Calibri Light"/>
                          <a:ea typeface="Helvetica Neue"/>
                          <a:cs typeface="Helvetica Neue"/>
                        </a:rPr>
                        <a:t>4 600 000</a:t>
                      </a:r>
                      <a:endParaRPr/>
                    </a:p>
                  </a:txBody>
                  <a:tcPr marL="45399" marR="45399" marT="0" marB="0" anchor="ctr">
                    <a:lnL w="9525" algn="ctr">
                      <a:noFill/>
                    </a:lnL>
                    <a:lnR w="9525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Calibri Light"/>
                          <a:ea typeface="Helvetica Neue"/>
                          <a:cs typeface="Helvetica Neue"/>
                        </a:rPr>
                        <a:t>6 400 000</a:t>
                      </a:r>
                      <a:endParaRPr/>
                    </a:p>
                  </a:txBody>
                  <a:tcPr marL="45399" marR="45399" marT="0" marB="0" anchor="ctr">
                    <a:lnL w="9525" algn="ctr">
                      <a:noFill/>
                    </a:lnL>
                    <a:lnR w="9525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Calibri Light"/>
                          <a:ea typeface="Helvetica Neue"/>
                          <a:cs typeface="Helvetica Neue"/>
                        </a:rPr>
                        <a:t>7 000 000</a:t>
                      </a:r>
                      <a:endParaRPr/>
                    </a:p>
                  </a:txBody>
                  <a:tcPr marL="45399" marR="45399" marT="0" marB="0" anchor="ctr">
                    <a:lnL w="9525" algn="ctr">
                      <a:noFill/>
                    </a:lnL>
                    <a:lnR w="9525" algn="ctr">
                      <a:noFill/>
                    </a:lnR>
                    <a:lnT w="6350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T>
                    <a:lnB w="635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 bwMode="auto">
          <a:xfrm>
            <a:off x="7324336" y="1753909"/>
            <a:ext cx="1855953" cy="1672387"/>
          </a:xfrm>
          <a:prstGeom prst="roundRect">
            <a:avLst>
              <a:gd name="adj" fmla="val 3557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11" tIns="32655" rIns="65311" bIns="32655" anchor="ctr">
            <a:spAutoFit/>
          </a:bodyPr>
          <a:lstStyle/>
          <a:p>
            <a:pPr algn="ctr">
              <a:spcAft>
                <a:spcPts val="857"/>
              </a:spcAft>
              <a:defRPr/>
            </a:pPr>
            <a:r>
              <a:rPr lang="ru-RU" sz="1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Стратегия выхода </a:t>
            </a:r>
            <a:br>
              <a:rPr lang="ru-RU" sz="1200">
                <a:solidFill>
                  <a:schemeClr val="tx2"/>
                </a:solidFill>
                <a:latin typeface="Calibri"/>
                <a:ea typeface="Calibri"/>
                <a:cs typeface="Calibri"/>
              </a:rPr>
            </a:br>
            <a:r>
              <a:rPr lang="ru-RU" sz="1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из проекта для инвесторов: </a:t>
            </a:r>
            <a:endParaRPr sz="1200">
              <a:latin typeface="Calibri"/>
              <a:cs typeface="Calibri"/>
            </a:endParaRPr>
          </a:p>
          <a:p>
            <a:pPr>
              <a:spcAft>
                <a:spcPts val="429"/>
              </a:spcAft>
              <a:defRPr/>
            </a:pPr>
            <a:r>
              <a:rPr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Продажа акций: Инвестор может продать свои акции другим инвесторам или компании.</a:t>
            </a:r>
            <a:endParaRPr sz="1200" spc="71">
              <a:solidFill>
                <a:schemeClr val="accent1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765835" y="1185178"/>
            <a:ext cx="4439223" cy="274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300">
                <a:solidFill>
                  <a:schemeClr val="accent1">
                    <a:lumMod val="50000"/>
                  </a:schemeClr>
                </a:solidFill>
                <a:latin typeface="Calibri "/>
                <a:ea typeface="Calibri "/>
                <a:cs typeface="Calibri "/>
              </a:rPr>
              <a:t>    Модель коммерциализации проекта:</a:t>
            </a:r>
            <a:endParaRPr sz="1300">
              <a:solidFill>
                <a:schemeClr val="accent1">
                  <a:lumMod val="50000"/>
                </a:schemeClr>
              </a:solidFill>
              <a:latin typeface="Calibri "/>
              <a:cs typeface="Calibri "/>
            </a:endParaRPr>
          </a:p>
          <a:p>
            <a:pPr>
              <a:defRPr/>
            </a:pPr>
            <a:r>
              <a:rPr sz="1300" b="0" i="0" u="none">
                <a:solidFill>
                  <a:srgbClr val="000000"/>
                </a:solidFill>
                <a:latin typeface="Calibri "/>
                <a:ea typeface="Calibri "/>
                <a:cs typeface="Calibri "/>
              </a:rPr>
              <a:t> </a:t>
            </a:r>
            <a:endParaRPr sz="1300" b="0" i="0" u="none">
              <a:solidFill>
                <a:srgbClr val="000000"/>
              </a:solidFill>
              <a:latin typeface="Calibri "/>
              <a:cs typeface="Calibri "/>
            </a:endParaRPr>
          </a:p>
          <a:p>
            <a:pPr marL="212286" indent="-212286">
              <a:buFont typeface="Arial"/>
              <a:buChar char="•"/>
              <a:defRPr/>
            </a:pPr>
            <a:r>
              <a:rPr sz="1300" b="0" i="0" u="none">
                <a:solidFill>
                  <a:srgbClr val="000000"/>
                </a:solidFill>
                <a:latin typeface="Calibri "/>
                <a:ea typeface="Calibri "/>
                <a:cs typeface="Calibri "/>
              </a:rPr>
              <a:t>Исследование рынка: анализ спроса и предложения, изучение конкурентов и целевой аудитории.</a:t>
            </a:r>
            <a:endParaRPr sz="1300" b="0" i="0" u="none">
              <a:solidFill>
                <a:srgbClr val="000000"/>
              </a:solidFill>
              <a:latin typeface="Calibri "/>
              <a:cs typeface="Calibri "/>
            </a:endParaRPr>
          </a:p>
          <a:p>
            <a:pPr marL="212286" indent="-212286">
              <a:buFont typeface="Arial"/>
              <a:buChar char="•"/>
              <a:defRPr/>
            </a:pPr>
            <a:r>
              <a:rPr sz="1300" b="0" i="0" u="none">
                <a:solidFill>
                  <a:srgbClr val="000000"/>
                </a:solidFill>
                <a:latin typeface="Calibri "/>
                <a:ea typeface="Calibri "/>
                <a:cs typeface="Calibri "/>
              </a:rPr>
              <a:t>Разработка продукта: создание прототипа и тестирование его на потребителях.</a:t>
            </a:r>
            <a:endParaRPr sz="1300" b="0" i="0" u="none">
              <a:solidFill>
                <a:srgbClr val="000000"/>
              </a:solidFill>
              <a:latin typeface="Calibri "/>
              <a:cs typeface="Calibri "/>
            </a:endParaRPr>
          </a:p>
          <a:p>
            <a:pPr marL="212286" indent="-212286">
              <a:buFont typeface="Arial"/>
              <a:buChar char="•"/>
              <a:defRPr/>
            </a:pPr>
            <a:r>
              <a:rPr sz="1300" b="0" i="0" u="none">
                <a:solidFill>
                  <a:srgbClr val="000000"/>
                </a:solidFill>
                <a:latin typeface="Calibri "/>
                <a:ea typeface="Calibri "/>
                <a:cs typeface="Calibri "/>
              </a:rPr>
              <a:t>Производство и продажа: запуск продукта на рынке, организация продаж и маркетинга.</a:t>
            </a:r>
            <a:endParaRPr sz="1300" b="0" i="0" u="none">
              <a:solidFill>
                <a:srgbClr val="000000"/>
              </a:solidFill>
              <a:latin typeface="Calibri "/>
              <a:cs typeface="Calibri "/>
            </a:endParaRPr>
          </a:p>
          <a:p>
            <a:pPr marL="212286" indent="-212286">
              <a:buFont typeface="Arial"/>
              <a:buChar char="•"/>
              <a:defRPr/>
            </a:pPr>
            <a:r>
              <a:rPr sz="1300" b="0" i="0" u="none">
                <a:solidFill>
                  <a:srgbClr val="000000"/>
                </a:solidFill>
                <a:latin typeface="Calibri "/>
                <a:ea typeface="Calibri "/>
                <a:cs typeface="Calibri "/>
              </a:rPr>
              <a:t> Поддержка и развитие: улучшение продукта на основе обратной связи от потребителей, расширение рынка сбыта.</a:t>
            </a:r>
            <a:endParaRPr sz="1300">
              <a:latin typeface="Calibri "/>
              <a:cs typeface="Calibri "/>
            </a:endParaRPr>
          </a:p>
          <a:p>
            <a:pPr>
              <a:defRPr/>
            </a:pPr>
            <a:endParaRPr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690395" y="1124216"/>
            <a:ext cx="6480720" cy="312773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32520" y="207927"/>
            <a:ext cx="14873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План по расходам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361819" y="-17096"/>
            <a:ext cx="783481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АВТОМАТИЗИРОВАННАЯ СИСТЕМА РЕНТГЕНОВСКОЙ ДИАГНОСТИКИ ПЕЧАТНЫХ УЗЛОВ РЭА</a:t>
            </a:r>
            <a:endParaRPr/>
          </a:p>
        </p:txBody>
      </p:sp>
      <p:graphicFrame>
        <p:nvGraphicFramePr>
          <p:cNvPr id="3" name="Таблица 2"/>
          <p:cNvGraphicFramePr>
            <a:graphicFrameLocks xmlns:a="http://schemas.openxmlformats.org/drawingml/2006/main" noGrp="1"/>
          </p:cNvGraphicFramePr>
          <p:nvPr/>
        </p:nvGraphicFramePr>
        <p:xfrm>
          <a:off x="1680573" y="1524036"/>
          <a:ext cx="6544851" cy="3342217"/>
        </p:xfrm>
        <a:graphic>
          <a:graphicData uri="http://schemas.openxmlformats.org/drawingml/2006/table">
            <a:tbl>
              <a:tblPr firstRow="1" firstCol="1" lastRow="0" lastCol="0" bandRow="1" bandCol="1">
                <a:tableStyleId>{69012ECD-51FC-41F1-AA8D-1B2483CD663E}</a:tableStyleId>
              </a:tblPr>
              <a:tblGrid>
                <a:gridCol w="617209"/>
                <a:gridCol w="3857571"/>
                <a:gridCol w="2057370"/>
              </a:tblGrid>
              <a:tr h="160717">
                <a:tc rowSpan="2"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№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Вид расходов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</a:tr>
              <a:tr h="321434"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за счет внебюджетных источников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89362"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1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расходы на оплату труда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1 000 000 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2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материально-технические расходы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2 000 000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645"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технологические работы и услуги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500 000 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16527"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4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расходы на патентование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45 000 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расходы на сертификацию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20  000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6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патенты и ноу-хау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40 000 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7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лицензионные платежи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20 000 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25920"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8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приобретение недвижимого имущества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1 000 000 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9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прочие расходы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375 000 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90403">
                <a:tc gridSpan="2">
                  <a:txBody>
                    <a:bodyPr/>
                    <a:p>
                      <a:pPr indent="450215"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Всего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/>
                        <a:t>5 000 000 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1043995" y="1063023"/>
            <a:ext cx="18473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ru-RU" sz="1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 bwMode="auto"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>
              <a:lnSpc>
                <a:spcPct val="90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  <a:defRPr/>
            </a:pPr>
            <a:r>
              <a:rPr lang="ru-RU" sz="4800" spc="-44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br>
              <a:rPr lang="ru-RU" b="1">
                <a:solidFill>
                  <a:schemeClr val="accent2">
                    <a:lumMod val="50000"/>
                  </a:schemeClr>
                </a:solidFill>
                <a:latin typeface="Calibri Light"/>
                <a:cs typeface="Calibri Light"/>
              </a:rPr>
            </a:br>
            <a:endParaRPr lang="ru-RU" sz="2400" spc="-2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/>
          <p:nvPr/>
        </p:nvSpPr>
        <p:spPr bwMode="auto"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160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 bwMode="auto"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 bwMode="auto"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 bwMode="auto"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 fill="norm" stroke="1" extrusionOk="0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 sz="900"/>
              </a:p>
            </p:txBody>
          </p:sp>
          <p:sp>
            <p:nvSpPr>
              <p:cNvPr id="16" name="object 12"/>
              <p:cNvSpPr/>
              <p:nvPr/>
            </p:nvSpPr>
            <p:spPr bwMode="auto"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 fill="norm" stroke="1" extrusionOk="0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grpFill/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 sz="900"/>
              </a:p>
            </p:txBody>
          </p:sp>
        </p:grpSp>
        <p:sp>
          <p:nvSpPr>
            <p:cNvPr id="14" name="object 13"/>
            <p:cNvSpPr/>
            <p:nvPr/>
          </p:nvSpPr>
          <p:spPr bwMode="auto"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 fill="norm" stroke="1" extrusionOk="0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900"/>
            </a:p>
          </p:txBody>
        </p:sp>
      </p:grpSp>
      <p:grpSp>
        <p:nvGrpSpPr>
          <p:cNvPr id="21" name="Группа 20"/>
          <p:cNvGrpSpPr/>
          <p:nvPr/>
        </p:nvGrpSpPr>
        <p:grpSpPr bwMode="auto"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>
              <a:cxnSpLocks/>
            </p:cNvCxnSpPr>
            <p:nvPr/>
          </p:nvCxnSpPr>
          <p:spPr bwMode="auto"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cxnSpLocks/>
            </p:cNvCxnSpPr>
            <p:nvPr/>
          </p:nvCxnSpPr>
          <p:spPr bwMode="auto"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9295" y="29364"/>
            <a:ext cx="3576916" cy="15323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0</Words>
  <Application>R7-Office/7.4.0.112</Application>
  <DocSecurity>0</DocSecurity>
  <PresentationFormat>Лист A4 (210x297 мм)</PresentationFormat>
  <Paragraphs>0</Paragraphs>
  <Slides>12</Slides>
  <Notes>12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Буассонад Георгий Владимирович</dc:creator>
  <cp:keywords/>
  <dc:description/>
  <dc:identifier/>
  <dc:language/>
  <cp:lastModifiedBy>Мария Новикова</cp:lastModifiedBy>
  <cp:revision>381</cp:revision>
  <dcterms:created xsi:type="dcterms:W3CDTF">2016-03-23T11:46:06Z</dcterms:created>
  <dcterms:modified xsi:type="dcterms:W3CDTF">2023-11-20T20:09:52Z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