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58" r:id="rId5"/>
    <p:sldId id="269" r:id="rId6"/>
    <p:sldId id="259" r:id="rId7"/>
    <p:sldId id="260" r:id="rId8"/>
    <p:sldId id="270" r:id="rId9"/>
    <p:sldId id="272" r:id="rId10"/>
    <p:sldId id="262" r:id="rId11"/>
    <p:sldId id="264" r:id="rId12"/>
    <p:sldId id="271" r:id="rId13"/>
    <p:sldId id="265" r:id="rId14"/>
    <p:sldId id="267" r:id="rId15"/>
    <p:sldId id="268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Helvetica Neue" panose="020B0604020202020204" charset="0"/>
      <p:regular r:id="rId26"/>
      <p:bold r:id="rId27"/>
      <p:italic r:id="rId28"/>
      <p:boldItalic r:id="rId29"/>
    </p:embeddedFont>
    <p:embeddedFont>
      <p:font typeface="Raleway" panose="020B0604020202020204" charset="-52"/>
      <p:regular r:id="rId30"/>
      <p:bold r:id="rId31"/>
      <p:italic r:id="rId32"/>
      <p:boldItalic r:id="rId33"/>
    </p:embeddedFont>
    <p:embeddedFont>
      <p:font typeface="Raleway SemiBold" panose="020B0604020202020204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8789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3169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1307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355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rina.pisareva.2001@gmail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47137" y="1426681"/>
            <a:ext cx="4655700" cy="12926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dk1"/>
                </a:solidFill>
              </a:rPr>
              <a:t>Датчики падения пожилых людей </a:t>
            </a:r>
            <a:endParaRPr sz="36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60795" y="3155724"/>
            <a:ext cx="5910355" cy="4323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indent="0">
              <a:buClr>
                <a:schemeClr val="dk1"/>
              </a:buClr>
              <a:buNone/>
            </a:pPr>
            <a:r>
              <a:rPr lang="ru" sz="1400" b="1" dirty="0" smtClean="0">
                <a:solidFill>
                  <a:srgbClr val="132C40"/>
                </a:solidFill>
              </a:rPr>
              <a:t>Писарева Ирина Сергеевна </a:t>
            </a:r>
            <a:endParaRPr lang="ru" sz="1400" b="1" dirty="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243909" y="1838442"/>
            <a:ext cx="72291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данным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Всемирной организации здравоохранения (ВОЗ),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ежегодно в мире происходит около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646 тыс. падений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 смертельным исходом, большинство из которых приходится на взрослых старше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65 лет.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Падение относится к числу наиболее опасных событий, с которыми могут столкнуться пожилые люди. </a:t>
            </a:r>
            <a:b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Актуальной является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необходимость разработки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систем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обнаружения падений 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связи с постоянно растущим </a:t>
            </a:r>
            <a:r>
              <a:rPr lang="ru-RU" sz="16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старением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населения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300244" y="1594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98316" y="988599"/>
            <a:ext cx="4803342" cy="3929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sz="1400" b="1" dirty="0" smtClean="0">
                <a:solidFill>
                  <a:srgbClr val="132C40"/>
                </a:solidFill>
              </a:rPr>
              <a:t>Люди </a:t>
            </a:r>
            <a:r>
              <a:rPr lang="ru-RU" sz="1400" b="1" dirty="0">
                <a:solidFill>
                  <a:srgbClr val="132C40"/>
                </a:solidFill>
              </a:rPr>
              <a:t>пожилого возраста (65</a:t>
            </a:r>
            <a:r>
              <a:rPr lang="ru-RU" sz="1400" b="1" dirty="0" smtClean="0">
                <a:solidFill>
                  <a:srgbClr val="132C40"/>
                </a:solidFill>
              </a:rPr>
              <a:t>+)</a:t>
            </a:r>
            <a:endParaRPr lang="ru-RU" sz="1400" b="1" dirty="0">
              <a:solidFill>
                <a:srgbClr val="132C40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>
                <a:solidFill>
                  <a:srgbClr val="132C40"/>
                </a:solidFill>
              </a:rPr>
              <a:t>Их характеристики могут быть такими: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100" dirty="0" smtClean="0">
                <a:solidFill>
                  <a:srgbClr val="132C40"/>
                </a:solidFill>
              </a:rPr>
              <a:t>Демографические данные: потребители </a:t>
            </a:r>
            <a:r>
              <a:rPr lang="ru-RU" sz="1100" dirty="0">
                <a:solidFill>
                  <a:srgbClr val="132C40"/>
                </a:solidFill>
              </a:rPr>
              <a:t>могут быть как мужчинами, так и женщинами, в возрасте от 65 до 85 лет и старше, имеющие низкий, средний или высокий доход, пенсионеры или работающие по сокращенному графику, живущие одни или с семьей.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100" dirty="0" smtClean="0">
                <a:solidFill>
                  <a:srgbClr val="132C40"/>
                </a:solidFill>
              </a:rPr>
              <a:t>Вкусы</a:t>
            </a:r>
            <a:r>
              <a:rPr lang="ru-RU" sz="1100" dirty="0">
                <a:solidFill>
                  <a:srgbClr val="132C40"/>
                </a:solidFill>
              </a:rPr>
              <a:t>: потребители заинтересованы в удобных и простых в использовании устройствах. Они ценят надежность, </a:t>
            </a:r>
            <a:r>
              <a:rPr lang="ru-RU" sz="1100" dirty="0" err="1">
                <a:solidFill>
                  <a:srgbClr val="132C40"/>
                </a:solidFill>
              </a:rPr>
              <a:t>энергоэффективность</a:t>
            </a:r>
            <a:r>
              <a:rPr lang="ru-RU" sz="1100" dirty="0">
                <a:solidFill>
                  <a:srgbClr val="132C40"/>
                </a:solidFill>
              </a:rPr>
              <a:t> и </a:t>
            </a:r>
            <a:r>
              <a:rPr lang="ru-RU" sz="1100" dirty="0" err="1">
                <a:solidFill>
                  <a:srgbClr val="132C40"/>
                </a:solidFill>
              </a:rPr>
              <a:t>экологичность</a:t>
            </a:r>
            <a:r>
              <a:rPr lang="ru-RU" sz="1100" dirty="0">
                <a:solidFill>
                  <a:srgbClr val="132C40"/>
                </a:solidFill>
              </a:rPr>
              <a:t> продуктов, а также возможность подключения к другим «умным» системам дома.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100" dirty="0" smtClean="0">
                <a:solidFill>
                  <a:srgbClr val="132C40"/>
                </a:solidFill>
              </a:rPr>
              <a:t>Уровень </a:t>
            </a:r>
            <a:r>
              <a:rPr lang="ru-RU" sz="1100" dirty="0">
                <a:solidFill>
                  <a:srgbClr val="132C40"/>
                </a:solidFill>
              </a:rPr>
              <a:t>образования: потребители могут иметь разный уровень образования, от начального до высшего, быть грамотными. Однако они могут испытывать трудности с освоением новых технологий и нуждаться в помощи или консультации специалистов.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100" dirty="0" smtClean="0">
                <a:solidFill>
                  <a:srgbClr val="132C40"/>
                </a:solidFill>
              </a:rPr>
              <a:t>Географическое </a:t>
            </a:r>
            <a:r>
              <a:rPr lang="ru-RU" sz="1100" dirty="0">
                <a:solidFill>
                  <a:srgbClr val="132C40"/>
                </a:solidFill>
              </a:rPr>
              <a:t>расположение потребителей: потребители могут проживать в разных регионах России или за рубежом, в городских или сельских населенных пунктах. </a:t>
            </a:r>
            <a:endParaRPr lang="ru-RU" sz="11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538367" y="85517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344" y="159494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8722E7-F2F0-73D5-39DD-A79A97C19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392" y="1421384"/>
            <a:ext cx="3608731" cy="2409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300244" y="1594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98316" y="834618"/>
            <a:ext cx="4975427" cy="3929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sz="1400" b="1" dirty="0">
                <a:solidFill>
                  <a:srgbClr val="132C40"/>
                </a:solidFill>
              </a:rPr>
              <a:t>Близкие люди, родственники людей пожилого возраста, которые заботятся о безопасности и здоровье своих родных или близких, которые проживают в отдельных жилищах или в домах престарелых.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>
                <a:solidFill>
                  <a:srgbClr val="132C40"/>
                </a:solidFill>
              </a:rPr>
              <a:t>Их характеристики могут быть такими: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050" dirty="0" smtClean="0">
                <a:solidFill>
                  <a:srgbClr val="132C40"/>
                </a:solidFill>
              </a:rPr>
              <a:t>Демографические </a:t>
            </a:r>
            <a:r>
              <a:rPr lang="ru-RU" sz="1050" dirty="0">
                <a:solidFill>
                  <a:srgbClr val="132C40"/>
                </a:solidFill>
              </a:rPr>
              <a:t>данные: потребители могут быть как мужчинами, так и женщинами, в возрасте от 30 до 60 лет, имеющие средний или высокий доход, занятые в различных сферах деятельности, имеющие семью или детей.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050" dirty="0" smtClean="0">
                <a:solidFill>
                  <a:srgbClr val="132C40"/>
                </a:solidFill>
              </a:rPr>
              <a:t>Вкусы</a:t>
            </a:r>
            <a:r>
              <a:rPr lang="ru-RU" sz="1050" dirty="0">
                <a:solidFill>
                  <a:srgbClr val="132C40"/>
                </a:solidFill>
              </a:rPr>
              <a:t>: потребители заинтересованы в современных технологиях, которые могут облегчить и улучшить жизнь пожилых людей. Они ценят качество, надежность и функциональность продуктов, а также удобство и простоту их использования. Они также могут быть внимательны к цене, отзывам и рекомендациям других покупателей.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050" dirty="0" smtClean="0">
                <a:solidFill>
                  <a:srgbClr val="132C40"/>
                </a:solidFill>
              </a:rPr>
              <a:t>Географическое </a:t>
            </a:r>
            <a:r>
              <a:rPr lang="ru-RU" sz="1050" dirty="0">
                <a:solidFill>
                  <a:srgbClr val="132C40"/>
                </a:solidFill>
              </a:rPr>
              <a:t>расположение потребителей: потребители могут проживать в разных регионах России или за рубежом, в городских или сельских населенных пунктах. Они могут иметь разный климат, освещение и инфраструктуру в местах своего проживания.</a:t>
            </a: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538367" y="85517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344" y="159494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8722E7-F2F0-73D5-39DD-A79A97C19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392" y="1421384"/>
            <a:ext cx="3608731" cy="240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73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144647" y="17773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291547" y="1044300"/>
            <a:ext cx="8301609" cy="4046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ушибы и травматизация при падениях;</a:t>
            </a:r>
            <a:br>
              <a:rPr lang="ru-RU" sz="1400" dirty="0">
                <a:solidFill>
                  <a:srgbClr val="132C40"/>
                </a:solidFill>
              </a:rPr>
            </a:b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отсутствие быстрой помощи в случае, если рядом в этот момент никого нет;</a:t>
            </a:r>
            <a:br>
              <a:rPr lang="ru-RU" sz="1400" dirty="0">
                <a:solidFill>
                  <a:srgbClr val="132C40"/>
                </a:solidFill>
              </a:rPr>
            </a:br>
            <a:r>
              <a:rPr lang="ru-RU" sz="1400" dirty="0">
                <a:solidFill>
                  <a:srgbClr val="132C40"/>
                </a:solidFill>
              </a:rPr>
              <a:t>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>
                <a:solidFill>
                  <a:srgbClr val="132C40"/>
                </a:solidFill>
              </a:rPr>
              <a:t>бытовые чрезвычайные происшествия (взрыв газа, протечки</a:t>
            </a:r>
            <a:r>
              <a:rPr lang="ru-RU" sz="1400" dirty="0" smtClean="0">
                <a:solidFill>
                  <a:srgbClr val="132C40"/>
                </a:solidFill>
              </a:rPr>
              <a:t>)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sz="1400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sz="1400" dirty="0">
              <a:solidFill>
                <a:srgbClr val="132C40"/>
              </a:solidFill>
            </a:endParaRPr>
          </a:p>
          <a:p>
            <a:pPr marL="0" lvl="0" indent="0" algn="ctr">
              <a:buNone/>
            </a:pPr>
            <a:r>
              <a:rPr lang="ru-RU" dirty="0">
                <a:solidFill>
                  <a:srgbClr val="132C40"/>
                </a:solidFill>
              </a:rPr>
              <a:t>С помощью создания датчиков слежения падения людей пожилого возраста решается часть проблемы, связанная с определением, оповещением и мониторингом падений у пожилых людей. Датчики слежения падения могут помочь снизить риск травм, осложнений и смерти в результате падений, а также повысить качество жизни и самостоятельность пожилых людей. Однако датчики слежения падения не могут решить проблему, связанную с предотвращением или уменьшением вероятности падений у пожилых людей. Для этого необходимо учитывать и устранять различные факторы, которые могут способствовать падениям. Для этого необходимо проводить регулярные медицинские осмотры, следить за своим здоровьем и питанием, заниматься физическими упражнениями, использовать подходящую обувь и одежду, а также обеспечивать безопасность своего жилища и окружения.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748" y="164333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4" y="217387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44718" y="113780"/>
            <a:ext cx="6231258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 - </a:t>
            </a:r>
            <a:r>
              <a:rPr lang="ru-RU" sz="3000" dirty="0">
                <a:solidFill>
                  <a:schemeClr val="dk1"/>
                </a:solidFill>
              </a:rPr>
              <a:t>Датчики падения </a:t>
            </a:r>
            <a:br>
              <a:rPr lang="ru-RU" sz="3000" dirty="0">
                <a:solidFill>
                  <a:schemeClr val="dk1"/>
                </a:solidFill>
              </a:rPr>
            </a:br>
            <a:r>
              <a:rPr lang="ru-RU" sz="3000" dirty="0">
                <a:solidFill>
                  <a:schemeClr val="dk1"/>
                </a:solidFill>
              </a:rPr>
              <a:t>пожилых людей 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43404" y="1718081"/>
            <a:ext cx="3881522" cy="28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dirty="0">
                <a:solidFill>
                  <a:srgbClr val="132C40"/>
                </a:solidFill>
              </a:rPr>
              <a:t>Объединение сигналов различных датчиков приведет к повышению точности и снижению количества ложных срабатываний при одновременном повышении надежности таких систем. 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400" dirty="0">
                <a:solidFill>
                  <a:srgbClr val="132C40"/>
                </a:solidFill>
              </a:rPr>
              <a:t>Мы предлагаем датчики слежения, которые распознают любой вид падения. </a:t>
            </a:r>
            <a:br>
              <a:rPr lang="ru-RU" sz="1400" dirty="0">
                <a:solidFill>
                  <a:srgbClr val="132C40"/>
                </a:solidFill>
              </a:rPr>
            </a:br>
            <a:r>
              <a:rPr lang="ru-RU" sz="1400" dirty="0">
                <a:solidFill>
                  <a:srgbClr val="132C40"/>
                </a:solidFill>
              </a:rPr>
              <a:t/>
            </a:r>
            <a:br>
              <a:rPr lang="ru-RU" sz="1400" dirty="0">
                <a:solidFill>
                  <a:srgbClr val="132C40"/>
                </a:solidFill>
              </a:rPr>
            </a:br>
            <a:r>
              <a:rPr lang="ru-RU" sz="1400" dirty="0">
                <a:solidFill>
                  <a:srgbClr val="132C40"/>
                </a:solidFill>
              </a:rPr>
              <a:t>Алгоритм работы датчиков передает данные близким людям пользователя.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01716" y="8478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818" y="15876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30278B-5007-D57A-E392-39F0161B0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85" y="1718081"/>
            <a:ext cx="4018850" cy="27113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66314" y="209198"/>
            <a:ext cx="623125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88319" y="912799"/>
            <a:ext cx="7511623" cy="3834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1</a:t>
            </a:r>
            <a:r>
              <a:rPr lang="ru-RU" sz="1400" dirty="0">
                <a:solidFill>
                  <a:srgbClr val="132C40"/>
                </a:solidFill>
              </a:rPr>
              <a:t>. Использование инерциальных датчиков, таких как акселерометры и гироскопы, для измерения ускорения, угловой скорости и ориентации тела пожилого человека. </a:t>
            </a:r>
            <a:r>
              <a:rPr lang="ru-RU" sz="1400" dirty="0" smtClean="0">
                <a:solidFill>
                  <a:srgbClr val="132C40"/>
                </a:solidFill>
              </a:rPr>
              <a:t>По </a:t>
            </a:r>
            <a:r>
              <a:rPr lang="ru-RU" sz="1400" dirty="0">
                <a:solidFill>
                  <a:srgbClr val="132C40"/>
                </a:solidFill>
              </a:rPr>
              <a:t>этим данным можно определить, произошло ли падение, а также его характеристики, такие как высота, скорость и сила удара.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>
                <a:solidFill>
                  <a:srgbClr val="132C40"/>
                </a:solidFill>
              </a:rPr>
              <a:t>2. Использование оптических датчиков, таких как камеры или лазеры, для захвата движения и силуэта пожилого человека. Эти датчики могут быть установлены в разных местах жилища или дома престарелых и подключены к центральному компьютеру или облачному сервису. </a:t>
            </a:r>
            <a:endParaRPr lang="ru-RU" sz="1400" dirty="0" smtClean="0">
              <a:solidFill>
                <a:srgbClr val="132C40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3</a:t>
            </a:r>
            <a:r>
              <a:rPr lang="ru-RU" sz="1400" dirty="0">
                <a:solidFill>
                  <a:srgbClr val="132C40"/>
                </a:solidFill>
              </a:rPr>
              <a:t>. Использование биомедицинских датчиков, таких как электрокардиограмма (ЭКГ), электроэнцефалограмма (ЭЭГ), </a:t>
            </a:r>
            <a:r>
              <a:rPr lang="ru-RU" sz="1400" dirty="0" err="1">
                <a:solidFill>
                  <a:srgbClr val="132C40"/>
                </a:solidFill>
              </a:rPr>
              <a:t>пульсоксиметр</a:t>
            </a:r>
            <a:r>
              <a:rPr lang="ru-RU" sz="1400" dirty="0">
                <a:solidFill>
                  <a:srgbClr val="132C40"/>
                </a:solidFill>
              </a:rPr>
              <a:t> или термометр, для мониторинга физиологического состояния пожилого человека. </a:t>
            </a:r>
            <a:endParaRPr lang="ru-RU" sz="1400" dirty="0" smtClean="0">
              <a:solidFill>
                <a:srgbClr val="132C40"/>
              </a:solidFill>
            </a:endParaRP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4</a:t>
            </a:r>
            <a:r>
              <a:rPr lang="ru-RU" sz="1400" dirty="0">
                <a:solidFill>
                  <a:srgbClr val="132C40"/>
                </a:solidFill>
              </a:rPr>
              <a:t>. Эти датчики могут быть интегрированы в носимые устройства и передавать данные по беспроводной связи на приемник или смартфон. По этим данным можно определять наличие или отсутствие сердечно-сосудистых, </a:t>
            </a:r>
            <a:r>
              <a:rPr lang="ru-RU" sz="1400" dirty="0" err="1">
                <a:solidFill>
                  <a:srgbClr val="132C40"/>
                </a:solidFill>
              </a:rPr>
              <a:t>нейрологических</a:t>
            </a:r>
            <a:r>
              <a:rPr lang="ru-RU" sz="1400" dirty="0">
                <a:solidFill>
                  <a:srgbClr val="132C40"/>
                </a:solidFill>
              </a:rPr>
              <a:t> или других заболеваний, которые могут быть причиной или следствием падения.</a:t>
            </a:r>
            <a:endParaRPr lang="ru-RU" sz="14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35221" y="139220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94" y="213197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262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198316" y="162089"/>
            <a:ext cx="2765005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198316" y="127687"/>
            <a:ext cx="3298961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 smtClean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0" y="766725"/>
            <a:ext cx="7993200" cy="4007221"/>
          </a:xfrm>
        </p:spPr>
        <p:txBody>
          <a:bodyPr/>
          <a:lstStyle/>
          <a:p>
            <a:pPr marL="381000" indent="-228600">
              <a:buAutoNum type="arabicPeriod"/>
            </a:pPr>
            <a:r>
              <a:rPr lang="ru-RU" b="1" dirty="0" smtClean="0"/>
              <a:t>«</a:t>
            </a:r>
            <a:r>
              <a:rPr lang="ru-RU" b="1" dirty="0" err="1"/>
              <a:t>Future</a:t>
            </a:r>
            <a:r>
              <a:rPr lang="ru-RU" b="1" dirty="0"/>
              <a:t> </a:t>
            </a:r>
            <a:r>
              <a:rPr lang="ru-RU" b="1" dirty="0" err="1"/>
              <a:t>Shape</a:t>
            </a:r>
            <a:r>
              <a:rPr lang="ru-RU" b="1" dirty="0"/>
              <a:t>»: </a:t>
            </a:r>
            <a:r>
              <a:rPr lang="ru-RU" dirty="0"/>
              <a:t>немецкая компания, которая разработала сенсорный пол </a:t>
            </a:r>
            <a:r>
              <a:rPr lang="ru-RU" dirty="0" err="1"/>
              <a:t>SensFloor</a:t>
            </a:r>
            <a:r>
              <a:rPr lang="ru-RU" dirty="0"/>
              <a:t>, который может определять падение пожилого человека и отправлять сигнал на специальный приемник или смартфон</a:t>
            </a:r>
            <a:r>
              <a:rPr lang="ru-RU" dirty="0" smtClean="0"/>
              <a:t>.</a:t>
            </a:r>
          </a:p>
          <a:p>
            <a:pPr marL="381000" indent="-228600">
              <a:buAutoNum type="arabicPeriod"/>
            </a:pPr>
            <a:endParaRPr lang="ru-RU" dirty="0" smtClean="0"/>
          </a:p>
          <a:p>
            <a:pPr marL="381000" indent="-228600">
              <a:buFont typeface="Raleway"/>
              <a:buAutoNum type="arabicPeriod"/>
            </a:pPr>
            <a:r>
              <a:rPr lang="ru-RU" b="1" dirty="0" smtClean="0"/>
              <a:t>«</a:t>
            </a:r>
            <a:r>
              <a:rPr lang="ru-RU" b="1" dirty="0" err="1" smtClean="0"/>
              <a:t>Tellu</a:t>
            </a:r>
            <a:r>
              <a:rPr lang="ru-RU" b="1" dirty="0" smtClean="0"/>
              <a:t> </a:t>
            </a:r>
            <a:r>
              <a:rPr lang="ru-RU" b="1" dirty="0"/>
              <a:t>AS»: </a:t>
            </a:r>
            <a:r>
              <a:rPr lang="ru-RU" dirty="0"/>
              <a:t>норвежская компания, которая создала умные сенсоры, улавливающие даже медленное оседание пожилого человека и анализирующие малейшие колебания в атмосферном давлении</a:t>
            </a:r>
            <a:r>
              <a:rPr lang="ru-RU" dirty="0" smtClean="0"/>
              <a:t>.</a:t>
            </a:r>
          </a:p>
          <a:p>
            <a:pPr marL="381000" indent="-228600">
              <a:buFont typeface="Raleway"/>
              <a:buAutoNum type="arabicPeriod"/>
            </a:pPr>
            <a:endParaRPr lang="ru-RU" dirty="0"/>
          </a:p>
          <a:p>
            <a:pPr marL="381000" indent="-228600">
              <a:buFont typeface="Raleway"/>
              <a:buAutoNum type="arabicPeriod"/>
            </a:pPr>
            <a:r>
              <a:rPr lang="ru-RU" b="1" dirty="0"/>
              <a:t>«</a:t>
            </a:r>
            <a:r>
              <a:rPr lang="ru-RU" b="1" dirty="0" err="1"/>
              <a:t>Philips</a:t>
            </a:r>
            <a:r>
              <a:rPr lang="ru-RU" b="1" dirty="0"/>
              <a:t> </a:t>
            </a:r>
            <a:r>
              <a:rPr lang="ru-RU" b="1" dirty="0" err="1"/>
              <a:t>Lifeline</a:t>
            </a:r>
            <a:r>
              <a:rPr lang="ru-RU" b="1" dirty="0"/>
              <a:t>»: </a:t>
            </a:r>
            <a:r>
              <a:rPr lang="ru-RU" dirty="0"/>
              <a:t>американская компания, которая предоставляет носимые устройства, такие как браслеты или ожерелья, которые могут определять падение пожилого человека и связываться с центром обслуживания и экстренными службами</a:t>
            </a:r>
            <a:r>
              <a:rPr lang="ru-RU" dirty="0" smtClean="0"/>
              <a:t>.</a:t>
            </a:r>
          </a:p>
          <a:p>
            <a:pPr marL="381000" indent="-228600">
              <a:buFont typeface="Raleway"/>
              <a:buAutoNum type="arabicPeriod"/>
            </a:pPr>
            <a:endParaRPr lang="ru-RU" dirty="0"/>
          </a:p>
          <a:p>
            <a:pPr marL="381000" indent="-228600">
              <a:buFont typeface="Raleway"/>
              <a:buAutoNum type="arabicPeriod"/>
            </a:pPr>
            <a:r>
              <a:rPr lang="ru-RU" b="1" dirty="0"/>
              <a:t>«</a:t>
            </a:r>
            <a:r>
              <a:rPr lang="ru-RU" b="1" dirty="0" err="1"/>
              <a:t>FallCall</a:t>
            </a:r>
            <a:r>
              <a:rPr lang="ru-RU" b="1" dirty="0"/>
              <a:t> </a:t>
            </a:r>
            <a:r>
              <a:rPr lang="ru-RU" b="1" dirty="0" err="1"/>
              <a:t>Solutions</a:t>
            </a:r>
            <a:r>
              <a:rPr lang="ru-RU" b="1" dirty="0"/>
              <a:t>»: </a:t>
            </a:r>
            <a:r>
              <a:rPr lang="ru-RU" dirty="0"/>
              <a:t>американская компания, которая разработала приложение для смартфонов и смарт-часов, которое может определять падение пожилого человека и оповещать родственников или медицинских работников</a:t>
            </a:r>
            <a:r>
              <a:rPr lang="ru-RU" dirty="0" smtClean="0"/>
              <a:t>.</a:t>
            </a:r>
          </a:p>
          <a:p>
            <a:pPr marL="381000" indent="-228600">
              <a:buFont typeface="Raleway"/>
              <a:buAutoNum type="arabicPeriod"/>
            </a:pPr>
            <a:endParaRPr lang="ru-RU" dirty="0"/>
          </a:p>
          <a:p>
            <a:pPr marL="381000" indent="-228600">
              <a:buAutoNum type="arabicPeriod"/>
            </a:pPr>
            <a:r>
              <a:rPr lang="ru-RU" b="1" dirty="0"/>
              <a:t>Студенческий научный форум:</a:t>
            </a:r>
            <a:r>
              <a:rPr lang="ru-RU" dirty="0"/>
              <a:t> российская организация, которая проводит исследования по социальным проектам, направленным на преодоление социального одиночества и социальной изоляции пожилых людей, в том числе с использованием датчиков движения.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86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1184905" y="403977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1184904" y="391714"/>
            <a:ext cx="1705136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580841" y="465316"/>
            <a:ext cx="5910355" cy="4323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indent="0">
              <a:buClr>
                <a:schemeClr val="dk1"/>
              </a:buClr>
              <a:buNone/>
            </a:pPr>
            <a:r>
              <a:rPr lang="ru" sz="1400" dirty="0">
                <a:solidFill>
                  <a:srgbClr val="132C40"/>
                </a:solidFill>
              </a:rPr>
              <a:t>Мы работаем на рынке </a:t>
            </a:r>
            <a:r>
              <a:rPr lang="ru" sz="1400" b="1" dirty="0">
                <a:solidFill>
                  <a:srgbClr val="132C40"/>
                </a:solidFill>
              </a:rPr>
              <a:t>B2C</a:t>
            </a:r>
            <a:endParaRPr lang="ru" sz="1400" dirty="0">
              <a:solidFill>
                <a:srgbClr val="132C40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4E7720-BF64-DD1E-3A74-96BDEE768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904" y="1298636"/>
            <a:ext cx="7009254" cy="36653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F1310C-388F-BA4A-5612-47F97814D60D}"/>
              </a:ext>
            </a:extLst>
          </p:cNvPr>
          <p:cNvSpPr txBox="1"/>
          <p:nvPr/>
        </p:nvSpPr>
        <p:spPr>
          <a:xfrm rot="20087963">
            <a:off x="1209408" y="2115959"/>
            <a:ext cx="19634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32C40"/>
                </a:solidFill>
                <a:latin typeface="Raleway"/>
                <a:sym typeface="Raleway"/>
              </a:rPr>
              <a:t>18 </a:t>
            </a:r>
            <a:r>
              <a:rPr lang="ru-RU" sz="1600" b="1" dirty="0">
                <a:solidFill>
                  <a:srgbClr val="132C40"/>
                </a:solidFill>
                <a:latin typeface="Raleway"/>
                <a:sym typeface="Raleway"/>
              </a:rPr>
              <a:t>млрд руб.</a:t>
            </a:r>
          </a:p>
          <a:p>
            <a:endParaRPr lang="ru-RU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7B0850-4E3C-7AA0-1BC0-179A1AEC8D53}"/>
              </a:ext>
            </a:extLst>
          </p:cNvPr>
          <p:cNvSpPr txBox="1"/>
          <p:nvPr/>
        </p:nvSpPr>
        <p:spPr>
          <a:xfrm rot="1067086">
            <a:off x="6606548" y="2272931"/>
            <a:ext cx="17720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n-US" sz="1600" b="1" dirty="0">
                <a:solidFill>
                  <a:srgbClr val="132C40"/>
                </a:solidFill>
                <a:latin typeface="Raleway"/>
              </a:rPr>
              <a:t>650 </a:t>
            </a:r>
            <a:r>
              <a:rPr lang="ru-RU" sz="1600" b="1" dirty="0">
                <a:solidFill>
                  <a:srgbClr val="132C40"/>
                </a:solidFill>
                <a:latin typeface="Raleway"/>
              </a:rPr>
              <a:t>млн руб.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497AA-F508-8F10-36D3-D69106823FC3}"/>
              </a:ext>
            </a:extLst>
          </p:cNvPr>
          <p:cNvSpPr txBox="1"/>
          <p:nvPr/>
        </p:nvSpPr>
        <p:spPr>
          <a:xfrm rot="162063">
            <a:off x="3962073" y="1751306"/>
            <a:ext cx="16037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>
              <a:buSzPts val="1200"/>
            </a:pPr>
            <a:r>
              <a:rPr lang="en-US" sz="1600" b="1" dirty="0">
                <a:solidFill>
                  <a:srgbClr val="132C40"/>
                </a:solidFill>
                <a:latin typeface="Raleway"/>
              </a:rPr>
              <a:t>5 </a:t>
            </a:r>
            <a:r>
              <a:rPr lang="ru-RU" sz="1600" b="1" dirty="0">
                <a:solidFill>
                  <a:srgbClr val="132C40"/>
                </a:solidFill>
                <a:latin typeface="Raleway"/>
              </a:rPr>
              <a:t>млрд руб.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556054" y="2163331"/>
            <a:ext cx="1485397" cy="5539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/>
              <a:t>датчики</a:t>
            </a:r>
            <a:endParaRPr sz="1600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226;p33">
            <a:extLst>
              <a:ext uri="{FF2B5EF4-FFF2-40B4-BE49-F238E27FC236}">
                <a16:creationId xmlns:a16="http://schemas.microsoft.com/office/drawing/2014/main" id="{687DE762-DFF5-7495-92B1-FFCE26F77BD3}"/>
              </a:ext>
            </a:extLst>
          </p:cNvPr>
          <p:cNvSpPr txBox="1">
            <a:spLocks/>
          </p:cNvSpPr>
          <p:nvPr/>
        </p:nvSpPr>
        <p:spPr>
          <a:xfrm>
            <a:off x="2374604" y="2163331"/>
            <a:ext cx="2006011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sz="1600" dirty="0"/>
              <a:t>приложение</a:t>
            </a:r>
          </a:p>
        </p:txBody>
      </p:sp>
      <p:sp>
        <p:nvSpPr>
          <p:cNvPr id="3" name="Google Shape;226;p33">
            <a:extLst>
              <a:ext uri="{FF2B5EF4-FFF2-40B4-BE49-F238E27FC236}">
                <a16:creationId xmlns:a16="http://schemas.microsoft.com/office/drawing/2014/main" id="{C986E616-5F14-23A0-8813-609A972373AF}"/>
              </a:ext>
            </a:extLst>
          </p:cNvPr>
          <p:cNvSpPr txBox="1">
            <a:spLocks/>
          </p:cNvSpPr>
          <p:nvPr/>
        </p:nvSpPr>
        <p:spPr>
          <a:xfrm>
            <a:off x="556054" y="3296707"/>
            <a:ext cx="5068573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50000"/>
              </a:lnSpc>
              <a:buClr>
                <a:schemeClr val="dk1"/>
              </a:buClr>
              <a:buFont typeface="Raleway"/>
              <a:buNone/>
            </a:pPr>
            <a:r>
              <a:rPr lang="ru-RU" sz="1400" dirty="0"/>
              <a:t>стоимость комплекта: </a:t>
            </a:r>
            <a:r>
              <a:rPr lang="ru-RU" sz="1400" b="1" dirty="0"/>
              <a:t>1350 руб</a:t>
            </a:r>
            <a:r>
              <a:rPr lang="ru-RU" sz="1400" dirty="0"/>
              <a:t>., </a:t>
            </a:r>
            <a:br>
              <a:rPr lang="ru-RU" sz="1400" dirty="0"/>
            </a:br>
            <a:r>
              <a:rPr lang="ru-RU" sz="1400" dirty="0"/>
              <a:t>приложение – </a:t>
            </a:r>
            <a:r>
              <a:rPr lang="ru-RU" sz="1400" b="1" dirty="0"/>
              <a:t>бесплатное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дополнительные функции – </a:t>
            </a:r>
            <a:r>
              <a:rPr lang="ru-RU" sz="1400" b="1" dirty="0"/>
              <a:t>129 </a:t>
            </a:r>
            <a:r>
              <a:rPr lang="ru-RU" sz="1400" b="1" dirty="0" err="1"/>
              <a:t>руб</a:t>
            </a:r>
            <a:r>
              <a:rPr lang="ru-RU" sz="1400" b="1" dirty="0"/>
              <a:t>/</a:t>
            </a:r>
            <a:r>
              <a:rPr lang="ru-RU" sz="1400" b="1" dirty="0" err="1"/>
              <a:t>мес</a:t>
            </a:r>
            <a:endParaRPr lang="ru-RU" sz="1400" b="1" dirty="0"/>
          </a:p>
        </p:txBody>
      </p:sp>
      <p:sp>
        <p:nvSpPr>
          <p:cNvPr id="4" name="Крест 3">
            <a:extLst>
              <a:ext uri="{FF2B5EF4-FFF2-40B4-BE49-F238E27FC236}">
                <a16:creationId xmlns:a16="http://schemas.microsoft.com/office/drawing/2014/main" id="{5340EBDB-1DF7-4D69-6731-5F366F102874}"/>
              </a:ext>
            </a:extLst>
          </p:cNvPr>
          <p:cNvSpPr/>
          <p:nvPr/>
        </p:nvSpPr>
        <p:spPr>
          <a:xfrm>
            <a:off x="1708298" y="2163331"/>
            <a:ext cx="666306" cy="646500"/>
          </a:xfrm>
          <a:prstGeom prst="plus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2"/>
                </a:solidFill>
              </a:ln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D5B0C3-292F-27B7-3C4B-8953E0F5C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170" y="1846793"/>
            <a:ext cx="3800032" cy="21375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27312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8" y="247175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5046980" y="2894205"/>
            <a:ext cx="1485397" cy="5539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/>
              <a:t>датчики</a:t>
            </a:r>
            <a:endParaRPr sz="1600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226;p33">
            <a:extLst>
              <a:ext uri="{FF2B5EF4-FFF2-40B4-BE49-F238E27FC236}">
                <a16:creationId xmlns:a16="http://schemas.microsoft.com/office/drawing/2014/main" id="{687DE762-DFF5-7495-92B1-FFCE26F77BD3}"/>
              </a:ext>
            </a:extLst>
          </p:cNvPr>
          <p:cNvSpPr txBox="1">
            <a:spLocks/>
          </p:cNvSpPr>
          <p:nvPr/>
        </p:nvSpPr>
        <p:spPr>
          <a:xfrm>
            <a:off x="6913410" y="2894205"/>
            <a:ext cx="2006011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sz="1600" dirty="0"/>
              <a:t>приложение</a:t>
            </a:r>
          </a:p>
        </p:txBody>
      </p:sp>
      <p:sp>
        <p:nvSpPr>
          <p:cNvPr id="3" name="Google Shape;226;p33">
            <a:extLst>
              <a:ext uri="{FF2B5EF4-FFF2-40B4-BE49-F238E27FC236}">
                <a16:creationId xmlns:a16="http://schemas.microsoft.com/office/drawing/2014/main" id="{C986E616-5F14-23A0-8813-609A972373AF}"/>
              </a:ext>
            </a:extLst>
          </p:cNvPr>
          <p:cNvSpPr txBox="1">
            <a:spLocks/>
          </p:cNvSpPr>
          <p:nvPr/>
        </p:nvSpPr>
        <p:spPr>
          <a:xfrm>
            <a:off x="303589" y="1199931"/>
            <a:ext cx="4152544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8890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ru-RU" sz="1400" b="1" dirty="0"/>
              <a:t>Прибыль:</a:t>
            </a:r>
            <a:r>
              <a:rPr lang="ru-RU" sz="1400" dirty="0"/>
              <a:t> прибыль планируется получать от продажи датчиков и рекламы, интегрированной в приложение. Кроме того, предусмотрены дополнительные функции, доступные в приложении за отдельную плату (запись видео- и аудиодорожек и проч.). Проект также может получать доход от </a:t>
            </a:r>
            <a:r>
              <a:rPr lang="ru-RU" sz="1400" dirty="0" err="1"/>
              <a:t>инвестирований</a:t>
            </a:r>
            <a:r>
              <a:rPr lang="ru-RU" sz="1400" dirty="0"/>
              <a:t> и </a:t>
            </a:r>
            <a:r>
              <a:rPr lang="ru-RU" sz="1400" dirty="0" err="1"/>
              <a:t>грантовой</a:t>
            </a:r>
            <a:r>
              <a:rPr lang="ru-RU" sz="1400" dirty="0"/>
              <a:t> поддержки. ,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/>
              <a:t>Каналы продвижения и сбыта:</a:t>
            </a:r>
            <a:r>
              <a:rPr lang="ru-RU" sz="1400" dirty="0"/>
              <a:t> проект использует различные каналы для продвижения и сбыта своего продукта, такие как интернет-платформы, социальные сети, блоги, видео, подкасты, электронная почта, мессенджеры, СМИ, выставки, конференции, презентации. </a:t>
            </a:r>
            <a:endParaRPr lang="ru-RU" sz="1400" b="1" dirty="0"/>
          </a:p>
        </p:txBody>
      </p:sp>
      <p:sp>
        <p:nvSpPr>
          <p:cNvPr id="4" name="Крест 3">
            <a:extLst>
              <a:ext uri="{FF2B5EF4-FFF2-40B4-BE49-F238E27FC236}">
                <a16:creationId xmlns:a16="http://schemas.microsoft.com/office/drawing/2014/main" id="{5340EBDB-1DF7-4D69-6731-5F366F102874}"/>
              </a:ext>
            </a:extLst>
          </p:cNvPr>
          <p:cNvSpPr/>
          <p:nvPr/>
        </p:nvSpPr>
        <p:spPr>
          <a:xfrm>
            <a:off x="6166093" y="2894205"/>
            <a:ext cx="666306" cy="646500"/>
          </a:xfrm>
          <a:prstGeom prst="plus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2"/>
                </a:solidFill>
              </a:ln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D5B0C3-292F-27B7-3C4B-8953E0F5C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197" y="364597"/>
            <a:ext cx="3800032" cy="213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2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7" y="2088579"/>
            <a:ext cx="7993200" cy="19189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-</a:t>
            </a:r>
            <a:r>
              <a:rPr lang="ru-RU" sz="1400" dirty="0"/>
              <a:t>проведен </a:t>
            </a:r>
            <a:r>
              <a:rPr lang="ru-RU" sz="1400" dirty="0" err="1"/>
              <a:t>CustDev</a:t>
            </a:r>
            <a:r>
              <a:rPr lang="ru-RU" sz="1400" dirty="0"/>
              <a:t> (</a:t>
            </a:r>
            <a:r>
              <a:rPr lang="ru-RU" sz="1400" dirty="0" smtClean="0"/>
              <a:t>15 </a:t>
            </a:r>
            <a:r>
              <a:rPr lang="ru-RU" sz="1400" dirty="0"/>
              <a:t>человек)</a:t>
            </a:r>
            <a:br>
              <a:rPr lang="ru-RU" sz="1400" dirty="0"/>
            </a:br>
            <a:endParaRPr lang="ru-RU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-</a:t>
            </a:r>
            <a:r>
              <a:rPr lang="ru-RU" sz="1400" dirty="0" smtClean="0"/>
              <a:t>проведены </a:t>
            </a:r>
            <a:r>
              <a:rPr lang="ru-RU" sz="1400" dirty="0"/>
              <a:t>мониторинг </a:t>
            </a:r>
            <a:r>
              <a:rPr lang="ru-RU" sz="1400" dirty="0" smtClean="0"/>
              <a:t>и оценка рынка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-проведен анализ конкурентов и их </a:t>
            </a:r>
            <a:r>
              <a:rPr lang="ru-RU" sz="1400" dirty="0" smtClean="0"/>
              <a:t>предложений</a:t>
            </a:r>
            <a:endParaRPr lang="ru-RU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-разработано ТЗ, по которому будет создаваться прототип</a:t>
            </a:r>
            <a:endParaRPr lang="ru-RU" sz="1400" dirty="0" smtClean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265439" y="1433725"/>
            <a:ext cx="7973700" cy="312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задачи:</a:t>
            </a:r>
            <a:br>
              <a:rPr lang="ru" sz="1600" dirty="0">
                <a:solidFill>
                  <a:srgbClr val="132C40"/>
                </a:solidFill>
              </a:rPr>
            </a:b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-RU" sz="1600" dirty="0" smtClean="0">
                <a:solidFill>
                  <a:srgbClr val="132C40"/>
                </a:solidFill>
              </a:rPr>
              <a:t>формулирование </a:t>
            </a:r>
            <a:r>
              <a:rPr lang="ru-RU" sz="1600" dirty="0">
                <a:solidFill>
                  <a:srgbClr val="132C40"/>
                </a:solidFill>
              </a:rPr>
              <a:t>КП для клиентов</a:t>
            </a:r>
            <a:br>
              <a:rPr lang="ru-RU" sz="1600" dirty="0">
                <a:solidFill>
                  <a:srgbClr val="132C40"/>
                </a:solidFill>
              </a:rPr>
            </a:br>
            <a:endParaRPr lang="ru-RU"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-RU" sz="1600" dirty="0">
                <a:solidFill>
                  <a:srgbClr val="132C40"/>
                </a:solidFill>
              </a:rPr>
              <a:t>поиск поставщиков оборудования </a:t>
            </a:r>
            <a:br>
              <a:rPr lang="ru-RU" sz="1600" dirty="0">
                <a:solidFill>
                  <a:srgbClr val="132C40"/>
                </a:solidFill>
              </a:rPr>
            </a:br>
            <a:endParaRPr lang="ru-RU"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-RU" sz="1600" dirty="0">
                <a:solidFill>
                  <a:srgbClr val="132C40"/>
                </a:solidFill>
              </a:rPr>
              <a:t>написание ТЗ для разработки мобильного приложения</a:t>
            </a:r>
            <a:br>
              <a:rPr lang="ru-RU" sz="1600" dirty="0">
                <a:solidFill>
                  <a:srgbClr val="132C40"/>
                </a:solidFill>
              </a:rPr>
            </a:br>
            <a:endParaRPr lang="ru-RU"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-RU" sz="1600" dirty="0">
                <a:solidFill>
                  <a:srgbClr val="132C40"/>
                </a:solidFill>
              </a:rPr>
              <a:t>создание прототипа 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7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b="1" dirty="0" smtClean="0">
                <a:solidFill>
                  <a:srgbClr val="132C40"/>
                </a:solidFill>
              </a:rPr>
              <a:t>Писарева Ирина Сергеевна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600" b="1" dirty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Тел.: +7 (937) </a:t>
            </a:r>
            <a:r>
              <a:rPr lang="ru-RU" dirty="0" smtClean="0">
                <a:solidFill>
                  <a:srgbClr val="132C40"/>
                </a:solidFill>
              </a:rPr>
              <a:t>207-68-00</a:t>
            </a:r>
          </a:p>
          <a:p>
            <a:pPr marL="406400" lvl="0" indent="-203200"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Почта: </a:t>
            </a:r>
            <a:r>
              <a:rPr lang="en-US" dirty="0">
                <a:hlinkClick r:id="rId3"/>
              </a:rPr>
              <a:t>irina.pisareva.2001@gmail.com</a:t>
            </a:r>
            <a:endParaRPr lang="ru-RU"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838</Words>
  <Application>Microsoft Office PowerPoint</Application>
  <PresentationFormat>Экран (16:9)</PresentationFormat>
  <Paragraphs>86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Calibri</vt:lpstr>
      <vt:lpstr>Century Gothic</vt:lpstr>
      <vt:lpstr>Helvetica Neue</vt:lpstr>
      <vt:lpstr>Raleway</vt:lpstr>
      <vt:lpstr>Raleway SemiBold</vt:lpstr>
      <vt:lpstr>Arial</vt:lpstr>
      <vt:lpstr>Simple Light</vt:lpstr>
      <vt:lpstr>Simple Light</vt:lpstr>
      <vt:lpstr>Датчики падения пожилых людей </vt:lpstr>
      <vt:lpstr>Презентация PowerPoint</vt:lpstr>
      <vt:lpstr>ЦЕЛЕВАЯ АУДИТОРИЯ</vt:lpstr>
      <vt:lpstr>ЦЕЛЕВАЯ АУДИТОРИЯ</vt:lpstr>
      <vt:lpstr>ПРОБЛЕМА</vt:lpstr>
      <vt:lpstr>РЕШЕНИЕ - Датчики падения  пожилых людей </vt:lpstr>
      <vt:lpstr>РЕШЕНИЕ</vt:lpstr>
      <vt:lpstr>КОНКУРЕНТЫ</vt:lpstr>
      <vt:lpstr>РЫНОК</vt:lpstr>
      <vt:lpstr>БИЗНЕС-МОДЕЛЬ</vt:lpstr>
      <vt:lpstr>БИЗНЕС-МОДЕЛЬ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Датчики падения пожилых людей</dc:title>
  <dc:creator>Persona</dc:creator>
  <cp:lastModifiedBy>Persona</cp:lastModifiedBy>
  <cp:revision>8</cp:revision>
  <dcterms:modified xsi:type="dcterms:W3CDTF">2023-11-30T07:59:38Z</dcterms:modified>
</cp:coreProperties>
</file>