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1077" r:id="rId2"/>
    <p:sldId id="1076" r:id="rId3"/>
    <p:sldId id="1078" r:id="rId4"/>
    <p:sldId id="1079" r:id="rId5"/>
    <p:sldId id="1087" r:id="rId6"/>
    <p:sldId id="1080" r:id="rId7"/>
    <p:sldId id="1084" r:id="rId8"/>
    <p:sldId id="1081" r:id="rId9"/>
    <p:sldId id="1082" r:id="rId10"/>
    <p:sldId id="1083" r:id="rId11"/>
    <p:sldId id="1085" r:id="rId12"/>
    <p:sldId id="1088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Oswald" panose="020B0604020202020204" charset="-52"/>
      <p:regular r:id="rId20"/>
      <p:bold r:id="rId21"/>
    </p:embeddedFont>
    <p:embeddedFont>
      <p:font typeface="Oswald Light" panose="020B0604020202020204" charset="-52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457" autoAdjust="0"/>
  </p:normalViewPr>
  <p:slideViewPr>
    <p:cSldViewPr snapToGrid="0">
      <p:cViewPr varScale="1">
        <p:scale>
          <a:sx n="51" d="100"/>
          <a:sy n="51" d="100"/>
        </p:scale>
        <p:origin x="922" y="34"/>
      </p:cViewPr>
      <p:guideLst>
        <p:guide pos="3840"/>
        <p:guide orient="horz" pos="2160"/>
        <p:guide pos="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637"/>
    </p:cViewPr>
  </p:sorterViewPr>
  <p:notesViewPr>
    <p:cSldViewPr snapToGrid="0">
      <p:cViewPr varScale="1">
        <p:scale>
          <a:sx n="59" d="100"/>
          <a:sy n="59" d="100"/>
        </p:scale>
        <p:origin x="216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884FD4-2731-43B1-B5F5-5A6FEADAD6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A76E0F-6665-4EB9-8015-9D6D3142D4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9EEECC-6EC5-4916-8FEA-8D2BEFBBE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AD1FE-98F3-4DC9-BC58-532D6E3AF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767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80D8C2-7AAF-4FA0-957A-2948D4330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B06AE15-2EAA-4D77-AFC1-56323DCF1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6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36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>
            <a:extLst>
              <a:ext uri="{FF2B5EF4-FFF2-40B4-BE49-F238E27FC236}">
                <a16:creationId xmlns:a16="http://schemas.microsoft.com/office/drawing/2014/main" id="{58A60FB7-5C04-64C3-CE5A-22E3CCDD544E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>
            <a:extLst>
              <a:ext uri="{FF2B5EF4-FFF2-40B4-BE49-F238E27FC236}">
                <a16:creationId xmlns:a16="http://schemas.microsoft.com/office/drawing/2014/main" id="{0CD00261-F199-D622-8EBA-8B280205C8F5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3264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715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46A411-C217-426B-8DFC-6926599D0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306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Rectangle 193">
            <a:extLst>
              <a:ext uri="{FF2B5EF4-FFF2-40B4-BE49-F238E27FC236}">
                <a16:creationId xmlns:a16="http://schemas.microsoft.com/office/drawing/2014/main" id="{4A1744A1-E9BA-46DB-AE1E-F9901F701D85}"/>
              </a:ext>
            </a:extLst>
          </p:cNvPr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0 w 6688382"/>
              <a:gd name="connsiteY7" fmla="*/ 43007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940300 w 6688382"/>
              <a:gd name="connsiteY7" fmla="*/ 35641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102100 w 6688382"/>
              <a:gd name="connsiteY7" fmla="*/ 3805482 h 7897603"/>
              <a:gd name="connsiteX8" fmla="*/ 6688382 w 6688382"/>
              <a:gd name="connsiteY8" fmla="*/ 0 h 7897603"/>
              <a:gd name="connsiteX0" fmla="*/ 5964482 w 6616700"/>
              <a:gd name="connsiteY0" fmla="*/ 0 h 7923003"/>
              <a:gd name="connsiteX1" fmla="*/ 5897318 w 6616700"/>
              <a:gd name="connsiteY1" fmla="*/ 3606800 h 7923003"/>
              <a:gd name="connsiteX2" fmla="*/ 6616700 w 6616700"/>
              <a:gd name="connsiteY2" fmla="*/ 4326182 h 7923003"/>
              <a:gd name="connsiteX3" fmla="*/ 6616700 w 6616700"/>
              <a:gd name="connsiteY3" fmla="*/ 7923003 h 7923003"/>
              <a:gd name="connsiteX4" fmla="*/ 6616700 w 6616700"/>
              <a:gd name="connsiteY4" fmla="*/ 7923003 h 7923003"/>
              <a:gd name="connsiteX5" fmla="*/ 0 w 6616700"/>
              <a:gd name="connsiteY5" fmla="*/ 7923003 h 7923003"/>
              <a:gd name="connsiteX6" fmla="*/ 0 w 6616700"/>
              <a:gd name="connsiteY6" fmla="*/ 7923003 h 7923003"/>
              <a:gd name="connsiteX7" fmla="*/ 4102100 w 6616700"/>
              <a:gd name="connsiteY7" fmla="*/ 3830882 h 7923003"/>
              <a:gd name="connsiteX8" fmla="*/ 5964482 w 6616700"/>
              <a:gd name="connsiteY8" fmla="*/ 0 h 7923003"/>
              <a:gd name="connsiteX0" fmla="*/ 5964482 w 6621218"/>
              <a:gd name="connsiteY0" fmla="*/ 0 h 7923003"/>
              <a:gd name="connsiteX1" fmla="*/ 6621218 w 6621218"/>
              <a:gd name="connsiteY1" fmla="*/ 0 h 7923003"/>
              <a:gd name="connsiteX2" fmla="*/ 6616700 w 6621218"/>
              <a:gd name="connsiteY2" fmla="*/ 4326182 h 7923003"/>
              <a:gd name="connsiteX3" fmla="*/ 6616700 w 6621218"/>
              <a:gd name="connsiteY3" fmla="*/ 7923003 h 7923003"/>
              <a:gd name="connsiteX4" fmla="*/ 6616700 w 6621218"/>
              <a:gd name="connsiteY4" fmla="*/ 7923003 h 7923003"/>
              <a:gd name="connsiteX5" fmla="*/ 0 w 6621218"/>
              <a:gd name="connsiteY5" fmla="*/ 7923003 h 7923003"/>
              <a:gd name="connsiteX6" fmla="*/ 0 w 6621218"/>
              <a:gd name="connsiteY6" fmla="*/ 7923003 h 7923003"/>
              <a:gd name="connsiteX7" fmla="*/ 4102100 w 6621218"/>
              <a:gd name="connsiteY7" fmla="*/ 3830882 h 7923003"/>
              <a:gd name="connsiteX8" fmla="*/ 5964482 w 6621218"/>
              <a:gd name="connsiteY8" fmla="*/ 0 h 7923003"/>
              <a:gd name="connsiteX0" fmla="*/ 6046594 w 6621218"/>
              <a:gd name="connsiteY0" fmla="*/ 0 h 8070634"/>
              <a:gd name="connsiteX1" fmla="*/ 6621218 w 6621218"/>
              <a:gd name="connsiteY1" fmla="*/ 147631 h 8070634"/>
              <a:gd name="connsiteX2" fmla="*/ 6616700 w 6621218"/>
              <a:gd name="connsiteY2" fmla="*/ 4473813 h 8070634"/>
              <a:gd name="connsiteX3" fmla="*/ 6616700 w 6621218"/>
              <a:gd name="connsiteY3" fmla="*/ 8070634 h 8070634"/>
              <a:gd name="connsiteX4" fmla="*/ 6616700 w 6621218"/>
              <a:gd name="connsiteY4" fmla="*/ 8070634 h 8070634"/>
              <a:gd name="connsiteX5" fmla="*/ 0 w 6621218"/>
              <a:gd name="connsiteY5" fmla="*/ 8070634 h 8070634"/>
              <a:gd name="connsiteX6" fmla="*/ 0 w 6621218"/>
              <a:gd name="connsiteY6" fmla="*/ 8070634 h 8070634"/>
              <a:gd name="connsiteX7" fmla="*/ 4102100 w 6621218"/>
              <a:gd name="connsiteY7" fmla="*/ 3978513 h 8070634"/>
              <a:gd name="connsiteX8" fmla="*/ 6046594 w 6621218"/>
              <a:gd name="connsiteY8" fmla="*/ 0 h 8070634"/>
              <a:gd name="connsiteX0" fmla="*/ 6046594 w 6668894"/>
              <a:gd name="connsiteY0" fmla="*/ 0 h 8070634"/>
              <a:gd name="connsiteX1" fmla="*/ 6668894 w 6668894"/>
              <a:gd name="connsiteY1" fmla="*/ 76200 h 8070634"/>
              <a:gd name="connsiteX2" fmla="*/ 6616700 w 6668894"/>
              <a:gd name="connsiteY2" fmla="*/ 4473813 h 8070634"/>
              <a:gd name="connsiteX3" fmla="*/ 6616700 w 6668894"/>
              <a:gd name="connsiteY3" fmla="*/ 8070634 h 8070634"/>
              <a:gd name="connsiteX4" fmla="*/ 6616700 w 6668894"/>
              <a:gd name="connsiteY4" fmla="*/ 8070634 h 8070634"/>
              <a:gd name="connsiteX5" fmla="*/ 0 w 6668894"/>
              <a:gd name="connsiteY5" fmla="*/ 8070634 h 8070634"/>
              <a:gd name="connsiteX6" fmla="*/ 0 w 6668894"/>
              <a:gd name="connsiteY6" fmla="*/ 8070634 h 8070634"/>
              <a:gd name="connsiteX7" fmla="*/ 4102100 w 6668894"/>
              <a:gd name="connsiteY7" fmla="*/ 3978513 h 8070634"/>
              <a:gd name="connsiteX8" fmla="*/ 6046594 w 66688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241300 w 6910194"/>
              <a:gd name="connsiteY5" fmla="*/ 80706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375400 w 6910194"/>
              <a:gd name="connsiteY4" fmla="*/ 53655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83400 w 6910194"/>
              <a:gd name="connsiteY3" fmla="*/ 63434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626994 w 6910194"/>
              <a:gd name="connsiteY5" fmla="*/ 6997700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148194 w 6910194"/>
              <a:gd name="connsiteY0" fmla="*/ 508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48194 w 6910194"/>
              <a:gd name="connsiteY8" fmla="*/ 50800 h 7930934"/>
              <a:gd name="connsiteX0" fmla="*/ 6173594 w 6910194"/>
              <a:gd name="connsiteY0" fmla="*/ 762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73594 w 6910194"/>
              <a:gd name="connsiteY8" fmla="*/ 76200 h 7930934"/>
              <a:gd name="connsiteX0" fmla="*/ 6019800 w 6756400"/>
              <a:gd name="connsiteY0" fmla="*/ 76200 h 6985000"/>
              <a:gd name="connsiteX1" fmla="*/ 6756400 w 6756400"/>
              <a:gd name="connsiteY1" fmla="*/ 0 h 6985000"/>
              <a:gd name="connsiteX2" fmla="*/ 6704206 w 6756400"/>
              <a:gd name="connsiteY2" fmla="*/ 4397613 h 6985000"/>
              <a:gd name="connsiteX3" fmla="*/ 6666106 w 6756400"/>
              <a:gd name="connsiteY3" fmla="*/ 6914934 h 6985000"/>
              <a:gd name="connsiteX4" fmla="*/ 5410200 w 6756400"/>
              <a:gd name="connsiteY4" fmla="*/ 6908800 h 6985000"/>
              <a:gd name="connsiteX5" fmla="*/ 1473200 w 6756400"/>
              <a:gd name="connsiteY5" fmla="*/ 6921500 h 6985000"/>
              <a:gd name="connsiteX6" fmla="*/ 0 w 6756400"/>
              <a:gd name="connsiteY6" fmla="*/ 6985000 h 6985000"/>
              <a:gd name="connsiteX7" fmla="*/ 4189606 w 6756400"/>
              <a:gd name="connsiteY7" fmla="*/ 3902313 h 6985000"/>
              <a:gd name="connsiteX8" fmla="*/ 6019800 w 6756400"/>
              <a:gd name="connsiteY8" fmla="*/ 76200 h 69850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49530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0546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245100 w 6299200"/>
              <a:gd name="connsiteY4" fmla="*/ 69342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1016000 w 6299200"/>
              <a:gd name="connsiteY5" fmla="*/ 69215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613400 w 6299200"/>
              <a:gd name="connsiteY0" fmla="*/ 127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613400 w 6299200"/>
              <a:gd name="connsiteY8" fmla="*/ 12700 h 6953034"/>
              <a:gd name="connsiteX0" fmla="*/ 5562600 w 6299200"/>
              <a:gd name="connsiteY0" fmla="*/ 45719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45719 h 695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AC4948-A7ED-43AE-9AE1-1034D401D0F5}"/>
              </a:ext>
            </a:extLst>
          </p:cNvPr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>
            <a:extLst>
              <a:ext uri="{FF2B5EF4-FFF2-40B4-BE49-F238E27FC236}">
                <a16:creationId xmlns:a16="http://schemas.microsoft.com/office/drawing/2014/main" id="{E271C5CC-6FD4-43ED-B7ED-2988CB8AA1B6}"/>
              </a:ext>
            </a:extLst>
          </p:cNvPr>
          <p:cNvSpPr>
            <a:spLocks/>
          </p:cNvSpPr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96F624-DDCD-4056-84D4-FE5406A64CE8}"/>
              </a:ext>
            </a:extLst>
          </p:cNvPr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905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2A43EE-37ED-0EF7-321F-44564C1CA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796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0C66AF-DF16-4FDB-932D-36F9CD11C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377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53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4757B6DF-076E-361C-332D-A0EB864637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426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522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6D9ED8E7-9D83-A48E-E146-0DD50B3F2F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2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0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>
            <a:extLst>
              <a:ext uri="{FF2B5EF4-FFF2-40B4-BE49-F238E27FC236}">
                <a16:creationId xmlns:a16="http://schemas.microsoft.com/office/drawing/2014/main" id="{1E60C6E6-E49D-4E31-82A2-A999DF68C8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" name="Рисунок 73">
            <a:extLst>
              <a:ext uri="{FF2B5EF4-FFF2-40B4-BE49-F238E27FC236}">
                <a16:creationId xmlns:a16="http://schemas.microsoft.com/office/drawing/2014/main" id="{F818671B-5820-427D-AF49-A5299E992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>
            <a:extLst>
              <a:ext uri="{FF2B5EF4-FFF2-40B4-BE49-F238E27FC236}">
                <a16:creationId xmlns:a16="http://schemas.microsoft.com/office/drawing/2014/main" id="{8D781D7D-BA30-4009-B3C4-207BBDFD0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18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0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6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72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>
            <a:extLst>
              <a:ext uri="{FF2B5EF4-FFF2-40B4-BE49-F238E27FC236}">
                <a16:creationId xmlns:a16="http://schemas.microsoft.com/office/drawing/2014/main" id="{4B6D3DEB-7D50-4F8B-A4EB-8B8DACAA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F0B8FE2C-96E3-444B-9949-E1D53543D75F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28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85FC0D-9464-4538-8E32-A864AF617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61" r:id="rId3"/>
    <p:sldLayoutId id="2147483650" r:id="rId4"/>
    <p:sldLayoutId id="2147483684" r:id="rId5"/>
    <p:sldLayoutId id="2147483688" r:id="rId6"/>
    <p:sldLayoutId id="2147483683" r:id="rId7"/>
    <p:sldLayoutId id="2147483675" r:id="rId8"/>
    <p:sldLayoutId id="2147483690" r:id="rId9"/>
    <p:sldLayoutId id="2147483689" r:id="rId10"/>
    <p:sldLayoutId id="2147483677" r:id="rId11"/>
    <p:sldLayoutId id="2147483692" r:id="rId12"/>
    <p:sldLayoutId id="2147483678" r:id="rId13"/>
    <p:sldLayoutId id="2147483693" r:id="rId14"/>
    <p:sldLayoutId id="2147483676" r:id="rId15"/>
    <p:sldLayoutId id="2147483674" r:id="rId16"/>
    <p:sldLayoutId id="2147483680" r:id="rId17"/>
    <p:sldLayoutId id="2147483694" r:id="rId18"/>
    <p:sldLayoutId id="2147483681" r:id="rId19"/>
    <p:sldLayoutId id="2147483682" r:id="rId20"/>
    <p:sldLayoutId id="2147483679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2145893" y="1344140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189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6887465" y="1344141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189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 проекта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769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89">
            <a:extLst>
              <a:ext uri="{FF2B5EF4-FFF2-40B4-BE49-F238E27FC236}">
                <a16:creationId xmlns:a16="http://schemas.microsoft.com/office/drawing/2014/main" id="{46AE3FAF-EA59-4B48-AFFD-61623945DA29}"/>
              </a:ext>
            </a:extLst>
          </p:cNvPr>
          <p:cNvSpPr/>
          <p:nvPr/>
        </p:nvSpPr>
        <p:spPr>
          <a:xfrm>
            <a:off x="3101800" y="4232020"/>
            <a:ext cx="22993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 err="1">
                <a:solidFill>
                  <a:schemeClr val="accent2"/>
                </a:solidFill>
              </a:rPr>
              <a:t>Гарпанеев</a:t>
            </a:r>
            <a:r>
              <a:rPr lang="ru-RU" sz="3200" dirty="0">
                <a:solidFill>
                  <a:schemeClr val="accent2"/>
                </a:solidFill>
              </a:rPr>
              <a:t> Андрей</a:t>
            </a:r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7551518" y="4232021"/>
            <a:ext cx="2865271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 err="1">
                <a:solidFill>
                  <a:schemeClr val="accent2"/>
                </a:solidFill>
              </a:rPr>
              <a:t>Базутина</a:t>
            </a:r>
            <a:r>
              <a:rPr lang="ru-RU" sz="3200" dirty="0">
                <a:solidFill>
                  <a:schemeClr val="accent2"/>
                </a:solidFill>
              </a:rPr>
              <a:t> Елена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8C78E8-FA72-3645-A91E-C516548C12F3}"/>
              </a:ext>
            </a:extLst>
          </p:cNvPr>
          <p:cNvSpPr txBox="1"/>
          <p:nvPr/>
        </p:nvSpPr>
        <p:spPr>
          <a:xfrm>
            <a:off x="2817836" y="5239264"/>
            <a:ext cx="2867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31"/>
            <a:r>
              <a:rPr lang="ru-RU" sz="2000" dirty="0">
                <a:ea typeface="VTB Group Cond Book" panose="020B0506050504020204" pitchFamily="34" charset="77"/>
              </a:rPr>
              <a:t>Координатор, визуализатор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B3C1B3-F652-4A42-B12A-A61A8AD117F9}"/>
              </a:ext>
            </a:extLst>
          </p:cNvPr>
          <p:cNvSpPr txBox="1"/>
          <p:nvPr/>
        </p:nvSpPr>
        <p:spPr>
          <a:xfrm>
            <a:off x="7712841" y="5093933"/>
            <a:ext cx="2394443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31"/>
            <a:r>
              <a:rPr lang="ru-RU" sz="2000">
                <a:ea typeface="VTB Group Cond Book" panose="020B0506050504020204" pitchFamily="34" charset="77"/>
              </a:rPr>
              <a:t>Коммуникатор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42475" y="-619125"/>
            <a:ext cx="2387600" cy="2387600"/>
          </a:xfr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55018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550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6671240" y="723701"/>
            <a:ext cx="5307980" cy="50167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Проект Ясность разума помогает решать людям преклонного возраста, проблему со старческим слабоумием с помощью особой программы тренировок</a:t>
            </a:r>
            <a:endParaRPr lang="en-US" sz="40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9" r="16659"/>
          <a:stretch>
            <a:fillRect/>
          </a:stretch>
        </p:blipFill>
        <p:spPr>
          <a:xfrm>
            <a:off x="-1943100" y="-693965"/>
            <a:ext cx="8614340" cy="8278585"/>
          </a:xfrm>
        </p:spPr>
      </p:pic>
    </p:spTree>
    <p:extLst>
      <p:ext uri="{BB962C8B-B14F-4D97-AF65-F5344CB8AC3E}">
        <p14:creationId xmlns:p14="http://schemas.microsoft.com/office/powerpoint/2010/main" val="69902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7" y="337155"/>
            <a:ext cx="4478041" cy="1311128"/>
          </a:xfrm>
        </p:spPr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8A0276-7DB2-4B78-8379-A87480D78226}"/>
              </a:ext>
            </a:extLst>
          </p:cNvPr>
          <p:cNvSpPr txBox="1"/>
          <p:nvPr/>
        </p:nvSpPr>
        <p:spPr>
          <a:xfrm>
            <a:off x="7307016" y="1772349"/>
            <a:ext cx="3657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>
                <a:ea typeface="VTB Group Cond Book" panose="020B0506050504020204" pitchFamily="34" charset="77"/>
              </a:rPr>
              <a:t>Люди старше 65 лет, страдающие деменцией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8318B1-80E3-4E5D-8678-830FF8FC1250}"/>
              </a:ext>
            </a:extLst>
          </p:cNvPr>
          <p:cNvSpPr txBox="1"/>
          <p:nvPr/>
        </p:nvSpPr>
        <p:spPr>
          <a:xfrm>
            <a:off x="7307016" y="3624072"/>
            <a:ext cx="3657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Чтобы остановить дальнейший прогресс деменции, мы предлагаем </a:t>
            </a:r>
            <a:r>
              <a:rPr lang="ru-RU" sz="2000" dirty="0" err="1"/>
              <a:t>телеграм</a:t>
            </a:r>
            <a:r>
              <a:rPr lang="ru-RU" sz="2000" dirty="0"/>
              <a:t>-ботом «Ясность разума», в котором содержится комплекс тренировок для развития памяти и мышления. Несколько раз в день клиент получает задание на логику и внимательность, которое необходимо выполнить.</a:t>
            </a: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57D898A4-E6C2-46B8-B58F-7FDC2602B83A}"/>
              </a:ext>
            </a:extLst>
          </p:cNvPr>
          <p:cNvSpPr/>
          <p:nvPr/>
        </p:nvSpPr>
        <p:spPr>
          <a:xfrm flipH="1">
            <a:off x="6952516" y="188549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6952516" y="3738708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-1763486" y="-775607"/>
            <a:ext cx="8270421" cy="8409213"/>
          </a:xfrm>
        </p:spPr>
      </p:pic>
      <p:sp>
        <p:nvSpPr>
          <p:cNvPr id="9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6952557" y="277345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8A0276-7DB2-4B78-8379-A87480D78226}"/>
              </a:ext>
            </a:extLst>
          </p:cNvPr>
          <p:cNvSpPr txBox="1"/>
          <p:nvPr/>
        </p:nvSpPr>
        <p:spPr>
          <a:xfrm>
            <a:off x="7307016" y="2655105"/>
            <a:ext cx="3657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>
                <a:ea typeface="VTB Group Cond Book" panose="020B0506050504020204" pitchFamily="34" charset="77"/>
              </a:rPr>
              <a:t>Родственники людей страдающих деменцией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3573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437071" cy="1311128"/>
          </a:xfrm>
        </p:spPr>
        <p:txBody>
          <a:bodyPr/>
          <a:lstStyle/>
          <a:p>
            <a:r>
              <a:rPr lang="ru-RU" dirty="0"/>
              <a:t>Исследование пользователей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4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1893572"/>
            <a:ext cx="3179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>
                <a:ea typeface="VTB Group Cond Book" panose="020B0506050504020204" pitchFamily="34" charset="77"/>
              </a:rPr>
              <a:t>Нашим приложением могут заинтересоваться не только пожилые люди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2" y="3451115"/>
            <a:ext cx="3863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>
                <a:ea typeface="VTB Group Cond Book" panose="020B0506050504020204" pitchFamily="34" charset="77"/>
              </a:rPr>
              <a:t>Большинству людей удобно пользоваться приложением на телефоне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97412" y="4768819"/>
            <a:ext cx="2867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>
                <a:ea typeface="VTB Group Cond Book" panose="020B0506050504020204" pitchFamily="34" charset="77"/>
              </a:rPr>
              <a:t>Люди озабочены тем, что у их родственников развивается деменция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207252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0286" y="357175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42913" y="489918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5886450" y="-587829"/>
            <a:ext cx="8306382" cy="8033658"/>
          </a:xfr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26973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4467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22914" y="369813"/>
            <a:ext cx="4808765" cy="756858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Решение проблемы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8765" y="1497763"/>
            <a:ext cx="9557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Продукт «Ясность разума» помогает пожилым людям и их родственникам приостановить развитие деменции и поддерживать умственные способности с помощью программы тренировок, которую будет присылать бот в </a:t>
            </a:r>
            <a:r>
              <a:rPr lang="ru-RU" sz="2800" dirty="0" err="1"/>
              <a:t>Telegram</a:t>
            </a:r>
            <a:r>
              <a:rPr lang="ru-RU" sz="2800" dirty="0"/>
              <a:t>. Упражнения, направленные на развитие мозга, снижают риск развития деменции, замедляют естественное старение мозга, улучшают когнитивные функции, такие как память, внимание, концентрация и мышление, улучшают психическое состояние, повышают интерес к умственной деятельности.</a:t>
            </a:r>
            <a:endParaRPr lang="en-US" sz="28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26973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8709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8933E6-A6B2-4DAC-B715-31603369B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/>
          </a:p>
        </p:txBody>
      </p:sp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2962252" y="4098696"/>
            <a:ext cx="1781198" cy="610670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Обычная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2328970" y="5020878"/>
            <a:ext cx="29256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Набор упражнений</a:t>
            </a:r>
          </a:p>
        </p:txBody>
      </p:sp>
      <p:sp>
        <p:nvSpPr>
          <p:cNvPr id="11" name="Rounded Rectangle 113">
            <a:extLst>
              <a:ext uri="{FF2B5EF4-FFF2-40B4-BE49-F238E27FC236}">
                <a16:creationId xmlns:a16="http://schemas.microsoft.com/office/drawing/2014/main" id="{ABE6DED3-0F40-46C2-A88D-AF198EAACC34}"/>
              </a:ext>
            </a:extLst>
          </p:cNvPr>
          <p:cNvSpPr/>
          <p:nvPr/>
        </p:nvSpPr>
        <p:spPr>
          <a:xfrm>
            <a:off x="7179530" y="4123824"/>
            <a:ext cx="1835076" cy="585542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/>
            <a:r>
              <a:rPr lang="en-US" sz="3200" dirty="0">
                <a:solidFill>
                  <a:srgbClr val="FFFFFF"/>
                </a:solidFill>
                <a:ea typeface="VTB Group Cond Book" panose="020B0506050504020204" pitchFamily="34" charset="-52"/>
              </a:rPr>
              <a:t>  </a:t>
            </a:r>
            <a:r>
              <a:rPr lang="ru-RU" sz="3200" dirty="0">
                <a:solidFill>
                  <a:srgbClr val="FFFFFF"/>
                </a:solidFill>
                <a:ea typeface="VTB Group Cond Book" panose="020B0506050504020204" pitchFamily="34" charset="-52"/>
              </a:rPr>
              <a:t>Премиум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B4ABBBA4-EF99-47BB-930A-0D0D30286719}"/>
              </a:ext>
            </a:extLst>
          </p:cNvPr>
          <p:cNvSpPr txBox="1">
            <a:spLocks/>
          </p:cNvSpPr>
          <p:nvPr/>
        </p:nvSpPr>
        <p:spPr>
          <a:xfrm>
            <a:off x="6725795" y="5020878"/>
            <a:ext cx="27425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Набор упражнений + дополнительные упражнения + советы по образу жизни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и распорядку дня для профилактики деменции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0" y="0"/>
            <a:ext cx="12181566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Несколько уровней подписки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55018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8731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0035" y="489727"/>
            <a:ext cx="10515600" cy="1089529"/>
          </a:xfrm>
        </p:spPr>
        <p:txBody>
          <a:bodyPr/>
          <a:lstStyle/>
          <a:p>
            <a:r>
              <a:rPr lang="ru-RU" sz="7200" dirty="0">
                <a:solidFill>
                  <a:schemeClr val="accent1"/>
                </a:solidFill>
              </a:rPr>
              <a:t>Конкуренты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55018" cy="563336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3780" y="2085005"/>
            <a:ext cx="1032496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31"/>
            <a:r>
              <a:rPr lang="ru-RU" sz="3200" dirty="0">
                <a:ea typeface="VTB Group Cond Book" panose="020B0506050504020204" pitchFamily="34" charset="77"/>
              </a:rPr>
              <a:t>Прямых конкурентов у нас нет, но есть приложения с похожим функционалом, которые не могут в полной мере обеспечить полноценную профилактику деменции.</a:t>
            </a:r>
          </a:p>
          <a:p>
            <a:pPr defTabSz="228531"/>
            <a:r>
              <a:rPr lang="ru-RU" sz="3200" dirty="0">
                <a:ea typeface="VTB Group Cond Book" panose="020B0506050504020204" pitchFamily="34" charset="77"/>
              </a:rPr>
              <a:t>К таким приложения можно отнести:</a:t>
            </a:r>
          </a:p>
          <a:p>
            <a:pPr defTabSz="228531"/>
            <a:r>
              <a:rPr lang="ru-RU" sz="3200" dirty="0">
                <a:ea typeface="VTB Group Cond Book" panose="020B0506050504020204" pitchFamily="34" charset="77"/>
              </a:rPr>
              <a:t>1. </a:t>
            </a:r>
            <a:r>
              <a:rPr lang="en-US" sz="3200" dirty="0"/>
              <a:t>Peak</a:t>
            </a:r>
          </a:p>
          <a:p>
            <a:pPr defTabSz="228531"/>
            <a:r>
              <a:rPr lang="ru-RU" sz="3200" dirty="0">
                <a:ea typeface="VTB Group Cond Book" panose="020B0506050504020204" pitchFamily="34" charset="77"/>
              </a:rPr>
              <a:t>2. </a:t>
            </a:r>
            <a:r>
              <a:rPr lang="en-US" sz="3200" dirty="0" err="1"/>
              <a:t>Lumosity</a:t>
            </a:r>
            <a:endParaRPr lang="en-US" sz="3200" dirty="0"/>
          </a:p>
          <a:p>
            <a:pPr defTabSz="228531"/>
            <a:r>
              <a:rPr lang="ru-RU" sz="3200" dirty="0">
                <a:ea typeface="VTB Group Cond Book" panose="020B0506050504020204" pitchFamily="34" charset="77"/>
              </a:rPr>
              <a:t>3. </a:t>
            </a:r>
            <a:r>
              <a:rPr lang="en-US" sz="3200" dirty="0"/>
              <a:t>Elevate</a:t>
            </a:r>
          </a:p>
        </p:txBody>
      </p:sp>
    </p:spTree>
    <p:extLst>
      <p:ext uri="{BB962C8B-B14F-4D97-AF65-F5344CB8AC3E}">
        <p14:creationId xmlns:p14="http://schemas.microsoft.com/office/powerpoint/2010/main" val="270648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48013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2800" smtClean="0">
                <a:solidFill>
                  <a:schemeClr val="tx1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8</a:t>
            </a:fld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05544" y="710164"/>
            <a:ext cx="10515600" cy="579851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ТАМ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50 млн чел (население РФ в возрасте 40-65 лет)</a:t>
            </a:r>
            <a:br>
              <a:rPr lang="ru-RU" sz="2800" dirty="0">
                <a:solidFill>
                  <a:schemeClr val="tx1"/>
                </a:solidFill>
              </a:rPr>
            </a:br>
            <a:br>
              <a:rPr lang="ru-RU" sz="2800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SAM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Росстат: 10% людей данного возраста пользуются платными услугами, делают покупки в интернете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Остается 5 000 000 человек</a:t>
            </a:r>
            <a:br>
              <a:rPr lang="ru-RU" sz="2800" dirty="0">
                <a:solidFill>
                  <a:schemeClr val="tx1"/>
                </a:solidFill>
              </a:rPr>
            </a:br>
            <a:br>
              <a:rPr lang="ru-RU" sz="2800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SOM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Т. к. прямых конкурентов нет, большое количество выберут именно наш продукт (около 30%). Остается 1 500 000 человек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Цена подписки 150р., следовательно, можно заработать 1 500 150 руб.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437166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43509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9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59230"/>
            <a:ext cx="10515600" cy="701731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Экономика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3771" y="1582341"/>
            <a:ext cx="107197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Цена создания бота около 3000 р., цена рекламы (10000 показов) –2000 р.. Из 10000 человек, увидевших рекламу, около 2% (200 чел.) оформят подписку. </a:t>
            </a:r>
          </a:p>
          <a:p>
            <a:r>
              <a:rPr lang="ru-RU" sz="3200" dirty="0"/>
              <a:t>Итого </a:t>
            </a:r>
            <a:r>
              <a:rPr lang="ru-RU" sz="3200" dirty="0">
                <a:solidFill>
                  <a:schemeClr val="accent1"/>
                </a:solidFill>
              </a:rPr>
              <a:t>прибыль</a:t>
            </a:r>
            <a:r>
              <a:rPr lang="ru-RU" sz="3200" dirty="0"/>
              <a:t> за первый месяц составит 25 000 р. (200 ч. * 150 р. – 3000 р. – 2000р. ).</a:t>
            </a:r>
          </a:p>
          <a:p>
            <a:r>
              <a:rPr lang="ru-RU" sz="3200" dirty="0">
                <a:solidFill>
                  <a:schemeClr val="accent1"/>
                </a:solidFill>
              </a:rPr>
              <a:t>Рентабельность</a:t>
            </a:r>
            <a:r>
              <a:rPr lang="ru-RU" sz="3200" dirty="0"/>
              <a:t> продаж составляет 83,5%</a:t>
            </a:r>
          </a:p>
          <a:p>
            <a:r>
              <a:rPr lang="ru-RU" sz="3200" dirty="0">
                <a:solidFill>
                  <a:schemeClr val="accent1"/>
                </a:solidFill>
              </a:rPr>
              <a:t>Точка безубыточности </a:t>
            </a:r>
            <a:r>
              <a:rPr lang="ru-RU" sz="3200" dirty="0"/>
              <a:t>14 человек в месяц</a:t>
            </a:r>
          </a:p>
          <a:p>
            <a:r>
              <a:rPr lang="ru-RU" sz="3200" dirty="0"/>
              <a:t>Срок окупаемости менее месяца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67794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363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10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432708"/>
            <a:ext cx="10515600" cy="824592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Воронка маркетинга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04899" y="1384931"/>
            <a:ext cx="995770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/>
              <a:t>Канал продаж – реклама в телеграмм</a:t>
            </a:r>
          </a:p>
          <a:p>
            <a:r>
              <a:rPr lang="ru-RU" sz="4800" dirty="0">
                <a:solidFill>
                  <a:schemeClr val="accent1"/>
                </a:solidFill>
              </a:rPr>
              <a:t>Привлечение</a:t>
            </a:r>
            <a:r>
              <a:rPr lang="ru-RU" sz="4800" dirty="0"/>
              <a:t> –5000</a:t>
            </a:r>
          </a:p>
          <a:p>
            <a:r>
              <a:rPr lang="ru-RU" sz="4800" dirty="0">
                <a:solidFill>
                  <a:schemeClr val="accent1"/>
                </a:solidFill>
              </a:rPr>
              <a:t>Активация</a:t>
            </a:r>
            <a:r>
              <a:rPr lang="ru-RU" sz="4800" dirty="0"/>
              <a:t> –3000</a:t>
            </a:r>
          </a:p>
          <a:p>
            <a:r>
              <a:rPr lang="ru-RU" sz="4800" dirty="0">
                <a:solidFill>
                  <a:schemeClr val="accent1"/>
                </a:solidFill>
              </a:rPr>
              <a:t>Удержание</a:t>
            </a:r>
            <a:r>
              <a:rPr lang="ru-RU" sz="4800" dirty="0"/>
              <a:t> – 200</a:t>
            </a:r>
          </a:p>
          <a:p>
            <a:r>
              <a:rPr lang="ru-RU" sz="4800" dirty="0">
                <a:solidFill>
                  <a:schemeClr val="accent1"/>
                </a:solidFill>
              </a:rPr>
              <a:t>Рекомендации</a:t>
            </a:r>
            <a:r>
              <a:rPr lang="ru-RU" sz="4800" dirty="0"/>
              <a:t> – 100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2" y="6139543"/>
            <a:ext cx="4457701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7436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11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1871" y="579535"/>
            <a:ext cx="10515600" cy="701731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План развития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80406" y="1449952"/>
            <a:ext cx="1011283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1.Оценка текущего состояния проекта </a:t>
            </a:r>
          </a:p>
          <a:p>
            <a:r>
              <a:rPr lang="ru-RU" sz="2000" dirty="0"/>
              <a:t>2.Исследование рынка</a:t>
            </a:r>
          </a:p>
          <a:p>
            <a:r>
              <a:rPr lang="ru-RU" sz="2000" dirty="0"/>
              <a:t>3. Изучение конкурентов</a:t>
            </a:r>
          </a:p>
          <a:p>
            <a:r>
              <a:rPr lang="ru-RU" sz="2000" dirty="0"/>
              <a:t>4.Разработка стратегии развития, содержащая такие аспекты, как маркетинг, производство, управление, финансы, продажи</a:t>
            </a:r>
          </a:p>
          <a:p>
            <a:r>
              <a:rPr lang="ru-RU" sz="2000" dirty="0"/>
              <a:t>5.Расширение командного состава, привлечение опытных специалистов</a:t>
            </a:r>
          </a:p>
          <a:p>
            <a:r>
              <a:rPr lang="ru-RU" sz="2000" dirty="0"/>
              <a:t>6.Увеличение продаж, привлечение новых клиентов</a:t>
            </a:r>
          </a:p>
          <a:p>
            <a:r>
              <a:rPr lang="ru-RU" sz="2000" dirty="0"/>
              <a:t>7.Улучшение предлагаемого продукта</a:t>
            </a:r>
          </a:p>
          <a:p>
            <a:r>
              <a:rPr lang="ru-RU" sz="2000" dirty="0"/>
              <a:t>8.Расширение рынков сбыта</a:t>
            </a:r>
          </a:p>
          <a:p>
            <a:r>
              <a:rPr lang="ru-RU" sz="2000" dirty="0"/>
              <a:t>9.Получение дополнительного финансирования</a:t>
            </a:r>
          </a:p>
          <a:p>
            <a:r>
              <a:rPr lang="ru-RU" sz="2000" dirty="0"/>
              <a:t>10.Поиск возможностей для партнерского сотрудничества с компаниями или организациями для получения новых знаний и опыта</a:t>
            </a:r>
          </a:p>
          <a:p>
            <a:r>
              <a:rPr lang="ru-RU" sz="2000" dirty="0"/>
              <a:t>11.Оценка и корректировка плана дальнейшего развития </a:t>
            </a:r>
            <a:r>
              <a:rPr lang="ru-RU" sz="2000" dirty="0" err="1"/>
              <a:t>стартап</a:t>
            </a:r>
            <a:r>
              <a:rPr lang="ru-RU" sz="2000" dirty="0"/>
              <a:t>-проекта</a:t>
            </a:r>
          </a:p>
          <a:p>
            <a:pPr defTabSz="228531"/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2" y="6139543"/>
            <a:ext cx="4457701" cy="5633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419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/>
          </a:p>
        </p:txBody>
      </p:sp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2490106" y="3731304"/>
            <a:ext cx="7715249" cy="610670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0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команда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2328970" y="5020878"/>
            <a:ext cx="8219287" cy="88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32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На данный момент нашей команде не хватает разработчика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0" y="0"/>
            <a:ext cx="12181566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Несколько уровней подписки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236763" y="6139543"/>
            <a:ext cx="3555018" cy="563336"/>
          </a:xfrm>
          <a:prstGeom prst="ellipse">
            <a:avLst/>
          </a:prstGeo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30" b="278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81298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637</TotalTime>
  <Words>458</Words>
  <Application>Microsoft Office PowerPoint</Application>
  <PresentationFormat>Широкоэкранный</PresentationFormat>
  <Paragraphs>65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Oswald</vt:lpstr>
      <vt:lpstr>Calibri</vt:lpstr>
      <vt:lpstr>Oswald Light</vt:lpstr>
      <vt:lpstr>Arial</vt:lpstr>
      <vt:lpstr>Тема Office</vt:lpstr>
      <vt:lpstr>Команда проекта</vt:lpstr>
      <vt:lpstr>Презентация PowerPoint</vt:lpstr>
      <vt:lpstr>Целевая аудитория</vt:lpstr>
      <vt:lpstr>Исследование пользователей</vt:lpstr>
      <vt:lpstr>Решение проблемы</vt:lpstr>
      <vt:lpstr>Несколько уровней подписки</vt:lpstr>
      <vt:lpstr>Конкуренты</vt:lpstr>
      <vt:lpstr>ТАМ 50 млн чел (население РФ в возрасте 40-65 лет)  SAM Росстат: 10% людей данного возраста пользуются платными услугами, делают покупки в интернете Остается 5 000 000 человек  SOM Т. к. прямых конкурентов нет, большое количество выберут именно наш продукт (около 30%). Остается 1 500 000 человек Цена подписки 150р., следовательно, можно заработать 1 500 150 руб. </vt:lpstr>
      <vt:lpstr>Экономика</vt:lpstr>
      <vt:lpstr>Воронка маркетинга</vt:lpstr>
      <vt:lpstr>План развития</vt:lpstr>
      <vt:lpstr>Несколько уровней подписки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deremino11@gmail.com</cp:lastModifiedBy>
  <cp:revision>98</cp:revision>
  <dcterms:created xsi:type="dcterms:W3CDTF">2021-03-13T09:42:31Z</dcterms:created>
  <dcterms:modified xsi:type="dcterms:W3CDTF">2023-11-22T12:42:00Z</dcterms:modified>
</cp:coreProperties>
</file>