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Franklin Gothic"/>
      <p:bold r:id="rId22"/>
    </p:embeddedFont>
    <p:embeddedFont>
      <p:font typeface="Lato"/>
      <p:regular r:id="rId23"/>
      <p:bold r:id="rId24"/>
      <p:italic r:id="rId25"/>
      <p:boldItalic r:id="rId26"/>
    </p:embeddedFont>
    <p:embeddedFont>
      <p:font typeface="Lato Black"/>
      <p:bold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PT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iRNAmY75QuDyO7Hn4jdC9qYEgR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71EE9DE-63EE-42A3-98C2-05192299395A}">
  <a:tblStyle styleId="{471EE9DE-63EE-42A3-98C2-05192299395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FranklinGothic-bold.fntdata"/><Relationship Id="rId21" Type="http://schemas.openxmlformats.org/officeDocument/2006/relationships/font" Target="fonts/Roboto-bold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8" Type="http://schemas.openxmlformats.org/officeDocument/2006/relationships/font" Target="fonts/LatoBlack-boldItalic.fntdata"/><Relationship Id="rId27" Type="http://schemas.openxmlformats.org/officeDocument/2006/relationships/font" Target="fonts/LatoBlack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5.xml"/><Relationship Id="rId33" Type="http://schemas.openxmlformats.org/officeDocument/2006/relationships/font" Target="fonts/PTSans-regular.fntdata"/><Relationship Id="rId10" Type="http://schemas.openxmlformats.org/officeDocument/2006/relationships/slide" Target="slides/slide4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35" Type="http://schemas.openxmlformats.org/officeDocument/2006/relationships/font" Target="fonts/PTSans-italic.fntdata"/><Relationship Id="rId12" Type="http://schemas.openxmlformats.org/officeDocument/2006/relationships/slide" Target="slides/slide6.xml"/><Relationship Id="rId34" Type="http://schemas.openxmlformats.org/officeDocument/2006/relationships/font" Target="fonts/PTSans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PTSans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2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22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" name="Google Shape;2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" name="Google Shape;2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3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3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320272" y="1364741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Конструктор ботов для навигации внутри университета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463924" y="3953856"/>
            <a:ext cx="69657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Конструктор ботов для навигации внутри университета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/>
          <p:nvPr/>
        </p:nvSpPr>
        <p:spPr>
          <a:xfrm>
            <a:off x="374275" y="1812650"/>
            <a:ext cx="4517700" cy="1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 i="0" sz="12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Использование статичного расписания на сайте учебного заведения. Использование статичного расписания в группах в социальных сетях/мессендерах. Доска объявления. Использование сторонних контсрукторов с ограниченным функционалом. Коструирование с 0 на каком либо языке программирования.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5266068" y="1887725"/>
            <a:ext cx="35271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i="0" sz="12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Создание системы для создание ботов автоматизирующих процессы навигации посредством занесения информции о учебных аудиториях и их "бронь", оповещение об изменениях в расписании.</a:t>
            </a:r>
            <a:endParaRPr b="0" i="0" sz="7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374267" y="828320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Заказчик проекта (потенциальный заказчик): </a:t>
            </a:r>
            <a:endParaRPr b="1" i="0" sz="8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 </a:t>
            </a:r>
            <a:r>
              <a:rPr lang="ru" sz="9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technet,edunet</a:t>
            </a:r>
            <a:endParaRPr b="1" i="0" sz="9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l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 </a:t>
            </a: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НОВЫЕ ПРОИЗВОДСТВЕННЫЕ ТЕХНОЛОГИИ. ТЕХНОЛОГИИ БЕСПРОВОДНОЙ СВЯЗИ И «ИНТЕРНЕТА ВЕЩЕЙ»</a:t>
            </a:r>
            <a:endParaRPr b="1" i="0" sz="9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286542" y="5193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</a:t>
            </a:r>
            <a:endParaRPr b="1" i="0" sz="12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2684425" y="1147850"/>
            <a:ext cx="44271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Руководство учебных заведений(школы,вузы,сузы).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-Студенты и ученики.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6148075" y="4428900"/>
            <a:ext cx="264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chemeClr val="dk1"/>
              </a:solidFill>
              <a:highlight>
                <a:schemeClr val="accent6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>
            <p:ph idx="1" type="body"/>
          </p:nvPr>
        </p:nvSpPr>
        <p:spPr>
          <a:xfrm>
            <a:off x="311700" y="1109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-Руководство учебных заведений(школы,вузы,сузы).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которые сталкиваются с проблемой навигации внутри университета,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 которые стараются автоматизировать и оптимизировать вышеперечисленные проблемы.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-Так же студенты и ученики, которые будут пользоваться уже конечным продуктом, это облегчит понимание получение актуальной информации.</a:t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>
            <p:ph idx="1" type="body"/>
          </p:nvPr>
        </p:nvSpPr>
        <p:spPr>
          <a:xfrm>
            <a:off x="1860175" y="1490375"/>
            <a:ext cx="6972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Рынок чат-ботов оценивался в 17,17 млрд долларов США в 2020 году, и, согласно прогнозам, к 2026 году он достигнет 102,29 млрд долларов США, что означает среднегодовой темп роста в 34,75% за прогнозируемый период с 2021 по 2026 год.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38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Рынок голосовых и чат-ботов продолжает развиваться в России, он составил 2,8 млрд руб. в 2022 г.. Общее число голосовых помощников в ритейле увеличилось в 3,5 раза год к году. Такая услуга есть у 12% компаний</a:t>
            </a:r>
            <a:endParaRPr sz="4250">
              <a:solidFill>
                <a:schemeClr val="dk1"/>
              </a:solidFill>
            </a:endParaRPr>
          </a:p>
        </p:txBody>
      </p:sp>
      <p:sp>
        <p:nvSpPr>
          <p:cNvPr id="94" name="Google Shape;94;p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95" name="Google Shape;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650" y="140400"/>
            <a:ext cx="1575600" cy="157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>
            <p:ph idx="1" type="body"/>
          </p:nvPr>
        </p:nvSpPr>
        <p:spPr>
          <a:xfrm>
            <a:off x="311700" y="1134475"/>
            <a:ext cx="8520600" cy="3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Услуга: Доступ к платформе 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включающей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 подписку на полный 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функционал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 продукта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-оплата 40000 руб\год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Впоследствии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 расширения 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функционала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 может изменится количество тарифов и их ценообразование.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Функционал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-конструирование бота для навигации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-миграция данных университета внутрь бота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-настройка бота для отправки уведомлений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-размещение бота на хостинге и его активация</a:t>
            </a:r>
            <a:endParaRPr b="1" sz="2487">
              <a:solidFill>
                <a:schemeClr val="dk1"/>
              </a:solidFill>
            </a:endParaRPr>
          </a:p>
        </p:txBody>
      </p:sp>
      <p:sp>
        <p:nvSpPr>
          <p:cNvPr id="101" name="Google Shape;101;p7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 txBox="1"/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" sz="2400"/>
            </a:br>
            <a:endParaRPr/>
          </a:p>
        </p:txBody>
      </p:sp>
      <p:sp>
        <p:nvSpPr>
          <p:cNvPr id="107" name="Google Shape;107;p10"/>
          <p:cNvSpPr txBox="1"/>
          <p:nvPr/>
        </p:nvSpPr>
        <p:spPr>
          <a:xfrm>
            <a:off x="806825" y="1344700"/>
            <a:ext cx="77265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Использование статичного расписания на сайте учебного заведения.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Использование статичного расписания в группах в социальных сетях/мессендерах.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Доска объявления.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Использование сторонних </a:t>
            </a: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конструкторов</a:t>
            </a: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 с ограниченным функционалом.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Конструирование</a:t>
            </a:r>
            <a:r>
              <a:rPr lang="ru" sz="1900">
                <a:solidFill>
                  <a:schemeClr val="dk1"/>
                </a:solidFill>
                <a:highlight>
                  <a:srgbClr val="FFFFFF"/>
                </a:highlight>
              </a:rPr>
              <a:t> с 0 на каком либо языке программирования.</a:t>
            </a:r>
            <a:endParaRPr sz="2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rPr lang="ru" sz="2600">
                <a:solidFill>
                  <a:schemeClr val="dk1"/>
                </a:solidFill>
                <a:highlight>
                  <a:srgbClr val="FFFFFF"/>
                </a:highlight>
              </a:rPr>
              <a:t>Ежегодная подписка.</a:t>
            </a:r>
            <a:endParaRPr b="1" sz="2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 sz="3400"/>
          </a:p>
        </p:txBody>
      </p:sp>
      <p:sp>
        <p:nvSpPr>
          <p:cNvPr id="113" name="Google Shape;113;p12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20" name="Google Shape;120;p13"/>
          <p:cNvGraphicFramePr/>
          <p:nvPr/>
        </p:nvGraphicFramePr>
        <p:xfrm>
          <a:off x="250875" y="74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{471EE9DE-63EE-42A3-98C2-05192299395A}</a:tableStyleId>
              </a:tblPr>
              <a:tblGrid>
                <a:gridCol w="1715650"/>
                <a:gridCol w="1666500"/>
                <a:gridCol w="1666500"/>
                <a:gridCol w="1666500"/>
                <a:gridCol w="1666500"/>
              </a:tblGrid>
              <a:tr h="61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1. ПРОБЛЕМА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(Опишите основные проблемы потребителя)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4. РЕШЕНИЕ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(Опишите суть предлагаемого вами решения каждой проблемы)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3. ЦЕННОСТНОЕ ПРЕДЛОЖЕНИЕ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(Чем ваше решение уникально для потребителя и почему стоит обратить на него внимание)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9.СКРЫТОЕ ПРЕИМУЩЕСТВО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(Почему ваше решение будет сложно скопировать?)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2. ПОТРЕБИТЕЛЬСКИЙ СЕГМЕНТ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(Опишите ключевого потребителя)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834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Сложности в навигации внутри учебного заведения. Сложности в коммуникации с управляющим отделом (отделом расписания и распределения учебных дисциплин )</a:t>
                      </a:r>
                      <a:endParaRPr b="1" sz="7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Создание системы для создание ботов автоматизирующих процессы навигации посредством занесения информции о учебных аудиториях и их "бронь", оповещение об изменениях в расписании.</a:t>
                      </a:r>
                      <a:endParaRPr b="1" sz="7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Продукт который позволяет в кратчайшие сроки изменять и уведомлять об изменениях в расписании и распределении аудиторий внутри учебного заведения и как следствие упрощение навигации в учебном заведении.</a:t>
                      </a:r>
                      <a:endParaRPr b="1" sz="8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Широкий функцонал. Не высокая стоимость.</a:t>
                      </a:r>
                      <a:endParaRPr b="1" sz="7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Руководство учебных заведений(школы,вузы,сузы).</a:t>
                      </a:r>
                      <a:endParaRPr b="1" sz="7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1а. СУЩЕСТВУЮЩИЕ АЛЬТЕРНАТИВЫ</a:t>
                      </a:r>
                      <a:endParaRPr b="1"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(Как сейчас решаются эти проблемы)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8. КЛЮЧЕВЫЕ МЕТРИКИ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(По каким показателям будет понятно, что предлагаемое решение успешно?)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5. КАНАЛЫ РАСПРОСТРАНЕНИЯ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(Как потребители узнают про ваш продукт?)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2а. РАННИЕ ПОСЛЕДОВАТЕЛИ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(Кто в первую очередь начнет пользователься вашим решением?)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057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600"/>
                        <a:t>Использование статичного расписания на сайте учебного заведения. Использование статичного расписания в группах в социальных сетях/мессендерах. Доска объявления. Использование сторонних контсрукторов с ограниченным функционалом. Коструирование с 0 на каком либо языке программирования.</a:t>
                      </a:r>
                      <a:endParaRPr b="1" sz="6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600"/>
                        <a:t>Количество использующих учебных заведений. Процент положительных отзывов от студентов.</a:t>
                      </a:r>
                      <a:endParaRPr b="1" sz="6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600"/>
                        <a:t>Каналы продвижения:Основное веб-приложение(сайт продукта). Реклама во время участия в конфернциях/фестивалях. Сарафанное радио. Каналы сбыта: Основное веб-приложение(сайт продукта).</a:t>
                      </a:r>
                      <a:endParaRPr b="1" sz="6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/>
                        <a:t>РГГМУ</a:t>
                      </a:r>
                      <a:endParaRPr sz="600"/>
                    </a:p>
                  </a:txBody>
                  <a:tcPr marT="91425" marB="91425" marR="28575" marL="28575" anchor="b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785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7. СТРУКТУРА ИЗДЕРЖЕК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(Какие затраты потребуются, чтобы продукт работал?)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/>
                        <a:t>6. ПОТОКИ ПОСТУПЛЕНИЯ ДОХОДОВ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500"/>
                        <a:t>(На чем ваш продукт будет зарабатывать?)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hMerge="1"/>
              </a:tr>
              <a:tr h="6281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Аренда сервера.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Затраты на разработку=0, так как разработкой занимается учредитель.</a:t>
                      </a:r>
                      <a:endParaRPr b="1" sz="5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Ежегодная подписка +-</a:t>
                      </a:r>
                      <a:endParaRPr sz="1100"/>
                    </a:p>
                  </a:txBody>
                  <a:tcPr marT="91425" marB="91425" marR="28575" marL="2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Январь - Февраль 2024 г. - Доработка прототипа до MVP: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Работа над прототипом продукта с целью превращения его в минимально жизнеспособный продукт (MVP). версии продукта, содержащая базовые функции для привлечения первых пользователей.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Март 2024 г. - Проведение решенческого интервью с ВУЗом: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Проведение интервью с представителями высших учебных заведений (ВУЗов) для понимания их потребностей, проблем и ожиданий. Это поможет адаптировать продукт под требования целевой аудитории.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Апрель - Май 2024 г. - Корректировка MVP платформы: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На основе обратной связи от решенческих интервью и первых пользовательских взаимодействий вносите коррективы в MVP, чтобы сделать его более эффективным и соответствующим потребностям рынка.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Июнь 2024 г. - Настройка рекламных компаний среди студентов и вузов и Запуск продаж: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50">
                <a:solidFill>
                  <a:schemeClr val="dk1"/>
                </a:solidFill>
              </a:rPr>
              <a:t>Разворачивание рекламных кампаний, нацеленных на студентов и учебные заведения, для привлечения внимания к продукту. Запуск продаж среди целевой аудитории.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450"/>
              <a:buNone/>
            </a:pPr>
            <a:r>
              <a:rPr lang="ru" sz="1350">
                <a:solidFill>
                  <a:schemeClr val="dk1"/>
                </a:solidFill>
              </a:rPr>
              <a:t>Декабрь 2024 г. - Масштабирование:</a:t>
            </a:r>
            <a:endParaRPr sz="1550"/>
          </a:p>
        </p:txBody>
      </p:sp>
      <p:sp>
        <p:nvSpPr>
          <p:cNvPr id="126" name="Google Shape;126;p18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806612" y="2209250"/>
            <a:ext cx="3919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2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Пятак Кирилл Алексеевич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797823" y="269046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Лидер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1288279" y="1783440"/>
            <a:ext cx="56979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Конструктор ботов для навигации внутри университета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br>
              <a:rPr b="1" i="0" lang="ru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463924" y="3953856"/>
            <a:ext cx="69657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Конструктор ботов для навигации внутри университета</a:t>
            </a:r>
            <a:endParaRPr b="1" sz="21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Google Shape;142;p20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43" name="Google Shape;143;p2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2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48" name="Google Shape;14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