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660" r:id="rId2"/>
  </p:sldMasterIdLst>
  <p:notesMasterIdLst>
    <p:notesMasterId r:id="rId12"/>
  </p:notesMasterIdLst>
  <p:sldIdLst>
    <p:sldId id="272" r:id="rId3"/>
    <p:sldId id="258" r:id="rId4"/>
    <p:sldId id="273" r:id="rId5"/>
    <p:sldId id="259" r:id="rId6"/>
    <p:sldId id="260" r:id="rId7"/>
    <p:sldId id="275" r:id="rId8"/>
    <p:sldId id="271" r:id="rId9"/>
    <p:sldId id="264" r:id="rId10"/>
    <p:sldId id="261" r:id="rId11"/>
  </p:sldIdLst>
  <p:sldSz cx="9144000" cy="5143500" type="screen16x9"/>
  <p:notesSz cx="6858000" cy="9144000"/>
  <p:embeddedFontLst>
    <p:embeddedFont>
      <p:font typeface="IBM Plex Sans SemiBold" charset="0"/>
      <p:regular r:id="rId13"/>
      <p:bold r:id="rId14"/>
      <p:italic r:id="rId15"/>
      <p:boldItalic r:id="rId16"/>
    </p:embeddedFont>
    <p:embeddedFont>
      <p:font typeface="Montserrat" charset="-52"/>
      <p:regular r:id="rId17"/>
      <p:bold r:id="rId18"/>
      <p:italic r:id="rId19"/>
      <p:boldItalic r:id="rId20"/>
    </p:embeddedFont>
    <p:embeddedFont>
      <p:font typeface="IBM Plex Sans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29" autoAdjust="0"/>
    <p:restoredTop sz="68362" autoAdjust="0"/>
  </p:normalViewPr>
  <p:slideViewPr>
    <p:cSldViewPr snapToGrid="0">
      <p:cViewPr varScale="1">
        <p:scale>
          <a:sx n="83" d="100"/>
          <a:sy n="83" d="100"/>
        </p:scale>
        <p:origin x="-566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2.fntdata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899188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>
                <a:solidFill>
                  <a:schemeClr val="dk2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(При необходимости выбрать </a:t>
            </a:r>
            <a:r>
              <a:rPr lang="ru-RU" sz="1100" b="0" i="0" u="none" strike="noStrike" cap="none">
                <a:solidFill>
                  <a:schemeClr val="dk2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одно направление </a:t>
            </a:r>
            <a:r>
              <a:rPr lang="ru-RU" sz="1100" b="0" i="0" u="none" strike="noStrike" cap="none" dirty="0">
                <a:solidFill>
                  <a:schemeClr val="dk2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из полного перечня,</a:t>
            </a:r>
            <a:r>
              <a:rPr lang="ru-RU" sz="1100" b="0" i="0" u="none" strike="noStrike" cap="none" baseline="0" dirty="0">
                <a:solidFill>
                  <a:schemeClr val="dk2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комментарий удалить</a:t>
            </a:r>
            <a:r>
              <a:rPr lang="ru-RU" sz="1100" b="0" i="0" u="none" strike="noStrike" cap="none" dirty="0">
                <a:solidFill>
                  <a:schemeClr val="dk2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):</a:t>
            </a:r>
            <a:endParaRPr lang="ru-RU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dirty="0"/>
              <a:t>Базовые и критические военные и промышленные технологии для создания перспективных видов вооружения, военной и специальной техники. 2) Базовые технологии силовой электротехники. 3) </a:t>
            </a:r>
            <a:r>
              <a:rPr lang="ru-RU" dirty="0" err="1"/>
              <a:t>Биокаталитические</a:t>
            </a:r>
            <a:r>
              <a:rPr lang="ru-RU" dirty="0"/>
              <a:t>, биосинтетические и </a:t>
            </a:r>
            <a:r>
              <a:rPr lang="ru-RU" dirty="0" err="1"/>
              <a:t>биосенсорные</a:t>
            </a:r>
            <a:r>
              <a:rPr lang="ru-RU" dirty="0"/>
              <a:t> технологии. 4) Биомедицинские и ветеринарные технологии. 5) Геномные, </a:t>
            </a:r>
            <a:r>
              <a:rPr lang="ru-RU" dirty="0" err="1"/>
              <a:t>протеомные</a:t>
            </a:r>
            <a:r>
              <a:rPr lang="ru-RU" dirty="0"/>
              <a:t> и </a:t>
            </a:r>
            <a:r>
              <a:rPr lang="ru-RU" dirty="0" err="1"/>
              <a:t>постгеномные</a:t>
            </a:r>
            <a:r>
              <a:rPr lang="ru-RU" dirty="0"/>
              <a:t> технологии. 6) Клеточные технологии. 7) Компьютерное моделирование </a:t>
            </a:r>
            <a:r>
              <a:rPr lang="ru-RU" dirty="0" err="1"/>
              <a:t>наноматериалов</a:t>
            </a:r>
            <a:r>
              <a:rPr lang="ru-RU" dirty="0"/>
              <a:t>, </a:t>
            </a:r>
            <a:r>
              <a:rPr lang="ru-RU" dirty="0" err="1"/>
              <a:t>наноустройств</a:t>
            </a:r>
            <a:r>
              <a:rPr lang="ru-RU" dirty="0"/>
              <a:t> и </a:t>
            </a:r>
            <a:r>
              <a:rPr lang="ru-RU" dirty="0" err="1"/>
              <a:t>нанотехнологий</a:t>
            </a:r>
            <a:r>
              <a:rPr lang="ru-RU" dirty="0"/>
              <a:t>. 8) Нано-, </a:t>
            </a:r>
            <a:r>
              <a:rPr lang="ru-RU" dirty="0" err="1"/>
              <a:t>био</a:t>
            </a:r>
            <a:r>
              <a:rPr lang="ru-RU" dirty="0"/>
              <a:t>-, информационные, когнитивные технологии. 9) Технологии атомной энергетики, ядерного топливного цикла, безопасного обращения с радиоактивными отходами и отработавшим ядерным топливом. 10) Технологии биоинженерии. 11) Технологии диагностики </a:t>
            </a:r>
            <a:r>
              <a:rPr lang="ru-RU" dirty="0" err="1"/>
              <a:t>наноматериалов</a:t>
            </a:r>
            <a:r>
              <a:rPr lang="ru-RU" dirty="0"/>
              <a:t> и </a:t>
            </a:r>
            <a:r>
              <a:rPr lang="ru-RU" dirty="0" err="1"/>
              <a:t>наноустройств</a:t>
            </a:r>
            <a:r>
              <a:rPr lang="ru-RU" dirty="0"/>
              <a:t>. 12) Технологии доступа к широкополосным мультимедийным услугам. 13) Технологии информационных, управляющих, навигационных систем. 14) Технологии </a:t>
            </a:r>
            <a:r>
              <a:rPr lang="ru-RU" dirty="0" err="1"/>
              <a:t>наноустройств</a:t>
            </a:r>
            <a:r>
              <a:rPr lang="ru-RU" dirty="0"/>
              <a:t> и микросистемной техники. 15) Технологии новых и возобновляемых источников энергии, включая водородную энергетику. 16) Технологии получения и обработки конструкционных </a:t>
            </a:r>
            <a:r>
              <a:rPr lang="ru-RU" dirty="0" err="1"/>
              <a:t>наноматериалов</a:t>
            </a:r>
            <a:r>
              <a:rPr lang="ru-RU" dirty="0"/>
              <a:t>. 17) Технологии получения и обработки функциональных </a:t>
            </a:r>
            <a:r>
              <a:rPr lang="ru-RU" dirty="0" err="1"/>
              <a:t>наноматериалов</a:t>
            </a:r>
            <a:r>
              <a:rPr lang="ru-RU" dirty="0"/>
              <a:t>. 18) Технологии и программное обеспечение распределенных и высокопроизводительных вычислительных систем. 19) Технологии мониторинга и прогнозирования состояния окружающей среды, предотвращения и ликвидации ее загрязнения. 20) Технологии поиска, разведки, разработки месторождений полезных ископаемых и их добычи. 21) Технологии предупреждения и ликвидации чрезвычайных ситуаций природного и техногенного характера. 22) Технологии снижения потерь от социально значимых заболеваний. 23) Технологии создания высокоскоростных транспортных средств и интеллектуальных систем управления новыми видами транспорта. 24) Технологии создания ракетно-космической и транспортной техники нового поколения. 25) Технологии создания электронной компонентной базы и </a:t>
            </a:r>
            <a:r>
              <a:rPr lang="ru-RU" dirty="0" err="1"/>
              <a:t>энергоэффективных</a:t>
            </a:r>
            <a:r>
              <a:rPr lang="ru-RU" dirty="0"/>
              <a:t> световых устройств. 26) Технологии создания энергосберегающих систем транспортировки, распределения и использования энергии. 27) Технологии </a:t>
            </a:r>
            <a:r>
              <a:rPr lang="ru-RU" dirty="0" err="1"/>
              <a:t>энергоэффективного</a:t>
            </a:r>
            <a:r>
              <a:rPr lang="ru-RU" dirty="0"/>
              <a:t> производства и преобразования энергии на органическом топливе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725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fe49c100d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fe49c100d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e49c100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fe49c100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e49c100d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fe49c100d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10eb549661_0_5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10eb549661_0_5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endParaRPr b="1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fe49c100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fe49c100d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2055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982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0888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16832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77679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8061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12065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4873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95092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96134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946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3744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535297" y="1661159"/>
            <a:ext cx="5682623" cy="1043941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Разработка </a:t>
            </a:r>
            <a:r>
              <a:rPr lang="ru-RU" sz="200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методики </a:t>
            </a:r>
            <a:r>
              <a:rPr lang="ru-RU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обучения</a:t>
            </a:r>
            <a:r>
              <a:rPr lang="ru-RU" sz="2000" dirty="0">
                <a:solidFill>
                  <a:schemeClr val="lt1"/>
                </a:solidFill>
              </a:rPr>
              <a:t> персонала в ресторанном бизнесе</a:t>
            </a:r>
            <a:endParaRPr sz="2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4758431" y="3262763"/>
            <a:ext cx="4277111" cy="563513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475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ru-RU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Наставник</a:t>
            </a:r>
            <a:r>
              <a:rPr lang="ru-RU" sz="29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-RU" sz="2900" dirty="0">
                <a:solidFill>
                  <a:schemeClr val="lt1"/>
                </a:solidFill>
              </a:rPr>
              <a:t>Пискунова Виктория Валентиновна</a:t>
            </a:r>
            <a:endParaRPr sz="2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0" y="3927542"/>
            <a:ext cx="9144000" cy="1215958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17647"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Технологическое направление</a:t>
            </a:r>
            <a:r>
              <a:rPr lang="en-US" sz="2800" dirty="0">
                <a:solidFill>
                  <a:srgbClr val="595959"/>
                </a:solidFill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17647"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Новые технологии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9320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Потребитель и его проблема</a:t>
            </a:r>
            <a:endParaRPr dirty="0"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r>
              <a:rPr lang="ru-RU" i="1" dirty="0"/>
              <a:t>Потребитель, которому нужен чат-бот для обучения сотрудников в сфере общественного питания, обычно является  владельцем или менеджером ресторана.</a:t>
            </a:r>
          </a:p>
          <a:p>
            <a:pPr marL="0" lvl="0" indent="0">
              <a:buNone/>
            </a:pPr>
            <a:endParaRPr lang="ru-RU" i="1" dirty="0"/>
          </a:p>
          <a:p>
            <a:pPr marL="0" lvl="0" indent="0">
              <a:buNone/>
            </a:pPr>
            <a:endParaRPr lang="ru-RU" i="1" dirty="0"/>
          </a:p>
          <a:p>
            <a:pPr marL="0" lvl="0" indent="0">
              <a:buNone/>
            </a:pPr>
            <a:r>
              <a:rPr lang="ru-RU" i="1" dirty="0"/>
              <a:t>На данный момент проблема в обучении решается традиционными методами обучения: </a:t>
            </a:r>
            <a:r>
              <a:rPr lang="ru-RU" i="1" dirty="0" err="1"/>
              <a:t>коучинг</a:t>
            </a:r>
            <a:r>
              <a:rPr lang="ru-RU" i="1" dirty="0"/>
              <a:t>, наставничество, метод усложняющих заданий, ротация персонала. </a:t>
            </a:r>
          </a:p>
          <a:p>
            <a:pPr marL="0" lvl="0" indent="0">
              <a:buNone/>
            </a:pPr>
            <a:endParaRPr lang="ru-RU" i="1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6B3FC79-DD00-8DEF-36EF-33E4E996B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26289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dirty="0"/>
              <a:t>Потенциальные потребительские сегменты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EF6B81F-D255-30A3-E63B-B4D320BAF7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5372663" cy="3905908"/>
          </a:xfrm>
        </p:spPr>
        <p:txBody>
          <a:bodyPr>
            <a:normAutofit/>
          </a:bodyPr>
          <a:lstStyle/>
          <a:p>
            <a:r>
              <a:rPr lang="ru-RU" i="1" dirty="0"/>
              <a:t>С проблемой  чаше всего сталкиваются менеджеры, управляющие, супервайзеры, </a:t>
            </a:r>
            <a:r>
              <a:rPr lang="en-US" i="1" dirty="0"/>
              <a:t>HR</a:t>
            </a:r>
            <a:r>
              <a:rPr lang="ru-RU" i="1" dirty="0"/>
              <a:t>-специалисты. Они определяют потребности обучения, контролируют, предоставляют обратную связь.</a:t>
            </a:r>
          </a:p>
          <a:p>
            <a:endParaRPr lang="ru-RU" sz="14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ru-RU" i="1" dirty="0"/>
              <a:t>Потребитель будет регистрироваться, выбирать курсы, получать инструкции и задачи.</a:t>
            </a:r>
          </a:p>
          <a:p>
            <a:r>
              <a:rPr lang="ru-RU" dirty="0"/>
              <a:t>Сегмент это средние и малые предприятия общественного питания, кафе, бары, рестораны.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094510"/>
            <a:ext cx="3213461" cy="321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6012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Решение</a:t>
            </a:r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>
              <a:buNone/>
            </a:pPr>
            <a:r>
              <a:rPr lang="ru-RU" i="1" dirty="0"/>
              <a:t>Выход из проблемной ситуации обучения персонала в общепите: создание обучающего чат-бота для сотрудников сферы общественного питания</a:t>
            </a:r>
          </a:p>
          <a:p>
            <a:pPr marL="0" lvl="0" indent="0">
              <a:buNone/>
            </a:pPr>
            <a:r>
              <a:rPr lang="ru-RU" i="1" dirty="0"/>
              <a:t>Главная функция обучающего чат-бота для сотрудников сферы общественного питания заключается в автоматизации и упрощении процесса обучения, повышении мотивации и вовлеченности сотрудников, а также в предоставлении практических инструментов для закрепления полученных знаний.</a:t>
            </a:r>
          </a:p>
          <a:p>
            <a:pPr marL="0" lvl="0" indent="0">
              <a:buNone/>
            </a:pPr>
            <a:r>
              <a:rPr lang="ru-RU" i="1" dirty="0"/>
              <a:t>Польза и выгода от использования обучающего чат-бота: Автоматизация рутинных задач, мотивация и поддержка, практическое закрепление навыков, удобство и доступность, экономия времени и ресурсов, повышение качества обслуживания клиентов, улучшение психологического микроклимата.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Аналоги решения</a:t>
            </a:r>
            <a:endParaRPr dirty="0"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r>
              <a:rPr lang="ru-RU" b="1" dirty="0"/>
              <a:t>Основные конкуренты</a:t>
            </a:r>
          </a:p>
          <a:p>
            <a:pPr marL="0" lvl="0" indent="0">
              <a:buNone/>
            </a:pPr>
            <a:r>
              <a:rPr lang="ru-RU" b="1" dirty="0"/>
              <a:t>1 </a:t>
            </a:r>
            <a:r>
              <a:rPr lang="ru-RU" b="1" dirty="0" err="1"/>
              <a:t>Вебинары</a:t>
            </a:r>
            <a:r>
              <a:rPr lang="ru-RU" b="1" dirty="0"/>
              <a:t> </a:t>
            </a:r>
            <a:r>
              <a:rPr lang="en-US" b="1" dirty="0" err="1"/>
              <a:t>iiko</a:t>
            </a:r>
            <a:endParaRPr lang="ru-RU" b="1" dirty="0"/>
          </a:p>
          <a:p>
            <a:pPr marL="0" lvl="0" indent="0">
              <a:buNone/>
            </a:pPr>
            <a:r>
              <a:rPr lang="ru-RU" b="1" dirty="0"/>
              <a:t>2</a:t>
            </a:r>
            <a:r>
              <a:rPr lang="en-US" b="1" dirty="0"/>
              <a:t> </a:t>
            </a:r>
            <a:r>
              <a:rPr lang="ru-RU" b="1" dirty="0"/>
              <a:t>Курсы от </a:t>
            </a:r>
            <a:r>
              <a:rPr lang="en-US" b="1" dirty="0" err="1"/>
              <a:t>Skillbox</a:t>
            </a:r>
            <a:endParaRPr lang="ru-RU" b="1" dirty="0"/>
          </a:p>
          <a:p>
            <a:pPr marL="0" lvl="0" indent="0">
              <a:buNone/>
            </a:pPr>
            <a:r>
              <a:rPr lang="en-US" b="1" i="1" dirty="0"/>
              <a:t>3 </a:t>
            </a:r>
            <a:r>
              <a:rPr lang="ru-RU" b="1" i="1" dirty="0"/>
              <a:t>Обучение от </a:t>
            </a:r>
            <a:r>
              <a:rPr lang="en-US" b="1" i="1" dirty="0"/>
              <a:t>MBS</a:t>
            </a:r>
            <a:endParaRPr lang="ru-RU" b="1" i="1" dirty="0"/>
          </a:p>
          <a:p>
            <a:pPr marL="0" lvl="0" indent="0">
              <a:buNone/>
            </a:pPr>
            <a:endParaRPr lang="ru-RU" b="1" i="1" dirty="0"/>
          </a:p>
          <a:p>
            <a:pPr marL="0" lvl="0" indent="0">
              <a:spcAft>
                <a:spcPts val="1200"/>
              </a:spcAft>
              <a:buNone/>
            </a:pPr>
            <a:r>
              <a:rPr lang="ru-RU" dirty="0"/>
              <a:t>Чат-бот для обучения персонала в сфере общественного питания предлагает более гибкие, удобные и эффективные решения по сравнению с курсами в онлайн-школах, что делает его предпочтительным выбором для современных предприятий общественного питания.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/>
        </p:nvSpPr>
        <p:spPr>
          <a:xfrm>
            <a:off x="710825" y="221330"/>
            <a:ext cx="62223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dirty="0">
                <a:solidFill>
                  <a:schemeClr val="dk1"/>
                </a:solidFill>
                <a:sym typeface="Montserrat"/>
              </a:rPr>
              <a:t>Конкурентный анализ</a:t>
            </a:r>
            <a:endParaRPr sz="2500" dirty="0">
              <a:solidFill>
                <a:schemeClr val="dk1"/>
              </a:solidFill>
              <a:sym typeface="Montserrat"/>
            </a:endParaRPr>
          </a:p>
        </p:txBody>
      </p:sp>
      <p:graphicFrame>
        <p:nvGraphicFramePr>
          <p:cNvPr id="90" name="Google Shape;90;p17"/>
          <p:cNvGraphicFramePr/>
          <p:nvPr>
            <p:extLst>
              <p:ext uri="{D42A27DB-BD31-4B8C-83A1-F6EECF244321}">
                <p14:modId xmlns:p14="http://schemas.microsoft.com/office/powerpoint/2010/main" val="1838572670"/>
              </p:ext>
            </p:extLst>
          </p:nvPr>
        </p:nvGraphicFramePr>
        <p:xfrm>
          <a:off x="710825" y="790730"/>
          <a:ext cx="7729000" cy="4389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9322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322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322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3225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0" dirty="0">
                          <a:sym typeface="Montserrat"/>
                        </a:rPr>
                        <a:t>Критерий сравнения</a:t>
                      </a:r>
                      <a:endParaRPr sz="1200" b="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0" dirty="0">
                          <a:sym typeface="Montserrat"/>
                        </a:rPr>
                        <a:t>Ваш проект</a:t>
                      </a:r>
                      <a:endParaRPr sz="1200" b="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0" dirty="0">
                          <a:latin typeface="+mn-lt"/>
                          <a:ea typeface="+mn-ea"/>
                          <a:cs typeface="+mn-cs"/>
                          <a:sym typeface="Montserrat"/>
                        </a:rPr>
                        <a:t>Онлайн</a:t>
                      </a:r>
                      <a:r>
                        <a:rPr lang="ru" sz="1200" b="0" baseline="0" dirty="0">
                          <a:latin typeface="+mn-lt"/>
                          <a:ea typeface="+mn-ea"/>
                          <a:cs typeface="+mn-cs"/>
                          <a:sym typeface="Montserrat"/>
                        </a:rPr>
                        <a:t> курсы </a:t>
                      </a:r>
                      <a:r>
                        <a:rPr lang="en-US" sz="1200" b="0" baseline="0" dirty="0">
                          <a:latin typeface="+mn-lt"/>
                          <a:ea typeface="+mn-ea"/>
                          <a:cs typeface="+mn-cs"/>
                          <a:sym typeface="Montserrat"/>
                        </a:rPr>
                        <a:t> </a:t>
                      </a:r>
                      <a:r>
                        <a:rPr lang="en-US" sz="1200" b="0" baseline="0" dirty="0" err="1">
                          <a:latin typeface="+mn-lt"/>
                          <a:ea typeface="+mn-ea"/>
                          <a:cs typeface="+mn-cs"/>
                          <a:sym typeface="Montserrat"/>
                        </a:rPr>
                        <a:t>Skillboks</a:t>
                      </a:r>
                      <a:r>
                        <a:rPr lang="en-US" sz="1200" b="0" baseline="0" dirty="0">
                          <a:latin typeface="+mn-lt"/>
                          <a:ea typeface="+mn-ea"/>
                          <a:cs typeface="+mn-cs"/>
                          <a:sym typeface="Montserrat"/>
                        </a:rPr>
                        <a:t> </a:t>
                      </a:r>
                      <a:r>
                        <a:rPr lang="ru-RU" sz="1200" b="0" baseline="0" dirty="0">
                          <a:latin typeface="+mn-lt"/>
                          <a:ea typeface="+mn-ea"/>
                          <a:cs typeface="+mn-cs"/>
                          <a:sym typeface="Montserrat"/>
                        </a:rPr>
                        <a:t>и </a:t>
                      </a:r>
                      <a:r>
                        <a:rPr lang="en-US" sz="1200" b="0" baseline="0" dirty="0">
                          <a:latin typeface="+mn-lt"/>
                          <a:ea typeface="+mn-ea"/>
                          <a:cs typeface="+mn-cs"/>
                          <a:sym typeface="Montserrat"/>
                        </a:rPr>
                        <a:t>MBS</a:t>
                      </a:r>
                      <a:endParaRPr sz="1200" b="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err="1">
                          <a:latin typeface="+mn-lt"/>
                          <a:ea typeface="+mn-ea"/>
                          <a:cs typeface="+mn-cs"/>
                          <a:sym typeface="Montserrat"/>
                        </a:rPr>
                        <a:t>Вебинары</a:t>
                      </a:r>
                      <a:r>
                        <a:rPr lang="ru-RU" sz="1200" b="0" baseline="0" dirty="0">
                          <a:latin typeface="+mn-lt"/>
                          <a:ea typeface="+mn-ea"/>
                          <a:cs typeface="+mn-cs"/>
                          <a:sym typeface="Montserrat"/>
                        </a:rPr>
                        <a:t> </a:t>
                      </a:r>
                      <a:r>
                        <a:rPr lang="en-US" sz="1200" b="0" baseline="0" dirty="0" err="1">
                          <a:latin typeface="+mn-lt"/>
                          <a:ea typeface="+mn-ea"/>
                          <a:cs typeface="+mn-cs"/>
                          <a:sym typeface="Montserrat"/>
                        </a:rPr>
                        <a:t>iiko</a:t>
                      </a:r>
                      <a:endParaRPr sz="1200" b="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3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dirty="0">
                          <a:latin typeface="+mn-lt"/>
                          <a:ea typeface="+mn-ea"/>
                          <a:cs typeface="+mn-cs"/>
                          <a:sym typeface="Montserrat"/>
                        </a:rPr>
                        <a:t>Автоматизация</a:t>
                      </a:r>
                      <a:endParaRPr sz="12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Автоматически распределяет задачи, напоминает о </a:t>
                      </a:r>
                      <a:r>
                        <a:rPr lang="ru-RU" sz="1200" dirty="0" err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дедлайнах</a:t>
                      </a:r>
                      <a:r>
                        <a:rPr lang="ru-RU" sz="12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и предоставляет обратную связь, что упрощает процесс обучения.</a:t>
                      </a:r>
                      <a:endParaRPr sz="12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Требуют ручной обработки и координации со стороны администраторов</a:t>
                      </a:r>
                      <a:endParaRPr sz="12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smtClean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Требуют ручной обработки и координации со стороны администраторов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3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Мотивация и поддержка</a:t>
                      </a:r>
                      <a:endParaRPr sz="12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Регулярные напоминания и поддержка от чат-бота повышают вовлеченность сотрудников.</a:t>
                      </a:r>
                      <a:endParaRPr sz="12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Могут не обеспечивать постоянную поддержку и мотивацию.</a:t>
                      </a:r>
                      <a:endParaRPr sz="12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Есть</a:t>
                      </a:r>
                      <a:r>
                        <a:rPr lang="ru-RU" sz="1200" baseline="0" dirty="0" smtClean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ru-RU" sz="1200" baseline="0" dirty="0" err="1" smtClean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вебинары</a:t>
                      </a:r>
                      <a:r>
                        <a:rPr lang="ru-RU" sz="1200" baseline="0" dirty="0" smtClean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на тему мотивации сотрудников</a:t>
                      </a:r>
                      <a:endParaRPr sz="12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3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Удобство и доступность</a:t>
                      </a:r>
                      <a:endParaRPr lang="ru" sz="12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Сотрудники могут обучаться в удобное для них время и в любом месте.</a:t>
                      </a:r>
                      <a:endParaRPr sz="12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Требуют фиксированного времени и места для обучения.</a:t>
                      </a:r>
                      <a:endParaRPr sz="12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Требуют фиксированного времени и места для обучения.</a:t>
                      </a:r>
                      <a:endParaRPr sz="12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8"/>
          <p:cNvSpPr txBox="1">
            <a:spLocks noGrp="1"/>
          </p:cNvSpPr>
          <p:nvPr>
            <p:ph type="title"/>
          </p:nvPr>
        </p:nvSpPr>
        <p:spPr>
          <a:xfrm>
            <a:off x="311700" y="14226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dirty="0"/>
              <a:t>Базовая бизнес-идея</a:t>
            </a:r>
            <a:endParaRPr dirty="0"/>
          </a:p>
        </p:txBody>
      </p:sp>
      <p:sp>
        <p:nvSpPr>
          <p:cNvPr id="127" name="Google Shape;127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1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graphicFrame>
        <p:nvGraphicFramePr>
          <p:cNvPr id="128" name="Google Shape;128;p28"/>
          <p:cNvGraphicFramePr/>
          <p:nvPr>
            <p:extLst>
              <p:ext uri="{D42A27DB-BD31-4B8C-83A1-F6EECF244321}">
                <p14:modId xmlns:p14="http://schemas.microsoft.com/office/powerpoint/2010/main" val="3581743928"/>
              </p:ext>
            </p:extLst>
          </p:nvPr>
        </p:nvGraphicFramePr>
        <p:xfrm>
          <a:off x="311700" y="693640"/>
          <a:ext cx="8647474" cy="4352889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35394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0805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85931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/>
                        <a:t>«Держатель» проблемы, его мотивации и возможности решения проблемы с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/>
                        <a:t>использованием продукции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Потенциальный клиент – фирмы в ресторанном бизнесе</a:t>
                      </a:r>
                      <a:r>
                        <a:rPr lang="en-US" sz="1200" u="none" strike="noStrike" cap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.</a:t>
                      </a:r>
                      <a:r>
                        <a:rPr lang="ru-RU" sz="1200" u="none" strike="noStrike" cap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Большая проблема в ресторанном бизнесе – это высокий поток проходимости среди персонала</a:t>
                      </a:r>
                      <a:r>
                        <a:rPr lang="en-US" sz="1200" u="none" strike="noStrike" cap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.</a:t>
                      </a:r>
                      <a:r>
                        <a:rPr lang="ru-RU" sz="1200" u="none" strike="noStrike" cap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Каждого работника необходимо качественно обучить с чем и должен помочь наш продукт</a:t>
                      </a:r>
                      <a:r>
                        <a:rPr lang="en-US" sz="1200" u="none" strike="noStrike" cap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,</a:t>
                      </a:r>
                      <a:r>
                        <a:rPr lang="ru-RU" sz="1200" u="none" strike="noStrike" cap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упростив период адаптации сотрудника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9753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/>
                        <a:t>На основе какого научно-технического решения и/или результата будет создан продукт (с указанием использования собственных</a:t>
                      </a:r>
                      <a:r>
                        <a:rPr lang="ru-RU" sz="1400" b="0" u="none" strike="noStrike" cap="none" baseline="0" dirty="0"/>
                        <a:t> </a:t>
                      </a:r>
                      <a:r>
                        <a:rPr lang="ru-RU" sz="1400" b="0" u="none" strike="noStrike" cap="none" dirty="0"/>
                        <a:t>или</a:t>
                      </a:r>
                      <a:r>
                        <a:rPr lang="ru-RU" sz="1400" b="0" u="none" strike="noStrike" cap="none" baseline="0" dirty="0"/>
                        <a:t> </a:t>
                      </a:r>
                      <a:r>
                        <a:rPr lang="ru-RU" sz="1400" b="0" u="none" strike="noStrike" cap="none" dirty="0"/>
                        <a:t>существующих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/>
                        <a:t>разработок)</a:t>
                      </a:r>
                      <a:endParaRPr sz="1400" b="0" u="none" strike="noStrike" cap="none" dirty="0">
                        <a:highlight>
                          <a:srgbClr val="FF0000"/>
                        </a:highlight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i="0" u="none" strike="noStrike" cap="none" baseline="0" dirty="0"/>
                        <a:t>Чат бот в популярной </a:t>
                      </a:r>
                      <a:r>
                        <a:rPr lang="ru-RU" sz="1200" i="0" u="none" strike="noStrike" cap="none" baseline="0" dirty="0" err="1"/>
                        <a:t>соц</a:t>
                      </a:r>
                      <a:r>
                        <a:rPr lang="en-US" sz="1200" i="0" u="none" strike="noStrike" cap="none" baseline="0" dirty="0"/>
                        <a:t>.</a:t>
                      </a:r>
                      <a:r>
                        <a:rPr lang="ru-RU" sz="1200" i="0" u="none" strike="noStrike" cap="none" baseline="0" dirty="0"/>
                        <a:t>сети с удобным интерфейсом</a:t>
                      </a:r>
                      <a:r>
                        <a:rPr lang="en-US" sz="1200" i="0" u="none" strike="noStrike" cap="none" baseline="0" dirty="0"/>
                        <a:t>.</a:t>
                      </a:r>
                      <a:r>
                        <a:rPr lang="ru-RU" sz="1200" i="0" u="none" strike="noStrike" cap="none" baseline="0" dirty="0"/>
                        <a:t> Клиент сможет воспользоваться им с любого смартфона или другого гаджета в удобное ему время</a:t>
                      </a:r>
                      <a:r>
                        <a:rPr lang="en-US" sz="1200" i="0" u="none" strike="noStrike" cap="none" baseline="0" dirty="0"/>
                        <a:t>.</a:t>
                      </a:r>
                      <a:r>
                        <a:rPr lang="ru-RU" sz="1200" i="0" u="none" strike="noStrike" cap="none" baseline="0" dirty="0"/>
                        <a:t> Сам процесс обучения будет проходить в виде привычной для всех переписки (запрос-ответ)</a:t>
                      </a:r>
                      <a:endParaRPr lang="ru-RU" sz="1200" i="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i="0" u="none" strike="noStrike" cap="none" dirty="0">
                        <a:highlight>
                          <a:srgbClr val="FFFF00"/>
                        </a:highlight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5931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Основные технические параметры, включая обоснование соответствия идеи/задела тематическому направлению</a:t>
                      </a:r>
                      <a:endParaRPr sz="1400" b="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i="0" u="none" strike="noStrike" cap="none" dirty="0"/>
                        <a:t>Будущий продукт будет удобен в использовании как менеджерам</a:t>
                      </a:r>
                      <a:r>
                        <a:rPr lang="en-US" sz="1200" i="0" u="none" strike="noStrike" cap="none" dirty="0"/>
                        <a:t>,</a:t>
                      </a:r>
                      <a:r>
                        <a:rPr lang="ru-RU" sz="1200" i="0" u="none" strike="noStrike" cap="none" dirty="0"/>
                        <a:t> управляющим и т</a:t>
                      </a:r>
                      <a:r>
                        <a:rPr lang="en-US" sz="1200" i="0" u="none" strike="noStrike" cap="none" dirty="0"/>
                        <a:t>.</a:t>
                      </a:r>
                      <a:r>
                        <a:rPr lang="ru-RU" sz="1200" i="0" u="none" strike="noStrike" cap="none" dirty="0"/>
                        <a:t>п</a:t>
                      </a:r>
                      <a:r>
                        <a:rPr lang="en-US" sz="1200" i="0" u="none" strike="noStrike" cap="none" dirty="0"/>
                        <a:t>.</a:t>
                      </a:r>
                      <a:r>
                        <a:rPr lang="ru-RU" sz="1200" i="0" u="none" strike="noStrike" cap="none" dirty="0"/>
                        <a:t>  Так и работникам которые впервые пришли в эту сферу и им только предстоит обучится основам </a:t>
                      </a:r>
                      <a:endParaRPr sz="1200" i="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4389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Бизнес-модель. </a:t>
                      </a:r>
                      <a:r>
                        <a:rPr lang="ru-RU" sz="1400" b="0" u="none" strike="noStrike" cap="none" dirty="0">
                          <a:solidFill>
                            <a:schemeClr val="dk1"/>
                          </a:solidFill>
                        </a:rPr>
                        <a:t>Как вы будете продавать свой продукт/услугу потребителям? </a:t>
                      </a:r>
                      <a:endParaRPr sz="1400" b="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B2C – </a:t>
                      </a: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модель бизнеса подходящая под наш проект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.</a:t>
                      </a: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Мы нацелены продвигать свой проект  через рекламу в </a:t>
                      </a:r>
                      <a:r>
                        <a:rPr lang="ru-RU" sz="12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соц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.</a:t>
                      </a: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сетях</a:t>
                      </a:r>
                      <a:endParaRPr lang="ru-RU" sz="1200" i="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/>
        </p:nvSpPr>
        <p:spPr>
          <a:xfrm>
            <a:off x="396240" y="1017725"/>
            <a:ext cx="8257660" cy="368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000" b="0" i="0" u="none" strike="noStrike" cap="none" dirty="0">
              <a:solidFill>
                <a:srgbClr val="01010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000" b="0" i="0" u="none" strike="noStrike" cap="none" dirty="0">
              <a:solidFill>
                <a:srgbClr val="01010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IBM Plex Sans"/>
              <a:buChar char="•"/>
            </a:pPr>
            <a:r>
              <a:rPr lang="ru-RU" sz="2000" b="0" i="0" u="none" strike="noStrike" cap="none" dirty="0">
                <a:solidFill>
                  <a:srgbClr val="010101"/>
                </a:solidFill>
                <a:latin typeface="+mn-lt"/>
                <a:ea typeface="IBM Plex Sans"/>
                <a:cs typeface="IBM Plex Sans"/>
                <a:sym typeface="IBM Plex Sans"/>
              </a:rPr>
              <a:t>Наш </a:t>
            </a:r>
            <a:r>
              <a:rPr lang="ru-RU" sz="2000" b="0" i="0" u="none" strike="noStrike" cap="none" dirty="0">
                <a:solidFill>
                  <a:schemeClr val="tx1"/>
                </a:solidFill>
                <a:latin typeface="+mn-lt"/>
                <a:ea typeface="IBM Plex Sans"/>
                <a:cs typeface="IBM Plex Sans"/>
                <a:sym typeface="IBM Plex Sans"/>
              </a:rPr>
              <a:t>продукт </a:t>
            </a:r>
            <a:r>
              <a:rPr lang="ru-RU" sz="2000" b="0" i="0" u="none" strike="noStrike" cap="none" dirty="0" smtClean="0">
                <a:solidFill>
                  <a:schemeClr val="tx1"/>
                </a:solidFill>
                <a:latin typeface="+mn-lt"/>
                <a:ea typeface="IBM Plex Sans"/>
                <a:cs typeface="IBM Plex Sans"/>
                <a:sym typeface="IBM Plex Sans"/>
              </a:rPr>
              <a:t>поможет </a:t>
            </a:r>
            <a:r>
              <a:rPr lang="ru-RU" sz="2000" b="0" i="0" u="none" strike="noStrike" cap="none" dirty="0">
                <a:solidFill>
                  <a:schemeClr val="tx1"/>
                </a:solidFill>
                <a:latin typeface="+mn-lt"/>
                <a:ea typeface="IBM Plex Sans"/>
                <a:cs typeface="IBM Plex Sans"/>
                <a:sym typeface="IBM Plex Sans"/>
              </a:rPr>
              <a:t>в сфере общественного питания</a:t>
            </a:r>
            <a:r>
              <a:rPr lang="en-US" sz="2000" b="0" i="0" u="none" strike="noStrike" cap="none" dirty="0">
                <a:solidFill>
                  <a:schemeClr val="tx1"/>
                </a:solidFill>
                <a:latin typeface="+mn-lt"/>
                <a:ea typeface="IBM Plex Sans"/>
                <a:cs typeface="IBM Plex Sans"/>
                <a:sym typeface="IBM Plex Sans"/>
              </a:rPr>
              <a:t>,</a:t>
            </a:r>
            <a:r>
              <a:rPr lang="ru-RU" sz="2000" b="0" i="0" u="none" strike="noStrike" cap="none" dirty="0">
                <a:solidFill>
                  <a:schemeClr val="tx1"/>
                </a:solidFill>
                <a:latin typeface="+mn-lt"/>
                <a:ea typeface="IBM Plex Sans"/>
                <a:cs typeface="IBM Plex Sans"/>
                <a:sym typeface="IBM Plex Sans"/>
              </a:rPr>
              <a:t> малым и средним предприятиям</a:t>
            </a:r>
            <a:endParaRPr sz="2000" b="0" i="0" u="none" strike="noStrike" cap="none" dirty="0">
              <a:solidFill>
                <a:schemeClr val="tx1"/>
              </a:solidFill>
              <a:latin typeface="+mn-lt"/>
              <a:ea typeface="IBM Plex Sans"/>
              <a:cs typeface="IBM Plex Sans"/>
              <a:sym typeface="IBM Plex San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IBM Plex Sans"/>
              <a:buChar char="•"/>
            </a:pPr>
            <a:r>
              <a:rPr lang="ru-RU" sz="2000" b="0" i="0" u="none" strike="noStrike" cap="none" dirty="0">
                <a:solidFill>
                  <a:schemeClr val="tx1"/>
                </a:solidFill>
                <a:latin typeface="+mn-lt"/>
                <a:ea typeface="IBM Plex Sans"/>
                <a:cs typeface="IBM Plex Sans"/>
                <a:sym typeface="IBM Plex Sans"/>
              </a:rPr>
              <a:t>Которые хотят решать 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IBM Plex Sans"/>
                <a:cs typeface="IBM Plex Sans"/>
                <a:sym typeface="IBM Plex Sans"/>
              </a:rPr>
              <a:t>задачи связанные с обучением персонала</a:t>
            </a:r>
            <a:r>
              <a:rPr lang="ru-RU" sz="2000" b="0" i="0" u="none" strike="noStrike" cap="none" dirty="0">
                <a:solidFill>
                  <a:schemeClr val="tx1"/>
                </a:solidFill>
                <a:latin typeface="+mn-lt"/>
                <a:ea typeface="IBM Plex Sans"/>
                <a:cs typeface="IBM Plex Sans"/>
                <a:sym typeface="IBM Plex Sans"/>
              </a:rPr>
              <a:t>,</a:t>
            </a:r>
            <a:endParaRPr sz="2000" b="0" i="0" u="none" strike="noStrike" cap="none" dirty="0">
              <a:solidFill>
                <a:schemeClr val="tx1"/>
              </a:solidFill>
              <a:latin typeface="+mn-lt"/>
              <a:ea typeface="IBM Plex Sans"/>
              <a:cs typeface="IBM Plex Sans"/>
              <a:sym typeface="IBM Plex San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IBM Plex Sans"/>
              <a:buChar char="•"/>
            </a:pPr>
            <a:r>
              <a:rPr lang="ru-RU" sz="2000" b="0" i="0" u="none" strike="noStrike" cap="none" dirty="0">
                <a:solidFill>
                  <a:schemeClr val="tx1"/>
                </a:solidFill>
                <a:latin typeface="+mn-lt"/>
                <a:ea typeface="IBM Plex Sans"/>
                <a:cs typeface="IBM Plex Sans"/>
                <a:sym typeface="IBM Plex Sans"/>
              </a:rPr>
              <a:t>Посредством уменьшения затрат времени на обучение и адаптацию персонала можно увеличить эффективность бизнеса</a:t>
            </a:r>
            <a:endParaRPr sz="2000" b="0" i="0" u="none" strike="noStrike" cap="none" dirty="0">
              <a:solidFill>
                <a:schemeClr val="tx1"/>
              </a:solidFill>
              <a:latin typeface="+mn-lt"/>
              <a:ea typeface="IBM Plex Sans"/>
              <a:cs typeface="IBM Plex Sans"/>
              <a:sym typeface="IBM Plex San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IBM Plex Sans"/>
              <a:buChar char="•"/>
            </a:pPr>
            <a:r>
              <a:rPr lang="ru-RU" sz="2000" b="0" i="0" u="none" strike="noStrike" cap="none" dirty="0">
                <a:solidFill>
                  <a:schemeClr val="tx1"/>
                </a:solidFill>
                <a:latin typeface="+mn-lt"/>
                <a:ea typeface="IBM Plex Sans"/>
                <a:cs typeface="IBM Plex Sans"/>
                <a:sym typeface="IBM Plex Sans"/>
              </a:rPr>
              <a:t>И в отличии от стандартных методов обучения(например</a:t>
            </a:r>
            <a:r>
              <a:rPr lang="en-US" sz="2000" b="0" i="0" u="none" strike="noStrike" cap="none" dirty="0">
                <a:solidFill>
                  <a:schemeClr val="tx1"/>
                </a:solidFill>
                <a:latin typeface="+mn-lt"/>
                <a:ea typeface="IBM Plex Sans"/>
                <a:cs typeface="IBM Plex Sans"/>
                <a:sym typeface="IBM Plex Sans"/>
              </a:rPr>
              <a:t>, 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IBM Plex Sans"/>
                <a:cs typeface="IBM Plex Sans"/>
                <a:sym typeface="IBM Plex Sans"/>
              </a:rPr>
              <a:t>ког</a:t>
            </a:r>
            <a:r>
              <a:rPr lang="ru-RU" sz="2000" dirty="0">
                <a:solidFill>
                  <a:srgbClr val="010101"/>
                </a:solidFill>
                <a:latin typeface="+mn-lt"/>
                <a:ea typeface="IBM Plex Sans"/>
                <a:cs typeface="IBM Plex Sans"/>
                <a:sym typeface="IBM Plex Sans"/>
              </a:rPr>
              <a:t>да старший персонал обучает младший</a:t>
            </a:r>
            <a:r>
              <a:rPr lang="ru-RU" sz="2000" b="0" i="0" u="none" strike="noStrike" cap="none" dirty="0">
                <a:solidFill>
                  <a:srgbClr val="010101"/>
                </a:solidFill>
                <a:latin typeface="+mn-lt"/>
                <a:ea typeface="IBM Plex Sans"/>
                <a:cs typeface="IBM Plex Sans"/>
                <a:sym typeface="IBM Plex Sans"/>
              </a:rPr>
              <a:t>) наш проект удобнее в современных реалиях </a:t>
            </a:r>
            <a:endParaRPr sz="2000" b="0" i="0" u="none" strike="noStrike" cap="none" dirty="0">
              <a:solidFill>
                <a:srgbClr val="010101"/>
              </a:solidFill>
              <a:latin typeface="+mn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15" name="Google Shape;115;p21"/>
          <p:cNvSpPr txBox="1"/>
          <p:nvPr/>
        </p:nvSpPr>
        <p:spPr>
          <a:xfrm>
            <a:off x="6005100" y="3091066"/>
            <a:ext cx="3138900" cy="475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3375" rIns="0" bIns="0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888888"/>
              </a:solidFill>
              <a:latin typeface="+mn-lt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119" name="Google Shape;119;p21"/>
          <p:cNvSpPr txBox="1"/>
          <p:nvPr/>
        </p:nvSpPr>
        <p:spPr>
          <a:xfrm>
            <a:off x="490100" y="4515525"/>
            <a:ext cx="41604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3375" rIns="0" bIns="0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 dirty="0">
              <a:solidFill>
                <a:srgbClr val="888888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120" name="Google Shape;120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Промежуточный итог: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Команда</a:t>
            </a:r>
            <a:endParaRPr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819" y="1148340"/>
            <a:ext cx="2841769" cy="2841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492" y="1196829"/>
            <a:ext cx="2841769" cy="2841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112931</TotalTime>
  <Words>913</Words>
  <Application>Microsoft Office PowerPoint</Application>
  <PresentationFormat>Экран (16:9)</PresentationFormat>
  <Paragraphs>64</Paragraphs>
  <Slides>9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IBM Plex Sans SemiBold</vt:lpstr>
      <vt:lpstr>Montserrat</vt:lpstr>
      <vt:lpstr>IBM Plex Sans</vt:lpstr>
      <vt:lpstr>Simple Light</vt:lpstr>
      <vt:lpstr>1_Simple Light</vt:lpstr>
      <vt:lpstr>Разработка методики обучения персонала в ресторанном бизнесе</vt:lpstr>
      <vt:lpstr>Потребитель и его проблема</vt:lpstr>
      <vt:lpstr>Потенциальные потребительские сегменты</vt:lpstr>
      <vt:lpstr>Решение</vt:lpstr>
      <vt:lpstr>Аналоги решения</vt:lpstr>
      <vt:lpstr>Презентация PowerPoint</vt:lpstr>
      <vt:lpstr>Базовая бизнес-идея</vt:lpstr>
      <vt:lpstr>Промежуточный итог:</vt:lpstr>
      <vt:lpstr>Команда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Vadim</dc:creator>
  <cp:keywords>презентация</cp:keywords>
  <cp:lastModifiedBy>HUAWEI</cp:lastModifiedBy>
  <cp:revision>28</cp:revision>
  <dcterms:modified xsi:type="dcterms:W3CDTF">2024-10-31T09:40:13Z</dcterms:modified>
</cp:coreProperties>
</file>