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95" r:id="rId3"/>
    <p:sldId id="271" r:id="rId4"/>
    <p:sldId id="256" r:id="rId5"/>
    <p:sldId id="258" r:id="rId6"/>
    <p:sldId id="261" r:id="rId7"/>
    <p:sldId id="264" r:id="rId8"/>
    <p:sldId id="290" r:id="rId9"/>
    <p:sldId id="269" r:id="rId10"/>
    <p:sldId id="270" r:id="rId11"/>
    <p:sldId id="266" r:id="rId12"/>
    <p:sldId id="282" r:id="rId13"/>
    <p:sldId id="297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3" clrIdx="0"/>
  <p:cmAuthor id="2" name="O O" initials="OO" lastIdx="1" clrIdx="1"/>
  <p:cmAuthor id="3" name="Максим Степанов" initials="МС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91" y="130"/>
      </p:cViewPr>
      <p:guideLst>
        <p:guide orient="horz" pos="215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User\Desktop\&#1051;&#1080;&#1089;&#1090;%20XLSX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'[Лист XLSX (2).xlsx]Sheet1'!$B$4:$B$6</c:f>
              <c:strCache>
                <c:ptCount val="3"/>
                <c:pt idx="0">
                  <c:v>Проектирование</c:v>
                </c:pt>
                <c:pt idx="1">
                  <c:v>Строительство</c:v>
                </c:pt>
                <c:pt idx="2">
                  <c:v>Эксплуатация</c:v>
                </c:pt>
              </c:strCache>
            </c:strRef>
          </c:cat>
          <c:val>
            <c:numRef>
              <c:f>'[Лист XLSX (2).xlsx]Sheet1'!$C$4:$C$6</c:f>
              <c:numCache>
                <c:formatCode>0%</c:formatCode>
                <c:ptCount val="3"/>
                <c:pt idx="0">
                  <c:v>0.09</c:v>
                </c:pt>
                <c:pt idx="1">
                  <c:v>0.65</c:v>
                </c:pt>
                <c:pt idx="2">
                  <c:v>0.26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775121112673855"/>
          <c:y val="0.828046069913114"/>
          <c:w val="0.751836224410064"/>
          <c:h val="0.14770660739543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 dirty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docs.google.com/spreadsheets/d/1Kwq8yVTBP0ExkwJuNcYk1nrgE2gTolh0A8YnBFIAlr0/edit?usp=sharing" TargetMode="External"/><Relationship Id="rId1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31800" y="2075180"/>
            <a:ext cx="11097895" cy="2186940"/>
          </a:xfrm>
        </p:spPr>
        <p:txBody>
          <a:bodyPr>
            <a:normAutofit fontScale="90000"/>
          </a:bodyPr>
          <a:lstStyle/>
          <a:p>
            <a:b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b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Система мониторинга </a:t>
            </a:r>
            <a:b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ответственных конструкций</a:t>
            </a:r>
            <a:b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endParaRPr lang="ru-RU" altLang="en-US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altLang="en-US" sz="3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Стартап</a:t>
            </a:r>
            <a:endParaRPr lang="ru-RU" altLang="en-US" sz="3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altLang="en-US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0335" y="412750"/>
            <a:ext cx="11911330" cy="1932940"/>
          </a:xfrm>
        </p:spPr>
        <p:txBody>
          <a:bodyPr>
            <a:normAutofit fontScale="90000"/>
          </a:bodyPr>
          <a:lstStyle/>
          <a:p>
            <a:r>
              <a:rPr lang="ru-RU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Причины значительного разрушения и аварий, вызванные ошибками, допущенными на разных этапах строительного процесса:</a:t>
            </a:r>
            <a:br>
              <a:rPr lang="ru-RU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ru-RU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259715" y="2054860"/>
            <a:ext cx="5715000" cy="216662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altLang="en-US" sz="1800">
                <a:solidFill>
                  <a:schemeClr val="tx1"/>
                </a:solidFill>
                <a:latin typeface="+mn-lt"/>
                <a:cs typeface="+mn-cs"/>
                <a:sym typeface="+mn-ea"/>
              </a:rPr>
              <a:t>повреждения и дефекты в конструкциях зданий - 10-12%, являются результатом ошибок в геологических исследованиях; в проектировании- 18-20%, примерно 50% дефектов связаны с ошибками, возникающими на стадии строительства; в 20% случаев — на стадии эксплуатации.</a:t>
            </a:r>
            <a:endParaRPr lang="ru-RU" altLang="en-US" sz="1800" b="0">
              <a:solidFill>
                <a:schemeClr val="tx1"/>
              </a:solidFill>
              <a:latin typeface="+mn-lt"/>
              <a:cs typeface="+mn-cs"/>
            </a:endParaRPr>
          </a:p>
          <a:p>
            <a:pPr algn="ctr"/>
            <a:endParaRPr lang="ru-RU" altLang="en-US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010400" y="1825625"/>
            <a:ext cx="5181600" cy="469646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/>
        </p:nvGraphicFramePr>
        <p:xfrm>
          <a:off x="1911350" y="3290570"/>
          <a:ext cx="5901055" cy="3433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0815" y="306070"/>
            <a:ext cx="11838940" cy="1325880"/>
          </a:xfrm>
        </p:spPr>
        <p:txBody>
          <a:bodyPr>
            <a:normAutofit/>
          </a:bodyPr>
          <a:lstStyle/>
          <a:p>
            <a:r>
              <a:rPr lang="ru-RU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Система мониторинга ответственных конструкций</a:t>
            </a:r>
            <a:endParaRPr lang="ru-RU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5784850" y="5512435"/>
            <a:ext cx="3209925" cy="1329690"/>
          </a:xfrm>
          <a:prstGeom prst="rect">
            <a:avLst/>
          </a:prstGeom>
        </p:spPr>
      </p:pic>
      <p:pic>
        <p:nvPicPr>
          <p:cNvPr id="100" name="Замещающее содержимое 99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67965" y="5541645"/>
            <a:ext cx="3016885" cy="12712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Изображение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170815" y="5568315"/>
            <a:ext cx="2597150" cy="13030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Текстовое поле 7"/>
          <p:cNvSpPr txBox="1"/>
          <p:nvPr/>
        </p:nvSpPr>
        <p:spPr>
          <a:xfrm>
            <a:off x="170815" y="1658620"/>
            <a:ext cx="862901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altLang="en-US" dirty="0"/>
              <a:t>Несущие сборные железобетонные и металлические конструкции. </a:t>
            </a:r>
            <a:endParaRPr lang="ru-RU" alt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altLang="en-US" dirty="0"/>
              <a:t>Пролеты и опоры арок, подпорных стен, мостов и сводов.</a:t>
            </a:r>
            <a:endParaRPr lang="ru-RU" alt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altLang="en-US" dirty="0"/>
              <a:t>Фундаменты любых зданий и сооружений.</a:t>
            </a:r>
            <a:endParaRPr lang="ru-RU" alt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altLang="en-US" dirty="0"/>
              <a:t>Монолитные и сборные перекрытия. </a:t>
            </a:r>
            <a:endParaRPr lang="ru-RU" alt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altLang="en-US" dirty="0"/>
              <a:t>Стропильная система(кровля).</a:t>
            </a:r>
            <a:endParaRPr lang="ru-RU" altLang="en-US" dirty="0"/>
          </a:p>
          <a:p>
            <a:pPr marL="285750" indent="-285750" algn="l">
              <a:buNone/>
            </a:pPr>
            <a:endParaRPr lang="ru-RU" altLang="en-US" i="1" dirty="0"/>
          </a:p>
          <a:p>
            <a:pPr indent="0" algn="l">
              <a:buNone/>
            </a:pPr>
            <a:endParaRPr lang="ru-RU" altLang="en-US" i="1" dirty="0"/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775" y="5555615"/>
            <a:ext cx="3197225" cy="1302385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8232775" y="1256030"/>
            <a:ext cx="3959225" cy="4961890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245109" y="3970020"/>
            <a:ext cx="80625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ru-RU" altLang="en-US" i="1" dirty="0">
                <a:sym typeface="+mn-ea"/>
              </a:rPr>
              <a:t>Если строительные конструкции нельзя проверить, не разобрав их и не повредив другие элементы, то их называют ответственными</a:t>
            </a:r>
            <a:endParaRPr lang="ru-RU" altLang="en-US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7700" y="186690"/>
            <a:ext cx="10515600" cy="994410"/>
          </a:xfrm>
        </p:spPr>
        <p:txBody>
          <a:bodyPr/>
          <a:lstStyle/>
          <a:p>
            <a:r>
              <a:rPr lang="ru-RU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Цели и задачи проекта</a:t>
            </a:r>
            <a:endParaRPr lang="ru-RU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429260" y="1452880"/>
            <a:ext cx="10808335" cy="375094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Целью мониторинга ответственных конструкций   является оперативное и ранее выявление дефектов и возможности обрушения строительных объектов под влиянием конструктивно-технологических, эксплуатационных и природно-техногенных воздействий.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ru-RU" altLang="en-US" sz="1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cs typeface="+mn-cs"/>
              </a:rPr>
              <a:t>Задачи проекта мониторинг ответственных конструкций :</a:t>
            </a:r>
            <a:endParaRPr lang="ru-RU" altLang="en-US" sz="1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1.Сбор, анализ  информации по видам, методам, этапам, контролируемым парламентам и приёмам  мониторинга ответственных конструкций. 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2.Изучение нормативно-правовой базы и  технической документации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3.Разработка единого методического подхода мониторинга ответственных конструкций 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4.Разработка автоматизированной системы мониторинга ответственных конструкций с использованием искусственного интеллекта.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</a:pP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29260" y="5203825"/>
            <a:ext cx="6920865" cy="119507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783195" y="1809750"/>
            <a:ext cx="4408805" cy="5048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altLang="en-US" dirty="0">
                <a:sym typeface="+mn-ea"/>
              </a:rPr>
            </a:br>
            <a:r>
              <a:rPr lang="ru-RU" altLang="en-US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Преимущества автоматизированного мониторинга ответственных конструкций:</a:t>
            </a:r>
            <a:br>
              <a:rPr lang="ru-RU" altLang="en-US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ru-RU" altLang="en-US" sz="4890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756650" y="1692464"/>
            <a:ext cx="9235847" cy="435165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достоверная и оперативная информация о состоянии объекта в реальном времени;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непрерывный мониторинг объектов; 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своевременное предупреждение возникновения риска разрушения ;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точное определение причины возникновения опасности для отдельных элементов;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снижение трудоёмкости и повышение производительности строительных работ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экономия денежных средств, за счет уменьшения  влияния человеческого фактора; 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исключение ошибок оператора, так как автоматические наблюдения более достоверны.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  <a:latin typeface="+mn-lt"/>
                <a:cs typeface="+mn-cs"/>
              </a:rPr>
              <a:t>повышение уровня безопасности</a:t>
            </a:r>
            <a:endParaRPr lang="ru-RU" altLang="en-US" sz="18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8" name="Замещающее содержимое 7"/>
          <p:cNvPicPr>
            <a:picLocks noGrp="1" noChangeAspect="1"/>
          </p:cNvPicPr>
          <p:nvPr>
            <p:ph sz="half" idx="2"/>
          </p:nvPr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7479030" y="1584960"/>
            <a:ext cx="4712970" cy="53574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95240"/>
            <a:ext cx="7973060" cy="176276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en-US" sz="4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Целевая аудитория</a:t>
            </a:r>
            <a:br>
              <a:rPr lang="ru-RU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ru-RU" altLang="en-US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198120" y="1371600"/>
            <a:ext cx="10515600" cy="435133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ru-RU" altLang="en-US" sz="1800" dirty="0">
              <a:latin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en-US" sz="1800" dirty="0">
              <a:latin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sz="1800" dirty="0">
                <a:latin typeface="+mn-lt"/>
                <a:cs typeface="+mn-lt"/>
              </a:rPr>
              <a:t>собственник объекта (земли) или инвестор («Застройщик или технический заказчик»);</a:t>
            </a:r>
            <a:endParaRPr lang="ru-RU" altLang="en-US" sz="1800" dirty="0">
              <a:latin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sz="1800" dirty="0">
                <a:latin typeface="+mn-lt"/>
                <a:cs typeface="+mn-lt"/>
              </a:rPr>
              <a:t>непосредственный исполнитель работ (подрядчик);</a:t>
            </a:r>
            <a:endParaRPr lang="ru-RU" altLang="en-US" sz="1800" dirty="0">
              <a:latin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sz="1800" dirty="0">
                <a:latin typeface="+mn-lt"/>
                <a:cs typeface="+mn-lt"/>
              </a:rPr>
              <a:t>представитель проектной организации;</a:t>
            </a:r>
            <a:endParaRPr lang="ru-RU" altLang="en-US" sz="1800" dirty="0">
              <a:latin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sz="1800" dirty="0">
                <a:latin typeface="+mn-lt"/>
                <a:cs typeface="+mn-lt"/>
              </a:rPr>
              <a:t>субподрядчик</a:t>
            </a:r>
            <a:endParaRPr lang="ru-RU" altLang="en-US" sz="1800" dirty="0">
              <a:latin typeface="+mn-lt"/>
              <a:cs typeface="+mn-lt"/>
            </a:endParaRPr>
          </a:p>
        </p:txBody>
      </p:sp>
      <p:pic>
        <p:nvPicPr>
          <p:cNvPr id="8" name="Замещающее содержимое 7"/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747635" y="1584325"/>
            <a:ext cx="4444365" cy="53581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7190" y="516255"/>
            <a:ext cx="10515600" cy="731520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Техническое решение</a:t>
            </a:r>
            <a:br>
              <a:rPr lang="ru-RU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ru-RU" altLang="en-US"/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153275" y="1480820"/>
            <a:ext cx="4739640" cy="3440430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121920" y="5503545"/>
            <a:ext cx="119411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altLang="en-US" sz="1600" i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  <a:sym typeface="+mn-ea"/>
              </a:rPr>
              <a:t>Примечание:</a:t>
            </a:r>
            <a:r>
              <a:rPr lang="ru-RU" altLang="en-US" sz="1600" i="1">
                <a:cs typeface="+mn-lt"/>
                <a:sym typeface="+mn-ea"/>
              </a:rPr>
              <a:t> В рамках проекта предполагается использовать инструменты искусственного интеллекта, в частности основанные на гибридизации классического статистического моделирования (класс моделей анализа выживаемости) и искусственных нейронных сетей глубокого обучения.Также предполагается использовать для получения надёжных оценок байесовских методов оценивания.</a:t>
            </a:r>
            <a:endParaRPr lang="ru-RU" altLang="en-US" sz="1600" i="1"/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206375" y="1259840"/>
            <a:ext cx="7117080" cy="36614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ru-RU" altLang="en-US" sz="1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+mn-lt"/>
              <a:sym typeface="+mn-ea"/>
            </a:endParaRPr>
          </a:p>
          <a:p>
            <a:r>
              <a:rPr lang="ru-RU" altLang="en-US" sz="1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  <a:sym typeface="+mn-ea"/>
              </a:rPr>
              <a:t>Программное обеспечение будет состоять из трех блоков:</a:t>
            </a:r>
            <a:endParaRPr lang="ru-RU" altLang="en-US" sz="1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+mn-lt"/>
              <a:sym typeface="+mn-ea"/>
            </a:endParaRPr>
          </a:p>
          <a:p>
            <a:endParaRPr lang="ru-RU" altLang="en-US" sz="1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ru-RU" altLang="en-US" sz="1600" dirty="0">
                <a:cs typeface="+mn-lt"/>
                <a:sym typeface="+mn-ea"/>
              </a:rPr>
              <a:t>1</a:t>
            </a:r>
            <a:r>
              <a:rPr lang="ru-RU" altLang="en-US" sz="1400" dirty="0">
                <a:cs typeface="+mn-lt"/>
                <a:sym typeface="+mn-ea"/>
              </a:rPr>
              <a:t>.Объектный мониторинг, включает в  себя мониторинг ответственных конструкций объекта строительства (нового, реконструированного, эксплуатируемого) и  окружающих его зданий и подземных сооружений, а также объектов инфраструктуры.</a:t>
            </a:r>
            <a:endParaRPr lang="ru-RU" altLang="en-US" sz="1400" dirty="0">
              <a:cs typeface="+mn-lt"/>
              <a:sym typeface="+mn-ea"/>
            </a:endParaRPr>
          </a:p>
          <a:p>
            <a:endParaRPr lang="ru-RU" altLang="en-US" sz="1400" dirty="0">
              <a:latin typeface="+mn-lt"/>
              <a:cs typeface="+mn-lt"/>
            </a:endParaRPr>
          </a:p>
          <a:p>
            <a:r>
              <a:rPr lang="ru-RU" altLang="en-US" sz="1400" dirty="0">
                <a:cs typeface="+mn-lt"/>
                <a:sym typeface="+mn-ea"/>
              </a:rPr>
              <a:t>2.Геотехнический и геодезический мониторинг. Отслеживание деформационных необратимых процессов в конструкциях и грунтовых основаниях для оценки состояния грунтовых, природных и техногенных факторов для  обеспечения безопасности. </a:t>
            </a:r>
            <a:endParaRPr lang="ru-RU" altLang="en-US" sz="1400" dirty="0">
              <a:cs typeface="+mn-lt"/>
              <a:sym typeface="+mn-ea"/>
            </a:endParaRPr>
          </a:p>
          <a:p>
            <a:endParaRPr lang="ru-RU" altLang="en-US" sz="1400" dirty="0">
              <a:latin typeface="+mn-lt"/>
              <a:cs typeface="+mn-lt"/>
            </a:endParaRPr>
          </a:p>
          <a:p>
            <a:r>
              <a:rPr lang="ru-RU" altLang="en-US" sz="1400" dirty="0">
                <a:cs typeface="+mn-lt"/>
                <a:sym typeface="+mn-ea"/>
              </a:rPr>
              <a:t>3.Аналитический блок, включающий анализ и оценку результатов наблюдений, выполнения расчётных прогнозов, на основании предиктивной аналитики, сравнение прогнозируемых величин параметров с результатами измерений, для разработки мероприятий по предупреждению или устранению негативных последствий вредных воздействий и недопущению увеличения интенсивности этих воздействий.</a:t>
            </a:r>
            <a:endParaRPr lang="ru-RU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69418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Аналог:  </a:t>
            </a:r>
            <a:r>
              <a:rPr lang="ru-RU" altLang="en-US" sz="311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СИСТЕМА МОНИТОРИНГА НЕСУЩИХ КОНСТРУКЦИЙ ЗДАНИЙ И СООРУЖЕНИЙ (СМИК И СМДС)</a:t>
            </a:r>
            <a:br>
              <a:rPr lang="ru-RU" altLang="en-US" sz="311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br>
              <a:rPr lang="ru-RU" altLang="en-US" sz="311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ООО «СМИС ЭКСПЕРТ»</a:t>
            </a:r>
            <a:endParaRPr lang="ru-RU" altLang="en-US"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35" y="1952625"/>
            <a:ext cx="12191365" cy="49053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Анализ рынка</a:t>
            </a:r>
            <a:endParaRPr lang="ru-RU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Замещающее содержимое 8"/>
          <p:cNvSpPr>
            <a:spLocks noGrp="1"/>
          </p:cNvSpPr>
          <p:nvPr>
            <p:ph idx="1"/>
          </p:nvPr>
        </p:nvSpPr>
        <p:spPr>
          <a:xfrm>
            <a:off x="428624" y="1584325"/>
            <a:ext cx="11169015" cy="4351338"/>
          </a:xfrm>
        </p:spPr>
        <p:txBody>
          <a:bodyPr>
            <a:normAutofit/>
          </a:bodyPr>
          <a:lstStyle/>
          <a:p>
            <a:r>
              <a:rPr lang="ru-RU" altLang="en-US" sz="1800" dirty="0">
                <a:latin typeface="+mn-lt"/>
                <a:cs typeface="+mn-lt"/>
              </a:rPr>
              <a:t>Объем российского рынка автоматизированных систем управления технологическими процессами (АСУ ТП) по итогам 2021 года достиг $541 млн, увеличившись на 8% в сравнении с 2020-м. Такие данные аналитики </a:t>
            </a:r>
            <a:r>
              <a:rPr lang="ru-RU" altLang="en-US" sz="1800" dirty="0" err="1">
                <a:latin typeface="+mn-lt"/>
                <a:cs typeface="+mn-lt"/>
              </a:rPr>
              <a:t>J’son</a:t>
            </a:r>
            <a:r>
              <a:rPr lang="ru-RU" altLang="en-US" sz="1800" dirty="0">
                <a:latin typeface="+mn-lt"/>
                <a:cs typeface="+mn-lt"/>
              </a:rPr>
              <a:t> &amp; </a:t>
            </a:r>
            <a:r>
              <a:rPr lang="ru-RU" altLang="en-US" sz="1800" dirty="0" err="1">
                <a:latin typeface="+mn-lt"/>
                <a:cs typeface="+mn-lt"/>
              </a:rPr>
              <a:t>Partners</a:t>
            </a:r>
            <a:r>
              <a:rPr lang="ru-RU" altLang="en-US" sz="1800" dirty="0">
                <a:latin typeface="+mn-lt"/>
                <a:cs typeface="+mn-lt"/>
              </a:rPr>
              <a:t> </a:t>
            </a:r>
            <a:r>
              <a:rPr lang="ru-RU" altLang="en-US" sz="1800" dirty="0" err="1">
                <a:latin typeface="+mn-lt"/>
                <a:cs typeface="+mn-lt"/>
              </a:rPr>
              <a:t>Consulting</a:t>
            </a:r>
            <a:r>
              <a:rPr lang="ru-RU" altLang="en-US" sz="1800" dirty="0">
                <a:latin typeface="+mn-lt"/>
                <a:cs typeface="+mn-lt"/>
              </a:rPr>
              <a:t> обнародовали 11 января 2022 года.</a:t>
            </a:r>
            <a:endParaRPr lang="ru-RU" altLang="en-US" sz="1800" dirty="0">
              <a:latin typeface="+mn-lt"/>
              <a:cs typeface="+mn-lt"/>
            </a:endParaRPr>
          </a:p>
          <a:p>
            <a:r>
              <a:rPr lang="ru-RU" altLang="en-US" sz="1800" dirty="0">
                <a:latin typeface="+mn-lt"/>
                <a:cs typeface="+mn-lt"/>
              </a:rPr>
              <a:t>В 2020 году темпы роста была вдвое выше (+17%) в сравнении с 2020-м, однако, по словам экспертов, такая динамика не является характерной для российского рынка АСУ ТП - в среднем он растёт и будет расти на 8% в год.</a:t>
            </a:r>
            <a:endParaRPr lang="ru-RU" altLang="en-US" sz="1800" dirty="0">
              <a:latin typeface="+mn-lt"/>
              <a:cs typeface="+mn-lt"/>
            </a:endParaRPr>
          </a:p>
          <a:p>
            <a:r>
              <a:rPr lang="ru-RU" altLang="en-US" sz="1800" dirty="0">
                <a:latin typeface="+mn-lt"/>
                <a:cs typeface="+mn-lt"/>
              </a:rPr>
              <a:t>Сегмент АСУТП в строительстве занимает -4%, </a:t>
            </a:r>
            <a:r>
              <a:rPr lang="en-US" altLang="en-US" sz="1800" dirty="0">
                <a:latin typeface="+mn-lt"/>
                <a:cs typeface="+mn-lt"/>
              </a:rPr>
              <a:t>$</a:t>
            </a:r>
            <a:r>
              <a:rPr lang="ru-RU" altLang="en-US" sz="1800" dirty="0">
                <a:latin typeface="+mn-lt"/>
                <a:cs typeface="+mn-lt"/>
              </a:rPr>
              <a:t>21,6 млн.(≈1 млрд.355 млн.руб.).</a:t>
            </a:r>
            <a:endParaRPr lang="ru-RU" altLang="en-US" sz="1800" dirty="0">
              <a:latin typeface="+mn-lt"/>
              <a:cs typeface="+mn-lt"/>
            </a:endParaRPr>
          </a:p>
          <a:p>
            <a:r>
              <a:rPr lang="ru-RU" altLang="en-US" sz="1800" dirty="0">
                <a:latin typeface="+mn-lt"/>
                <a:cs typeface="+mn-lt"/>
              </a:rPr>
              <a:t>Объем рынка услуг по обследованию объектов недвижимости в 2021 г. в России составил</a:t>
            </a:r>
            <a:br>
              <a:rPr lang="ru-RU" altLang="en-US" sz="1800" dirty="0">
                <a:latin typeface="+mn-lt"/>
                <a:cs typeface="+mn-lt"/>
              </a:rPr>
            </a:br>
            <a:r>
              <a:rPr lang="ru-RU" altLang="en-US" sz="1800" dirty="0">
                <a:latin typeface="+mn-lt"/>
                <a:cs typeface="+mn-lt"/>
              </a:rPr>
              <a:t>1 млрд. 364 млн. руб. (предмет обследования  объекты недвижимости различного уровня: от отдельных помещений до крупных строений площадью более 10 тыс. куб. м.)</a:t>
            </a:r>
            <a:endParaRPr lang="ru-RU" altLang="en-US" sz="1800" dirty="0">
              <a:latin typeface="+mn-lt"/>
              <a:cs typeface="+mn-lt"/>
            </a:endParaRPr>
          </a:p>
          <a:p>
            <a:r>
              <a:rPr lang="ru-RU" altLang="en-US" sz="1800" i="1" dirty="0">
                <a:latin typeface="+mn-lt"/>
                <a:cs typeface="+mn-lt"/>
              </a:rPr>
              <a:t>Источник: DISCOVERY </a:t>
            </a:r>
            <a:r>
              <a:rPr lang="ru-RU" altLang="en-US" sz="1800" i="1" dirty="0" err="1">
                <a:latin typeface="+mn-lt"/>
                <a:cs typeface="+mn-lt"/>
              </a:rPr>
              <a:t>Research</a:t>
            </a:r>
            <a:r>
              <a:rPr lang="ru-RU" altLang="en-US" sz="1800" i="1" dirty="0">
                <a:latin typeface="+mn-lt"/>
                <a:cs typeface="+mn-lt"/>
              </a:rPr>
              <a:t> </a:t>
            </a:r>
            <a:r>
              <a:rPr lang="ru-RU" altLang="en-US" sz="1800" i="1" dirty="0" err="1">
                <a:latin typeface="+mn-lt"/>
                <a:cs typeface="+mn-lt"/>
              </a:rPr>
              <a:t>Group</a:t>
            </a:r>
            <a:endParaRPr lang="ru-RU" altLang="en-US" sz="1800" i="1" dirty="0">
              <a:latin typeface="+mn-lt"/>
              <a:cs typeface="+mn-lt"/>
            </a:endParaRPr>
          </a:p>
        </p:txBody>
      </p:sp>
      <p:pic>
        <p:nvPicPr>
          <p:cNvPr id="10" name="Замещающее содержимое 9"/>
          <p:cNvPicPr>
            <a:picLocks noGrp="1" noChangeAspect="1"/>
          </p:cNvPicPr>
          <p:nvPr>
            <p:ph sz="half" idx="2"/>
          </p:nvPr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6890385" y="1245870"/>
            <a:ext cx="4707255" cy="48825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en-US" sz="489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Права на результаты интеллектуальной деятельности </a:t>
            </a:r>
            <a:endParaRPr lang="ru-RU" altLang="en-US" sz="489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127635" y="2367280"/>
            <a:ext cx="11556365" cy="3174365"/>
          </a:xfrm>
        </p:spPr>
        <p:txBody>
          <a:bodyPr>
            <a:normAutofit/>
          </a:bodyPr>
          <a:lstStyle/>
          <a:p>
            <a:r>
              <a:rPr lang="ru-RU" altLang="en-US" sz="1800" dirty="0">
                <a:latin typeface="+mn-lt"/>
                <a:cs typeface="+mn-lt"/>
              </a:rPr>
              <a:t>Планируется получение свидетельства о государственной регистрации программы для ЭВМ в 2023 году.</a:t>
            </a:r>
            <a:endParaRPr lang="ru-RU" altLang="en-US" sz="1800" dirty="0">
              <a:latin typeface="+mn-lt"/>
              <a:cs typeface="+mn-lt"/>
            </a:endParaRPr>
          </a:p>
          <a:p>
            <a:r>
              <a:rPr lang="ru-RU" altLang="en-US" sz="1800" dirty="0">
                <a:latin typeface="+mn-lt"/>
                <a:cs typeface="+mn-lt"/>
              </a:rPr>
              <a:t>В  2023 году планируется подать заявку на получение свидетельства о государственной регистрации базы данных. </a:t>
            </a:r>
            <a:endParaRPr lang="ru-RU" altLang="en-US" sz="1800" dirty="0">
              <a:latin typeface="+mn-lt"/>
              <a:cs typeface="+mn-lt"/>
            </a:endParaRPr>
          </a:p>
          <a:p>
            <a:r>
              <a:rPr lang="ru-RU" altLang="en-US" sz="1800" dirty="0">
                <a:latin typeface="+mn-lt"/>
                <a:cs typeface="+mn-lt"/>
              </a:rPr>
              <a:t>Планируется подача заявления о включении сведений о разработанной продукции в Единый реестр российских программ для ЭВМ и баз данных в 2023 года.</a:t>
            </a:r>
            <a:endParaRPr lang="ru-RU" altLang="en-US" sz="1800" dirty="0">
              <a:latin typeface="+mn-lt"/>
              <a:cs typeface="+mn-lt"/>
            </a:endParaRPr>
          </a:p>
          <a:p>
            <a:endParaRPr lang="ru-RU" altLang="en-US" sz="1800" dirty="0">
              <a:latin typeface="+mn-lt"/>
              <a:cs typeface="+mn-lt"/>
            </a:endParaRPr>
          </a:p>
        </p:txBody>
      </p:sp>
      <p:pic>
        <p:nvPicPr>
          <p:cNvPr id="18" name="Замещающее содержимое 7"/>
          <p:cNvPicPr>
            <a:picLocks noChangeAspect="1"/>
          </p:cNvPicPr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7115175" y="1602105"/>
            <a:ext cx="4906645" cy="50888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59765" y="16129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altLang="en-US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Ресурсы стартапа</a:t>
            </a:r>
            <a:br>
              <a:rPr lang="ru-RU" altLang="en-US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ru-RU" altLang="en-US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575310" y="1036955"/>
            <a:ext cx="6765290" cy="5019040"/>
          </a:xfrm>
        </p:spPr>
        <p:txBody>
          <a:bodyPr>
            <a:normAutofit fontScale="85000"/>
          </a:bodyPr>
          <a:lstStyle/>
          <a:p>
            <a:r>
              <a:rPr lang="ru-RU" altLang="en-US" sz="2570" b="1" dirty="0">
                <a:solidFill>
                  <a:schemeClr val="tx1"/>
                </a:solidFill>
                <a:latin typeface="+mn-lt"/>
                <a:cs typeface="+mn-lt"/>
              </a:rPr>
              <a:t>Команда</a:t>
            </a:r>
            <a:r>
              <a:rPr lang="ru-RU" altLang="en-US" sz="257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+mn-lt"/>
              </a:rPr>
              <a:t>:</a:t>
            </a:r>
            <a:endParaRPr lang="ru-RU" altLang="en-US" sz="257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cs typeface="+mn-lt"/>
            </a:endParaRPr>
          </a:p>
          <a:p>
            <a:r>
              <a:rPr lang="ru-RU" altLang="en-US" sz="2570" dirty="0">
                <a:solidFill>
                  <a:schemeClr val="tx1"/>
                </a:solidFill>
                <a:latin typeface="+mn-lt"/>
                <a:cs typeface="+mn-lt"/>
              </a:rPr>
              <a:t>Руководитель проекта – </a:t>
            </a:r>
            <a:r>
              <a:rPr lang="ru-RU" altLang="en-US" sz="2570" dirty="0" err="1">
                <a:solidFill>
                  <a:schemeClr val="tx1"/>
                </a:solidFill>
                <a:latin typeface="+mn-lt"/>
                <a:cs typeface="+mn-lt"/>
              </a:rPr>
              <a:t>Кичанова</a:t>
            </a:r>
            <a:r>
              <a:rPr lang="ru-RU" altLang="en-US" sz="2570" dirty="0">
                <a:solidFill>
                  <a:schemeClr val="tx1"/>
                </a:solidFill>
                <a:latin typeface="+mn-lt"/>
                <a:cs typeface="+mn-lt"/>
              </a:rPr>
              <a:t> Наталья</a:t>
            </a:r>
            <a:endParaRPr lang="ru-RU" altLang="en-US" sz="2570" dirty="0">
              <a:solidFill>
                <a:schemeClr val="tx1"/>
              </a:solidFill>
              <a:latin typeface="+mn-lt"/>
              <a:cs typeface="+mn-lt"/>
            </a:endParaRPr>
          </a:p>
          <a:p>
            <a:r>
              <a:rPr lang="ru-RU" altLang="en-US" sz="2570" dirty="0">
                <a:solidFill>
                  <a:schemeClr val="tx1"/>
                </a:solidFill>
                <a:latin typeface="+mn-lt"/>
                <a:cs typeface="+mn-lt"/>
              </a:rPr>
              <a:t>Студенты УГНТУ, Архитектурно-строительный институт</a:t>
            </a:r>
            <a:endParaRPr lang="ru-RU" altLang="en-US" sz="2570" dirty="0">
              <a:solidFill>
                <a:schemeClr val="tx1"/>
              </a:solidFill>
              <a:latin typeface="+mn-lt"/>
              <a:cs typeface="+mn-lt"/>
            </a:endParaRPr>
          </a:p>
          <a:p>
            <a:r>
              <a:rPr lang="ru-RU" altLang="en-US" sz="2570" dirty="0">
                <a:solidFill>
                  <a:schemeClr val="tx1"/>
                </a:solidFill>
                <a:latin typeface="+mn-lt"/>
                <a:cs typeface="+mn-lt"/>
              </a:rPr>
              <a:t>Студенты УГНТУ, Институт цифровых систем, автоматизации и энергетики</a:t>
            </a:r>
            <a:endParaRPr lang="ru-RU" altLang="en-US" sz="2570" dirty="0">
              <a:solidFill>
                <a:schemeClr val="tx1"/>
              </a:solidFill>
              <a:latin typeface="+mn-lt"/>
              <a:cs typeface="+mn-lt"/>
            </a:endParaRPr>
          </a:p>
          <a:p>
            <a:r>
              <a:rPr lang="ru-RU" altLang="en-US" sz="2570" b="1" dirty="0">
                <a:solidFill>
                  <a:schemeClr val="tx1"/>
                </a:solidFill>
                <a:latin typeface="+mn-lt"/>
                <a:cs typeface="+mn-lt"/>
              </a:rPr>
              <a:t>Оборудование и материалы:</a:t>
            </a:r>
            <a:endParaRPr lang="ru-RU" altLang="en-US" sz="2570" b="1" dirty="0">
              <a:solidFill>
                <a:schemeClr val="tx1"/>
              </a:solidFill>
              <a:latin typeface="+mn-lt"/>
              <a:cs typeface="+mn-lt"/>
            </a:endParaRPr>
          </a:p>
          <a:p>
            <a:r>
              <a:rPr lang="ru-RU" altLang="en-US" sz="2570" dirty="0">
                <a:solidFill>
                  <a:schemeClr val="tx1"/>
                </a:solidFill>
                <a:latin typeface="+mn-lt"/>
                <a:cs typeface="+mn-lt"/>
              </a:rPr>
              <a:t>Измерительные датчики, контроллеры, регистраторы</a:t>
            </a:r>
            <a:endParaRPr lang="ru-RU" altLang="en-US" sz="2570" dirty="0">
              <a:solidFill>
                <a:schemeClr val="tx1"/>
              </a:solidFill>
              <a:latin typeface="+mn-lt"/>
              <a:cs typeface="+mn-lt"/>
            </a:endParaRPr>
          </a:p>
          <a:p>
            <a:r>
              <a:rPr lang="ru-RU" altLang="en-US" sz="2570" b="1" dirty="0">
                <a:solidFill>
                  <a:schemeClr val="tx1"/>
                </a:solidFill>
                <a:latin typeface="+mn-lt"/>
                <a:cs typeface="+mn-lt"/>
              </a:rPr>
              <a:t>Материально-техническая база УГНТУ</a:t>
            </a:r>
            <a:endParaRPr lang="ru-RU" altLang="en-US" sz="2570" b="1" dirty="0">
              <a:solidFill>
                <a:schemeClr val="tx1"/>
              </a:solidFill>
              <a:latin typeface="+mn-lt"/>
              <a:cs typeface="+mn-lt"/>
            </a:endParaRPr>
          </a:p>
          <a:p>
            <a:pPr algn="ctr"/>
            <a:endParaRPr lang="ru-RU" altLang="en-US" sz="2570" b="1" dirty="0">
              <a:solidFill>
                <a:schemeClr val="tx1"/>
              </a:solidFill>
              <a:latin typeface="+mn-lt"/>
              <a:cs typeface="+mn-lt"/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9062085" y="1602740"/>
            <a:ext cx="2113280" cy="146494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9102516" y="1195388"/>
            <a:ext cx="11760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b="1" dirty="0"/>
              <a:t>Партнеры</a:t>
            </a:r>
            <a:endParaRPr lang="ru-RU" altLang="en-US" b="1" dirty="0"/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920" y="3105785"/>
            <a:ext cx="4161790" cy="881380"/>
          </a:xfrm>
          <a:prstGeom prst="rect">
            <a:avLst/>
          </a:prstGeom>
        </p:spPr>
      </p:pic>
      <p:pic>
        <p:nvPicPr>
          <p:cNvPr id="18" name="Замещающее содержимое 7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25095" y="1602740"/>
            <a:ext cx="6482080" cy="4991100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rcRect l="12826" r="10462" b="7248"/>
          <a:stretch>
            <a:fillRect/>
          </a:stretch>
        </p:blipFill>
        <p:spPr>
          <a:xfrm>
            <a:off x="9175115" y="5443855"/>
            <a:ext cx="1887855" cy="91567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8847455" y="4144645"/>
            <a:ext cx="3056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b="1"/>
              <a:t>Архитектурно-строительный институт (УГНТУ)</a:t>
            </a:r>
            <a:endParaRPr lang="ru-RU" altLang="en-US" b="1"/>
          </a:p>
        </p:txBody>
      </p:sp>
      <p:pic>
        <p:nvPicPr>
          <p:cNvPr id="100" name="Изображение 99"/>
          <p:cNvPicPr/>
          <p:nvPr/>
        </p:nvPicPr>
        <p:blipFill>
          <a:blip r:embed="rId5"/>
          <a:stretch>
            <a:fillRect/>
          </a:stretch>
        </p:blipFill>
        <p:spPr>
          <a:xfrm>
            <a:off x="7647940" y="4209415"/>
            <a:ext cx="1057275" cy="7918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389" y="0"/>
            <a:ext cx="10983596" cy="617969"/>
          </a:xfrm>
        </p:spPr>
        <p:txBody>
          <a:bodyPr>
            <a:noAutofit/>
          </a:bodyPr>
          <a:lstStyle/>
          <a:p>
            <a:r>
              <a:rPr lang="ru-RU" altLang="en-US" sz="2800" dirty="0"/>
              <a:t>Календарный план стартапа</a:t>
            </a:r>
            <a:endParaRPr lang="ru-RU" altLang="en-US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5492" y="617969"/>
          <a:ext cx="11785599" cy="1748550"/>
        </p:xfrm>
        <a:graphic>
          <a:graphicData uri="http://schemas.openxmlformats.org/drawingml/2006/table">
            <a:tbl>
              <a:tblPr/>
              <a:tblGrid>
                <a:gridCol w="1653308"/>
                <a:gridCol w="3103418"/>
                <a:gridCol w="5634182"/>
                <a:gridCol w="1394691"/>
              </a:tblGrid>
              <a:tr h="37126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charset="0"/>
                        </a:rPr>
                        <a:t>Этап</a:t>
                      </a:r>
                      <a:endParaRPr lang="ru-RU" sz="1800" b="1" dirty="0">
                        <a:solidFill>
                          <a:srgbClr val="FFFFFF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charset="0"/>
                        </a:rPr>
                        <a:t>Наименование работ</a:t>
                      </a:r>
                      <a:endParaRPr lang="ru-RU" sz="1800" b="1" dirty="0">
                        <a:solidFill>
                          <a:srgbClr val="FFFFFF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>
                          <a:solidFill>
                            <a:srgbClr val="FFFFFF"/>
                          </a:solidFill>
                          <a:effectLst/>
                          <a:latin typeface="Calibri" panose="020F0502020204030204" charset="0"/>
                        </a:rPr>
                        <a:t>Специалист</a:t>
                      </a:r>
                      <a:endParaRPr lang="ru-RU" sz="1800" b="1">
                        <a:solidFill>
                          <a:srgbClr val="FFFFFF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>
                          <a:solidFill>
                            <a:srgbClr val="FFFFFF"/>
                          </a:solidFill>
                          <a:effectLst/>
                          <a:latin typeface="Calibri" panose="020F0502020204030204" charset="0"/>
                        </a:rPr>
                        <a:t>Финансы (руб)</a:t>
                      </a:r>
                      <a:endParaRPr lang="ru-RU" sz="1800" b="1">
                        <a:solidFill>
                          <a:srgbClr val="FFFFFF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  <a:tr h="229963"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1 этап (2 </a:t>
                      </a:r>
                      <a:r>
                        <a:rPr lang="ru-RU" sz="1800" b="0" dirty="0" err="1">
                          <a:effectLst/>
                          <a:latin typeface="Calibri" panose="020F0502020204030204" charset="0"/>
                        </a:rPr>
                        <a:t>мес</a:t>
                      </a:r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)</a:t>
                      </a:r>
                      <a:endParaRPr lang="ru-RU" sz="1800" b="0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>
                          <a:effectLst/>
                          <a:latin typeface="Calibri" panose="020F0502020204030204" charset="0"/>
                        </a:rPr>
                        <a:t>Разработка концепции проекта</a:t>
                      </a:r>
                      <a:endParaRPr lang="ru-RU" sz="1800" b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>
                          <a:effectLst/>
                          <a:latin typeface="Calibri" panose="020F0502020204030204" charset="0"/>
                        </a:rPr>
                        <a:t>Руководитель проекта, студенты, наставник</a:t>
                      </a:r>
                      <a:endParaRPr lang="ru-RU" sz="1800" b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350 000</a:t>
                      </a:r>
                      <a:endParaRPr lang="ru-RU" sz="1800" b="0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212436"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2 этап (3 </a:t>
                      </a:r>
                      <a:r>
                        <a:rPr lang="ru-RU" sz="1800" b="0" dirty="0" err="1">
                          <a:effectLst/>
                          <a:latin typeface="Calibri" panose="020F0502020204030204" charset="0"/>
                        </a:rPr>
                        <a:t>мес</a:t>
                      </a:r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)</a:t>
                      </a:r>
                      <a:endParaRPr lang="ru-RU" sz="1800" b="0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>
                          <a:effectLst/>
                          <a:latin typeface="Calibri" panose="020F0502020204030204" charset="0"/>
                        </a:rPr>
                        <a:t>Запуск пилотного проекта</a:t>
                      </a:r>
                      <a:endParaRPr lang="ru-RU" sz="1800" b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Руководитель проекта, студенты, наставник, маркетолог</a:t>
                      </a:r>
                      <a:endParaRPr lang="ru-RU" sz="1800" b="0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2 000 000</a:t>
                      </a:r>
                      <a:endParaRPr lang="ru-RU" sz="1800" b="0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3 этап (7 </a:t>
                      </a:r>
                      <a:r>
                        <a:rPr lang="ru-RU" sz="1800" b="0" dirty="0" err="1">
                          <a:effectLst/>
                          <a:latin typeface="Calibri" panose="020F0502020204030204" charset="0"/>
                        </a:rPr>
                        <a:t>мес</a:t>
                      </a:r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)</a:t>
                      </a:r>
                      <a:endParaRPr lang="ru-RU" sz="1800" b="0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>
                          <a:effectLst/>
                          <a:latin typeface="Calibri" panose="020F0502020204030204" charset="0"/>
                        </a:rPr>
                        <a:t>Реализация проекта на рынке</a:t>
                      </a:r>
                      <a:endParaRPr lang="ru-RU" sz="1800" b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800" b="0">
                          <a:effectLst/>
                          <a:latin typeface="Calibri" panose="020F0502020204030204" charset="0"/>
                        </a:rPr>
                        <a:t>Руководитель проекта, студенты, наставник, маркетолог</a:t>
                      </a:r>
                      <a:endParaRPr lang="ru-RU" sz="1800" b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0" dirty="0">
                          <a:effectLst/>
                          <a:latin typeface="Calibri" panose="020F0502020204030204" charset="0"/>
                        </a:rPr>
                        <a:t>3 000 000</a:t>
                      </a:r>
                      <a:endParaRPr lang="ru-RU" sz="1800" b="0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251932"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dirty="0">
                          <a:effectLst/>
                          <a:latin typeface="Calibri" panose="020F0502020204030204" charset="0"/>
                        </a:rPr>
                        <a:t>Итого по стартапу</a:t>
                      </a:r>
                      <a:endParaRPr lang="ru-RU" sz="1800" b="1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hMerge="1"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hMerge="1"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dirty="0">
                          <a:effectLst/>
                          <a:latin typeface="Calibri" panose="020F0502020204030204" charset="0"/>
                        </a:rPr>
                        <a:t>5 350 000</a:t>
                      </a:r>
                      <a:endParaRPr lang="ru-RU" sz="1800" b="1" dirty="0">
                        <a:effectLst/>
                        <a:latin typeface="Calibri" panose="020F0502020204030204" charset="0"/>
                      </a:endParaRPr>
                    </a:p>
                  </a:txBody>
                  <a:tcPr marL="15394" marR="15394" marT="10263" marB="10263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7052" r="6836" b="7010"/>
          <a:stretch>
            <a:fillRect/>
          </a:stretch>
        </p:blipFill>
        <p:spPr bwMode="auto">
          <a:xfrm>
            <a:off x="8044872" y="2595188"/>
            <a:ext cx="3971636" cy="396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/>
          <p:nvPr/>
        </p:nvSpPr>
        <p:spPr>
          <a:xfrm>
            <a:off x="175492" y="2789382"/>
            <a:ext cx="6169890" cy="79432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ru-RU" altLang="en-US" sz="2400" dirty="0"/>
              <a:t>Более подробный календарный план доступен по </a:t>
            </a:r>
            <a:r>
              <a:rPr lang="ru-RU" altLang="en-US" sz="2400" dirty="0">
                <a:hlinkClick r:id="rId2"/>
              </a:rPr>
              <a:t>ссылке</a:t>
            </a:r>
            <a:r>
              <a:rPr lang="ru-RU" altLang="en-US" sz="2400" dirty="0"/>
              <a:t> или при наведении на </a:t>
            </a:r>
            <a:r>
              <a:rPr lang="en-US" altLang="en-US" sz="2400" dirty="0"/>
              <a:t>QR-</a:t>
            </a:r>
            <a:r>
              <a:rPr lang="ru-RU" altLang="en-US" sz="2400" dirty="0"/>
              <a:t>код:</a:t>
            </a:r>
            <a:endParaRPr lang="ru-RU" alt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5737</Words>
  <Application>WPS Presentation</Application>
  <PresentationFormat>Широкоэкранный</PresentationFormat>
  <Paragraphs>139</Paragraphs>
  <Slides>12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  Система мониторинга  ответственных конструкций </vt:lpstr>
      <vt:lpstr>Причины значительного разрушения и аварий, вызванные ошибками, допущенными на разных этапах строительного процесса: </vt:lpstr>
      <vt:lpstr>Система мониторинга ответственных конструкций</vt:lpstr>
      <vt:lpstr>Цели и задачи проекта</vt:lpstr>
      <vt:lpstr> Преимущества автоматизированного мониторинга ответственных конструкций: </vt:lpstr>
      <vt:lpstr>Целевая аудитория </vt:lpstr>
      <vt:lpstr>Техническое решение </vt:lpstr>
      <vt:lpstr>Аналог:  СИСТЕМА МОНИТОРИНГА НЕСУЩИХ КОНСТРУКЦИЙ ЗДАНИЙ И СООРУЖЕНИЙ (СМИК И СМДС)  ООО «СМИС ЭКСПЕРТ»</vt:lpstr>
      <vt:lpstr>Анализ рынка</vt:lpstr>
      <vt:lpstr>Права на результаты интеллектуальной деятельности </vt:lpstr>
      <vt:lpstr>Ресурсы стартапа </vt:lpstr>
      <vt:lpstr>Календарный план стартапа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 O</dc:creator>
  <cp:lastModifiedBy>User</cp:lastModifiedBy>
  <cp:revision>45</cp:revision>
  <dcterms:created xsi:type="dcterms:W3CDTF">2022-12-12T11:06:00Z</dcterms:created>
  <dcterms:modified xsi:type="dcterms:W3CDTF">2023-04-20T06:20:12Z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1049-11.2.0.11536</vt:lpwstr>
  </property>
  <property fmtid="{D5CDD505-2E9C-101B-9397-08002B2CF9AE}" pid="3" name="ICV">
    <vt:lpwstr>E386E86821BC44C0B0E605B691489B70</vt:lpwstr>
  </property>
</Properties>
</file>