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4" r:id="rId12"/>
    <p:sldId id="268" r:id="rId13"/>
    <p:sldId id="267" r:id="rId14"/>
    <p:sldId id="273" r:id="rId15"/>
    <p:sldId id="269" r:id="rId16"/>
    <p:sldId id="274" r:id="rId17"/>
    <p:sldId id="275" r:id="rId18"/>
    <p:sldId id="276" r:id="rId19"/>
    <p:sldId id="277" r:id="rId20"/>
    <p:sldId id="279" r:id="rId21"/>
    <p:sldId id="280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E66DB-59A0-4A63-B106-2649F77E7C8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C12E4-7A0E-412C-89EC-CE246413B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278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C12E4-7A0E-412C-89EC-CE246413B05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15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268760"/>
            <a:ext cx="6400800" cy="1752600"/>
          </a:xfrm>
        </p:spPr>
        <p:txBody>
          <a:bodyPr>
            <a:normAutofit/>
          </a:bodyPr>
          <a:lstStyle/>
          <a:p>
            <a:r>
              <a:rPr lang="ru-RU" sz="3500" dirty="0" smtClean="0"/>
              <a:t>ПРОЕКТ</a:t>
            </a:r>
            <a:endParaRPr lang="ru-RU" sz="35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8066856" cy="3038177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b="1" dirty="0"/>
              <a:t>Усовершенствование сайта для расчета и построения кривых </a:t>
            </a:r>
            <a:r>
              <a:rPr lang="ru-RU" b="1" dirty="0" smtClean="0"/>
              <a:t>титрования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7196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56084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СОСТАВ КОМАНДЫ </a:t>
            </a:r>
            <a:br>
              <a:rPr lang="ru-RU" dirty="0" smtClean="0"/>
            </a:br>
            <a:r>
              <a:rPr lang="ru-RU" dirty="0" smtClean="0"/>
              <a:t>и выполняемые функции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772816"/>
            <a:ext cx="8712968" cy="460851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Обухова А.М. – организация деятельности участников проекта</a:t>
            </a:r>
          </a:p>
          <a:p>
            <a:r>
              <a:rPr lang="ru-RU" sz="2400" dirty="0" err="1" smtClean="0"/>
              <a:t>Айдерханов</a:t>
            </a:r>
            <a:r>
              <a:rPr lang="ru-RU" sz="2400" dirty="0" smtClean="0"/>
              <a:t> М.Р.- общение с клиентами, заключение договоров</a:t>
            </a:r>
          </a:p>
          <a:p>
            <a:r>
              <a:rPr lang="ru-RU" sz="2400" dirty="0" err="1" smtClean="0"/>
              <a:t>Боталова</a:t>
            </a:r>
            <a:r>
              <a:rPr lang="ru-RU" sz="2400" dirty="0" smtClean="0"/>
              <a:t> Н.А. – отслеживание рынка и конкурентов</a:t>
            </a:r>
          </a:p>
          <a:p>
            <a:r>
              <a:rPr lang="ru-RU" sz="2400" dirty="0" smtClean="0"/>
              <a:t>Ведерникова С.Н. – отслеживание корректной работы сайта</a:t>
            </a:r>
          </a:p>
          <a:p>
            <a:r>
              <a:rPr lang="ru-RU" sz="2400" dirty="0" err="1" smtClean="0"/>
              <a:t>Крылосова</a:t>
            </a:r>
            <a:r>
              <a:rPr lang="ru-RU" sz="2400" dirty="0" smtClean="0"/>
              <a:t> М.А. – контроль за разработкой сайта </a:t>
            </a:r>
          </a:p>
          <a:p>
            <a:r>
              <a:rPr lang="ru-RU" sz="2400" dirty="0" err="1" smtClean="0"/>
              <a:t>Кутдусова</a:t>
            </a:r>
            <a:r>
              <a:rPr lang="ru-RU" sz="2400" dirty="0" smtClean="0"/>
              <a:t> А.М. – создание информационной базы</a:t>
            </a:r>
          </a:p>
          <a:p>
            <a:r>
              <a:rPr lang="ru-RU" sz="2400" dirty="0" smtClean="0"/>
              <a:t>Попова С.А. – реклама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6175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00608" y="404664"/>
            <a:ext cx="9577064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/>
              <a:t>ПРОБЛЕМА И АКТУАЛЬНОСТЬ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136904" cy="4482832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Интернет-ресурсы и различные программы широко используются в различных областях химии. Однако на данный момент практически полностью отсутствуют автоматизированные инструменты </a:t>
            </a:r>
            <a:r>
              <a:rPr lang="ru-RU" sz="2800" dirty="0"/>
              <a:t>для расчета кривых титрования, которые позволили бы химикам экономить большое количество времени при работе в лаборатории.</a:t>
            </a:r>
          </a:p>
        </p:txBody>
      </p:sp>
    </p:spTree>
    <p:extLst>
      <p:ext uri="{BB962C8B-B14F-4D97-AF65-F5344CB8AC3E}">
        <p14:creationId xmlns:p14="http://schemas.microsoft.com/office/powerpoint/2010/main" val="116444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3164647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988840"/>
            <a:ext cx="7560840" cy="3474720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Создать усовершенствованный сайт для расчета и построения кривых титрования с более широкой базой данных по сравнению с уже существующими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3492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4309864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060848"/>
            <a:ext cx="7992888" cy="511256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Проанализировать уже существующие </a:t>
            </a:r>
            <a:r>
              <a:rPr lang="ru-RU" sz="3200" dirty="0"/>
              <a:t>сайты, выявить их сильные и слабые </a:t>
            </a:r>
            <a:r>
              <a:rPr lang="ru-RU" sz="3200" dirty="0" smtClean="0"/>
              <a:t>стороны, подобрать информацию для базы данных</a:t>
            </a:r>
            <a:endParaRPr lang="ru-RU" sz="3200" dirty="0"/>
          </a:p>
          <a:p>
            <a:pPr algn="just"/>
            <a:r>
              <a:rPr lang="ru-RU" sz="3200" dirty="0" smtClean="0"/>
              <a:t>Создать сайт</a:t>
            </a:r>
          </a:p>
          <a:p>
            <a:pPr algn="just"/>
            <a:r>
              <a:rPr lang="ru-RU" sz="3200" dirty="0" smtClean="0"/>
              <a:t>Организовать рекламу, найти первых клиентов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8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06208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ГРАФИК МЕРОПРИЯТИЙ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700808"/>
            <a:ext cx="8064896" cy="489654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b="1" dirty="0" smtClean="0"/>
              <a:t>ЗАДАЧА 1.</a:t>
            </a:r>
          </a:p>
          <a:p>
            <a:pPr algn="just"/>
            <a:r>
              <a:rPr lang="ru-RU" b="1" dirty="0" smtClean="0"/>
              <a:t>Анализ сайтов </a:t>
            </a:r>
            <a:r>
              <a:rPr lang="ru-RU" b="1" dirty="0"/>
              <a:t>с похожей тематикой </a:t>
            </a:r>
            <a:endParaRPr lang="ru-RU" b="1" dirty="0" smtClean="0"/>
          </a:p>
          <a:p>
            <a:pPr marL="45720" indent="0" algn="just">
              <a:buNone/>
            </a:pPr>
            <a:r>
              <a:rPr lang="ru-RU" b="1" dirty="0"/>
              <a:t> </a:t>
            </a:r>
            <a:r>
              <a:rPr lang="ru-RU" b="1" dirty="0" smtClean="0"/>
              <a:t>  исполнитель - </a:t>
            </a:r>
            <a:r>
              <a:rPr lang="ru-RU" b="1" dirty="0" err="1" smtClean="0"/>
              <a:t>Боталова</a:t>
            </a:r>
            <a:r>
              <a:rPr lang="ru-RU" b="1" dirty="0" smtClean="0"/>
              <a:t> Наталья</a:t>
            </a:r>
          </a:p>
          <a:p>
            <a:pPr marL="45720" indent="0" algn="just">
              <a:buNone/>
            </a:pPr>
            <a:r>
              <a:rPr lang="ru-RU" b="1" dirty="0"/>
              <a:t> </a:t>
            </a:r>
            <a:r>
              <a:rPr lang="ru-RU" b="1" dirty="0" smtClean="0"/>
              <a:t>  08.01.2024 </a:t>
            </a:r>
            <a:r>
              <a:rPr lang="ru-RU" b="1" dirty="0"/>
              <a:t>– 14.01.2024</a:t>
            </a:r>
          </a:p>
          <a:p>
            <a:pPr algn="just"/>
            <a:r>
              <a:rPr lang="ru-RU" b="1" dirty="0" smtClean="0"/>
              <a:t>Подбор необходимой </a:t>
            </a:r>
            <a:r>
              <a:rPr lang="ru-RU" b="1" dirty="0"/>
              <a:t>информацию для сайта </a:t>
            </a:r>
            <a:endParaRPr lang="ru-RU" b="1" dirty="0" smtClean="0"/>
          </a:p>
          <a:p>
            <a:pPr marL="45720" indent="0" algn="just">
              <a:buNone/>
            </a:pPr>
            <a:r>
              <a:rPr lang="ru-RU" b="1" dirty="0" smtClean="0"/>
              <a:t>   исполнитель </a:t>
            </a:r>
            <a:r>
              <a:rPr lang="ru-RU" b="1" dirty="0"/>
              <a:t>- </a:t>
            </a:r>
            <a:r>
              <a:rPr lang="ru-RU" b="1" dirty="0" err="1"/>
              <a:t>Кутдусова</a:t>
            </a:r>
            <a:r>
              <a:rPr lang="ru-RU" b="1" dirty="0"/>
              <a:t> </a:t>
            </a:r>
            <a:r>
              <a:rPr lang="ru-RU" b="1" dirty="0" smtClean="0"/>
              <a:t>Аида</a:t>
            </a:r>
          </a:p>
          <a:p>
            <a:pPr marL="45720" indent="0" algn="just">
              <a:buNone/>
            </a:pPr>
            <a:r>
              <a:rPr lang="ru-RU" b="1" dirty="0"/>
              <a:t> </a:t>
            </a:r>
            <a:r>
              <a:rPr lang="ru-RU" b="1" dirty="0" smtClean="0"/>
              <a:t>  15.01.2024 </a:t>
            </a:r>
            <a:r>
              <a:rPr lang="ru-RU" b="1" dirty="0"/>
              <a:t>– </a:t>
            </a:r>
            <a:r>
              <a:rPr lang="ru-RU" b="1" dirty="0" smtClean="0"/>
              <a:t>21.01.2024</a:t>
            </a:r>
          </a:p>
          <a:p>
            <a:pPr algn="just"/>
            <a:r>
              <a:rPr lang="ru-RU" b="1" dirty="0" smtClean="0"/>
              <a:t>Консультация с химиком-аналитиком</a:t>
            </a:r>
          </a:p>
          <a:p>
            <a:pPr marL="45720" indent="0" algn="just">
              <a:buNone/>
            </a:pPr>
            <a:r>
              <a:rPr lang="ru-RU" b="1" dirty="0"/>
              <a:t> </a:t>
            </a:r>
            <a:r>
              <a:rPr lang="ru-RU" b="1" dirty="0" smtClean="0"/>
              <a:t>  исполнитель </a:t>
            </a:r>
            <a:r>
              <a:rPr lang="ru-RU" b="1" dirty="0"/>
              <a:t>- Обухова </a:t>
            </a:r>
            <a:r>
              <a:rPr lang="ru-RU" b="1" dirty="0" smtClean="0"/>
              <a:t>Анна</a:t>
            </a:r>
          </a:p>
          <a:p>
            <a:pPr marL="45720" indent="0" algn="just">
              <a:buNone/>
            </a:pPr>
            <a:r>
              <a:rPr lang="ru-RU" b="1" dirty="0" smtClean="0"/>
              <a:t>   22.01.2024 </a:t>
            </a:r>
            <a:r>
              <a:rPr lang="ru-RU" b="1" dirty="0"/>
              <a:t>– </a:t>
            </a:r>
            <a:r>
              <a:rPr lang="ru-RU" b="1" dirty="0" smtClean="0"/>
              <a:t>04.02.2024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92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06208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ГРАФИК МЕРОПРИЯТИЙ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8064896" cy="48965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dirty="0" smtClean="0"/>
              <a:t>ЗАДАЧА 2.</a:t>
            </a:r>
          </a:p>
          <a:p>
            <a:r>
              <a:rPr lang="ru-RU" b="1" dirty="0" smtClean="0"/>
              <a:t>Поиск </a:t>
            </a:r>
            <a:r>
              <a:rPr lang="en-US" b="1" dirty="0"/>
              <a:t>i</a:t>
            </a:r>
            <a:r>
              <a:rPr lang="ru-RU" b="1" dirty="0"/>
              <a:t>t-специалиста </a:t>
            </a:r>
          </a:p>
          <a:p>
            <a:pPr marL="45720" indent="0">
              <a:buNone/>
            </a:pPr>
            <a:r>
              <a:rPr lang="ru-RU" b="1" dirty="0" smtClean="0"/>
              <a:t>   исполнитель </a:t>
            </a:r>
            <a:r>
              <a:rPr lang="ru-RU" b="1" dirty="0"/>
              <a:t>- </a:t>
            </a:r>
            <a:r>
              <a:rPr lang="ru-RU" b="1" dirty="0" err="1"/>
              <a:t>Крылосова</a:t>
            </a:r>
            <a:r>
              <a:rPr lang="ru-RU" b="1" dirty="0"/>
              <a:t> </a:t>
            </a:r>
            <a:r>
              <a:rPr lang="ru-RU" b="1" dirty="0" smtClean="0"/>
              <a:t>Мария</a:t>
            </a:r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05.02.2024 -15.02.2024</a:t>
            </a:r>
            <a:endParaRPr lang="ru-RU" b="1" dirty="0"/>
          </a:p>
          <a:p>
            <a:r>
              <a:rPr lang="ru-RU" b="1" dirty="0" smtClean="0"/>
              <a:t>Разработка </a:t>
            </a:r>
            <a:r>
              <a:rPr lang="ru-RU" b="1" dirty="0"/>
              <a:t>сайта </a:t>
            </a:r>
            <a:endParaRPr lang="ru-RU" b="1" dirty="0" smtClean="0"/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исполнитель </a:t>
            </a:r>
            <a:r>
              <a:rPr lang="ru-RU" b="1" dirty="0"/>
              <a:t>- </a:t>
            </a:r>
            <a:r>
              <a:rPr lang="ru-RU" b="1" dirty="0" err="1" smtClean="0"/>
              <a:t>it</a:t>
            </a:r>
            <a:r>
              <a:rPr lang="ru-RU" b="1" dirty="0" smtClean="0"/>
              <a:t>-специалист</a:t>
            </a:r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15.02.2024 </a:t>
            </a:r>
            <a:r>
              <a:rPr lang="ru-RU" b="1" dirty="0"/>
              <a:t>– 08.06.2024</a:t>
            </a:r>
          </a:p>
          <a:p>
            <a:r>
              <a:rPr lang="ru-RU" b="1" dirty="0" smtClean="0"/>
              <a:t>Тестирование </a:t>
            </a:r>
            <a:r>
              <a:rPr lang="ru-RU" b="1" dirty="0"/>
              <a:t>сайта </a:t>
            </a:r>
            <a:endParaRPr lang="ru-RU" b="1" dirty="0" smtClean="0"/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исполнитель – Ведерникова Софья</a:t>
            </a:r>
          </a:p>
          <a:p>
            <a:pPr marL="45720" indent="0">
              <a:buNone/>
            </a:pPr>
            <a:r>
              <a:rPr lang="ru-RU" b="1" dirty="0" smtClean="0"/>
              <a:t>    09.06.2024 </a:t>
            </a:r>
            <a:r>
              <a:rPr lang="ru-RU" b="1" dirty="0"/>
              <a:t>– </a:t>
            </a:r>
            <a:r>
              <a:rPr lang="ru-RU" b="1" dirty="0" smtClean="0"/>
              <a:t>17.06.2024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538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06208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ГРАФИК МЕРОПРИЯТИЙ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844824"/>
            <a:ext cx="8064896" cy="48965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dirty="0" smtClean="0"/>
              <a:t>ЗАДАЧА 3</a:t>
            </a:r>
          </a:p>
          <a:p>
            <a:r>
              <a:rPr lang="ru-RU" b="1" dirty="0" smtClean="0"/>
              <a:t>Поиск </a:t>
            </a:r>
            <a:r>
              <a:rPr lang="ru-RU" b="1" dirty="0"/>
              <a:t>рекламодателя </a:t>
            </a:r>
            <a:endParaRPr lang="ru-RU" b="1" dirty="0" smtClean="0"/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исполнитель – Попова Софья </a:t>
            </a:r>
          </a:p>
          <a:p>
            <a:pPr marL="45720" indent="0">
              <a:buNone/>
            </a:pPr>
            <a:r>
              <a:rPr lang="ru-RU" b="1" dirty="0" smtClean="0"/>
              <a:t>   18.06.2024 </a:t>
            </a:r>
            <a:r>
              <a:rPr lang="ru-RU" b="1" dirty="0"/>
              <a:t>– 21.06.2024</a:t>
            </a:r>
          </a:p>
          <a:p>
            <a:r>
              <a:rPr lang="ru-RU" b="1" dirty="0" smtClean="0"/>
              <a:t>Разработка и запуск </a:t>
            </a:r>
            <a:r>
              <a:rPr lang="ru-RU" b="1" dirty="0"/>
              <a:t>рекламы </a:t>
            </a:r>
            <a:endParaRPr lang="ru-RU" b="1" dirty="0" smtClean="0"/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исполнитель – рекламодатель</a:t>
            </a:r>
          </a:p>
          <a:p>
            <a:pPr marL="4572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22.06.2024 </a:t>
            </a:r>
            <a:r>
              <a:rPr lang="ru-RU" b="1" dirty="0"/>
              <a:t>– 30.06.2024</a:t>
            </a:r>
          </a:p>
          <a:p>
            <a:r>
              <a:rPr lang="ru-RU" b="1" dirty="0" smtClean="0"/>
              <a:t>Заключение договоров</a:t>
            </a:r>
          </a:p>
          <a:p>
            <a:pPr marL="45720" indent="0">
              <a:buNone/>
            </a:pPr>
            <a:r>
              <a:rPr lang="ru-RU" b="1" dirty="0" smtClean="0"/>
              <a:t>  исполнитель - </a:t>
            </a:r>
            <a:r>
              <a:rPr lang="ru-RU" sz="2000" b="1" dirty="0" err="1"/>
              <a:t>Айдерханов</a:t>
            </a:r>
            <a:r>
              <a:rPr lang="ru-RU" sz="2000" b="1" dirty="0"/>
              <a:t> М.Р.</a:t>
            </a:r>
          </a:p>
          <a:p>
            <a:pPr marL="45720" indent="0">
              <a:buNone/>
            </a:pPr>
            <a:r>
              <a:rPr lang="ru-RU" b="1" dirty="0" smtClean="0"/>
              <a:t>   01.08.2024 – 31.12.2024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0920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СМЕТА ЗАТРАТ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340768"/>
            <a:ext cx="8496944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b="1" dirty="0" smtClean="0"/>
              <a:t>Анализ сайтов, подбор информации, поиск </a:t>
            </a:r>
            <a:r>
              <a:rPr lang="en-US" sz="2400" b="1" dirty="0" smtClean="0"/>
              <a:t>it-</a:t>
            </a:r>
            <a:r>
              <a:rPr lang="ru-RU" sz="2400" b="1" dirty="0" smtClean="0"/>
              <a:t>специалиста, поиск рекламодателя, тестирование сайта: интернет участников команды</a:t>
            </a:r>
          </a:p>
          <a:p>
            <a:pPr algn="just"/>
            <a:r>
              <a:rPr lang="ru-RU" sz="2400" b="1" dirty="0" smtClean="0"/>
              <a:t>Консультация с химиком-аналитиком: 10 000₽</a:t>
            </a:r>
          </a:p>
          <a:p>
            <a:pPr algn="just"/>
            <a:r>
              <a:rPr lang="ru-RU" sz="2400" b="1" dirty="0" smtClean="0"/>
              <a:t>Разработка сайта с учетом правок: 75 000₽</a:t>
            </a:r>
          </a:p>
          <a:p>
            <a:pPr algn="just"/>
            <a:r>
              <a:rPr lang="ru-RU" sz="2400" b="1" dirty="0" smtClean="0"/>
              <a:t>Обслуживание сайта: 17 000₽ в год</a:t>
            </a:r>
          </a:p>
          <a:p>
            <a:pPr algn="just"/>
            <a:r>
              <a:rPr lang="ru-RU" sz="2400" b="1" dirty="0" smtClean="0"/>
              <a:t>Разработка  и запуск рекламы (на год):  12 000₽</a:t>
            </a:r>
          </a:p>
          <a:p>
            <a:pPr algn="just"/>
            <a:r>
              <a:rPr lang="ru-RU" sz="2400" b="1" dirty="0" smtClean="0"/>
              <a:t>Налоги: 90 000₽ в год</a:t>
            </a:r>
            <a:endParaRPr lang="ru-RU" sz="2400" b="1" dirty="0"/>
          </a:p>
          <a:p>
            <a:pPr algn="just"/>
            <a:r>
              <a:rPr lang="ru-RU" sz="2400" b="1" dirty="0" smtClean="0"/>
              <a:t>Затраты на снижение рисков: </a:t>
            </a:r>
            <a:r>
              <a:rPr lang="ru-RU" sz="2400" b="1" dirty="0"/>
              <a:t>150 000₽</a:t>
            </a:r>
          </a:p>
          <a:p>
            <a:pPr algn="just"/>
            <a:r>
              <a:rPr lang="ru-RU" sz="2400" b="1" dirty="0" smtClean="0"/>
              <a:t>Работа команды по созданию проекта: </a:t>
            </a:r>
            <a:endParaRPr lang="ru-RU" sz="2400" b="1" dirty="0"/>
          </a:p>
          <a:p>
            <a:pPr marL="45720" indent="0" algn="just">
              <a:buNone/>
            </a:pPr>
            <a:r>
              <a:rPr lang="ru-RU" sz="2400" b="1" dirty="0" smtClean="0"/>
              <a:t>  100 000₽ х 7 = 700 000</a:t>
            </a:r>
            <a:r>
              <a:rPr lang="ru-RU" sz="2400" b="1" dirty="0"/>
              <a:t> </a:t>
            </a:r>
            <a:r>
              <a:rPr lang="ru-RU" sz="2400" b="1" dirty="0" smtClean="0"/>
              <a:t>₽</a:t>
            </a:r>
          </a:p>
          <a:p>
            <a:pPr marL="45720" indent="0" algn="just">
              <a:buNone/>
            </a:pPr>
            <a:r>
              <a:rPr lang="ru-RU" sz="2400" b="1" dirty="0" smtClean="0"/>
              <a:t>ИТОГО: 1 054 000</a:t>
            </a:r>
            <a:r>
              <a:rPr lang="ru-RU" sz="2400" b="1" dirty="0"/>
              <a:t>₽</a:t>
            </a:r>
          </a:p>
          <a:p>
            <a:pPr marL="45720" indent="0" algn="just">
              <a:buNone/>
            </a:pPr>
            <a:endParaRPr lang="ru-RU" sz="2400" b="1" dirty="0" smtClean="0"/>
          </a:p>
          <a:p>
            <a:pPr algn="just"/>
            <a:endParaRPr lang="ru-RU" sz="2400" b="1" dirty="0" smtClean="0"/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877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БИЗНЕС-ИДЕЯ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712968" cy="489654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Ценность </a:t>
            </a:r>
            <a:r>
              <a:rPr lang="ru-RU" sz="2400" b="1" dirty="0"/>
              <a:t>проектного продукта заключается в том, что разработанный сайт будет иметь более объемную базу данных по сравнению с уже существующими</a:t>
            </a:r>
            <a:r>
              <a:rPr lang="ru-RU" sz="2400" b="1" dirty="0" smtClean="0"/>
              <a:t>. </a:t>
            </a:r>
          </a:p>
          <a:p>
            <a:pPr algn="just"/>
            <a:r>
              <a:rPr lang="ru-RU" sz="2400" b="1" dirty="0" smtClean="0"/>
              <a:t>Проект </a:t>
            </a:r>
            <a:r>
              <a:rPr lang="ru-RU" sz="2400" b="1" dirty="0"/>
              <a:t>реализуется с помощью технологии создания программы для расчета значений, построения графиков и визуализации рассчитанной информации</a:t>
            </a:r>
            <a:r>
              <a:rPr lang="ru-RU" sz="2400" b="1" dirty="0" smtClean="0"/>
              <a:t>. </a:t>
            </a:r>
          </a:p>
          <a:p>
            <a:pPr algn="just"/>
            <a:r>
              <a:rPr lang="ru-RU" sz="2400" b="1" dirty="0" smtClean="0"/>
              <a:t>Аудитория, на которую </a:t>
            </a:r>
            <a:r>
              <a:rPr lang="ru-RU" sz="2400" b="1" dirty="0"/>
              <a:t>рассчитан товар (услуга): студенты, химики-аналитики, преподаватели, научные </a:t>
            </a:r>
            <a:r>
              <a:rPr lang="ru-RU" sz="2400" b="1" dirty="0" smtClean="0"/>
              <a:t>сотрудники.</a:t>
            </a:r>
          </a:p>
          <a:p>
            <a:pPr algn="just"/>
            <a:r>
              <a:rPr lang="ru-RU" sz="2400" b="1" dirty="0" smtClean="0"/>
              <a:t>Преимущества </a:t>
            </a:r>
            <a:r>
              <a:rPr lang="ru-RU" sz="2400" b="1" dirty="0"/>
              <a:t>бизнес-идеи: существующие программы позволяют строить кривые только </a:t>
            </a:r>
            <a:r>
              <a:rPr lang="ru-RU" sz="2400" b="1" dirty="0" smtClean="0"/>
              <a:t>для одного метода титрования, а </a:t>
            </a:r>
            <a:r>
              <a:rPr lang="ru-RU" sz="2400" b="1" dirty="0"/>
              <a:t>наш продукт позволит рассчитывать кривые </a:t>
            </a:r>
            <a:r>
              <a:rPr lang="ru-RU" sz="2400" b="1" dirty="0" smtClean="0"/>
              <a:t>для любого метода, с большим количеством реагентов и индикаторов.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0966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208912" cy="496855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/>
              <a:t> </a:t>
            </a:r>
            <a:r>
              <a:rPr lang="ru-RU" sz="2400" b="1" u="sng" dirty="0"/>
              <a:t>Потребительские </a:t>
            </a:r>
            <a:r>
              <a:rPr lang="ru-RU" sz="2400" b="1" u="sng" dirty="0" smtClean="0"/>
              <a:t>сегменты:</a:t>
            </a:r>
            <a:r>
              <a:rPr lang="ru-RU" sz="2400" b="1" dirty="0" smtClean="0"/>
              <a:t> химики-аналитики, университеты</a:t>
            </a:r>
            <a:r>
              <a:rPr lang="ru-RU" sz="2400" b="1" dirty="0"/>
              <a:t>, НИ лаборатории, </a:t>
            </a:r>
            <a:r>
              <a:rPr lang="ru-RU" sz="2400" b="1" dirty="0" smtClean="0"/>
              <a:t>НИИ, химические предприятия и производства.</a:t>
            </a:r>
          </a:p>
          <a:p>
            <a:pPr algn="just"/>
            <a:r>
              <a:rPr lang="ru-RU" sz="2400" b="1" u="sng" dirty="0"/>
              <a:t>Ценностное </a:t>
            </a:r>
            <a:r>
              <a:rPr lang="ru-RU" sz="2400" b="1" u="sng" dirty="0" smtClean="0"/>
              <a:t>предложение</a:t>
            </a:r>
            <a:r>
              <a:rPr lang="ru-RU" sz="2400" b="1" dirty="0" smtClean="0"/>
              <a:t>: продукт поможет клиентам </a:t>
            </a:r>
            <a:r>
              <a:rPr lang="ru-RU" sz="2400" b="1" dirty="0"/>
              <a:t>экономить время и усилия, а также визуализировать информацию</a:t>
            </a:r>
            <a:r>
              <a:rPr lang="ru-RU" sz="2400" b="1" dirty="0" smtClean="0"/>
              <a:t>.</a:t>
            </a:r>
          </a:p>
          <a:p>
            <a:pPr algn="just"/>
            <a:r>
              <a:rPr lang="ru-RU" sz="2400" b="1" u="sng" dirty="0"/>
              <a:t>Каналы </a:t>
            </a:r>
            <a:r>
              <a:rPr lang="ru-RU" sz="2400" b="1" u="sng" dirty="0" smtClean="0"/>
              <a:t>сбыта</a:t>
            </a:r>
            <a:r>
              <a:rPr lang="ru-RU" sz="2400" b="1" dirty="0" smtClean="0"/>
              <a:t>: адресное </a:t>
            </a:r>
            <a:r>
              <a:rPr lang="ru-RU" sz="2400" b="1" dirty="0"/>
              <a:t>предложение наиболее крупным </a:t>
            </a:r>
            <a:r>
              <a:rPr lang="ru-RU" sz="2400" b="1" dirty="0" smtClean="0"/>
              <a:t>клиентам; реклама </a:t>
            </a:r>
            <a:r>
              <a:rPr lang="ru-RU" sz="2400" b="1" dirty="0"/>
              <a:t>в специализированных сообществах.</a:t>
            </a:r>
          </a:p>
        </p:txBody>
      </p:sp>
    </p:spTree>
    <p:extLst>
      <p:ext uri="{BB962C8B-B14F-4D97-AF65-F5344CB8AC3E}">
        <p14:creationId xmlns:p14="http://schemas.microsoft.com/office/powerpoint/2010/main" val="198692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424936" cy="496855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/>
              <a:t> </a:t>
            </a:r>
            <a:r>
              <a:rPr lang="ru-RU" sz="2400" b="1" u="sng" dirty="0" smtClean="0"/>
              <a:t>Взаимоотношения </a:t>
            </a:r>
            <a:r>
              <a:rPr lang="ru-RU" sz="2400" b="1" u="sng" dirty="0"/>
              <a:t>с </a:t>
            </a:r>
            <a:r>
              <a:rPr lang="ru-RU" sz="2400" b="1" u="sng" dirty="0" smtClean="0"/>
              <a:t>клиентами:</a:t>
            </a:r>
            <a:r>
              <a:rPr lang="ru-RU" sz="2400" b="1" dirty="0" smtClean="0"/>
              <a:t>  </a:t>
            </a:r>
            <a:r>
              <a:rPr lang="ru-RU" sz="2400" b="1" dirty="0"/>
              <a:t>ориентированность на потребности </a:t>
            </a:r>
            <a:r>
              <a:rPr lang="ru-RU" sz="2400" b="1" dirty="0" smtClean="0"/>
              <a:t>клиента; учет </a:t>
            </a:r>
            <a:r>
              <a:rPr lang="ru-RU" sz="2400" b="1" dirty="0"/>
              <a:t>специфики работы разных </a:t>
            </a:r>
            <a:r>
              <a:rPr lang="ru-RU" sz="2400" b="1" dirty="0" smtClean="0"/>
              <a:t>клиентов; обратная связь.</a:t>
            </a:r>
          </a:p>
          <a:p>
            <a:pPr algn="just"/>
            <a:r>
              <a:rPr lang="ru-RU" sz="2400" b="1" dirty="0"/>
              <a:t> </a:t>
            </a:r>
            <a:r>
              <a:rPr lang="ru-RU" sz="2400" b="1" u="sng" dirty="0" smtClean="0"/>
              <a:t>Потоки </a:t>
            </a:r>
            <a:r>
              <a:rPr lang="ru-RU" sz="2400" b="1" u="sng" dirty="0"/>
              <a:t>поступления </a:t>
            </a:r>
            <a:r>
              <a:rPr lang="ru-RU" sz="2400" b="1" u="sng" dirty="0" smtClean="0"/>
              <a:t>дохода:</a:t>
            </a:r>
            <a:r>
              <a:rPr lang="ru-RU" sz="2400" b="1" dirty="0" smtClean="0"/>
              <a:t> клиенты </a:t>
            </a:r>
            <a:r>
              <a:rPr lang="ru-RU" sz="2400" b="1" dirty="0"/>
              <a:t>готовы платить за легкость и удобство использования </a:t>
            </a:r>
            <a:r>
              <a:rPr lang="ru-RU" sz="2400" b="1" dirty="0" smtClean="0"/>
              <a:t>сервиса; понятный интерфейс; должна </a:t>
            </a:r>
            <a:r>
              <a:rPr lang="ru-RU" sz="2400" b="1" dirty="0"/>
              <a:t>быть возможность оплаты для юридических </a:t>
            </a:r>
            <a:r>
              <a:rPr lang="ru-RU" sz="2400" b="1" dirty="0" smtClean="0"/>
              <a:t>лиц - доход </a:t>
            </a:r>
            <a:r>
              <a:rPr lang="ru-RU" sz="2400" b="1" dirty="0"/>
              <a:t>от оплаты </a:t>
            </a:r>
            <a:r>
              <a:rPr lang="ru-RU" sz="2400" b="1" dirty="0" smtClean="0"/>
              <a:t>подписки.</a:t>
            </a:r>
          </a:p>
          <a:p>
            <a:pPr algn="just"/>
            <a:r>
              <a:rPr lang="ru-RU" sz="2400" b="1" u="sng" dirty="0"/>
              <a:t>Ключевые виды деятельности:</a:t>
            </a:r>
            <a:r>
              <a:rPr lang="ru-RU" sz="2400" b="1" dirty="0"/>
              <a:t> </a:t>
            </a:r>
            <a:r>
              <a:rPr lang="ru-RU" sz="2400" b="1" dirty="0" smtClean="0"/>
              <a:t>создание </a:t>
            </a:r>
            <a:r>
              <a:rPr lang="ru-RU" sz="2400" b="1" dirty="0"/>
              <a:t>и поддержание работы </a:t>
            </a:r>
            <a:r>
              <a:rPr lang="ru-RU" sz="2400" b="1" dirty="0" smtClean="0"/>
              <a:t>сайта; </a:t>
            </a:r>
            <a:r>
              <a:rPr lang="ru-RU" sz="2400" b="1" dirty="0"/>
              <a:t>реклама; </a:t>
            </a:r>
            <a:r>
              <a:rPr lang="ru-RU" sz="2400" b="1" dirty="0" smtClean="0"/>
              <a:t>общение </a:t>
            </a:r>
            <a:r>
              <a:rPr lang="ru-RU" sz="2400" b="1" dirty="0"/>
              <a:t>с клиентами; оформление документов; бухгалтерские расчеты.</a:t>
            </a:r>
          </a:p>
          <a:p>
            <a:pPr algn="just"/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71840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208912" cy="4968552"/>
          </a:xfrm>
        </p:spPr>
        <p:txBody>
          <a:bodyPr>
            <a:normAutofit/>
          </a:bodyPr>
          <a:lstStyle/>
          <a:p>
            <a:pPr algn="just"/>
            <a:endParaRPr lang="ru-RU" sz="2400" b="1" dirty="0" smtClean="0"/>
          </a:p>
          <a:p>
            <a:pPr algn="just"/>
            <a:r>
              <a:rPr lang="ru-RU" sz="2400" b="1" u="sng" dirty="0" smtClean="0"/>
              <a:t>Ключевые партнеры:</a:t>
            </a:r>
            <a:r>
              <a:rPr lang="ru-RU" sz="2400" b="1" dirty="0" smtClean="0"/>
              <a:t> </a:t>
            </a:r>
            <a:r>
              <a:rPr lang="en-US" sz="2400" b="1" dirty="0" smtClean="0"/>
              <a:t>it-</a:t>
            </a:r>
            <a:r>
              <a:rPr lang="ru-RU" sz="2400" b="1" dirty="0" smtClean="0"/>
              <a:t>специалисты (создание сайта), химики-аналитики (расчет </a:t>
            </a:r>
            <a:r>
              <a:rPr lang="ru-RU" sz="2400" b="1" dirty="0"/>
              <a:t>и проверка </a:t>
            </a:r>
            <a:r>
              <a:rPr lang="ru-RU" sz="2400" b="1" dirty="0" smtClean="0"/>
              <a:t>данных), рекламные агенты.</a:t>
            </a:r>
          </a:p>
          <a:p>
            <a:pPr algn="just"/>
            <a:r>
              <a:rPr lang="ru-RU" sz="2400" b="1" u="sng" dirty="0" smtClean="0"/>
              <a:t>Расходы</a:t>
            </a:r>
            <a:r>
              <a:rPr lang="ru-RU" sz="2400" b="1" u="sng" dirty="0"/>
              <a:t>:</a:t>
            </a:r>
            <a:r>
              <a:rPr lang="ru-RU" sz="2400" b="1" dirty="0"/>
              <a:t> создание сайта и его </a:t>
            </a:r>
            <a:r>
              <a:rPr lang="ru-RU" sz="2400" b="1" dirty="0" smtClean="0"/>
              <a:t>обслуживание, реклама, поддержка связи с клиентами, уплата налогов.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3336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3825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ОБОСНОВАНИЕ СТОИМОСТИ ПОДПИСКИ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132856"/>
            <a:ext cx="7848872" cy="439248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/>
              <a:t>После разработки обслуживание сайта по текущим ценам будет стоить около 100 000₽ в год</a:t>
            </a:r>
            <a:endParaRPr lang="ru-RU" sz="2400" b="1" dirty="0"/>
          </a:p>
          <a:p>
            <a:pPr algn="just"/>
            <a:r>
              <a:rPr lang="ru-RU" sz="2400" b="1" dirty="0" smtClean="0"/>
              <a:t>Годовая подписка </a:t>
            </a:r>
            <a:r>
              <a:rPr lang="ru-RU" sz="2400" b="1" dirty="0"/>
              <a:t>на </a:t>
            </a:r>
            <a:r>
              <a:rPr lang="ru-RU" sz="2400" b="1" dirty="0" smtClean="0"/>
              <a:t>сайт </a:t>
            </a:r>
            <a:r>
              <a:rPr lang="ru-RU" sz="2400" b="1" dirty="0"/>
              <a:t>обойдется в </a:t>
            </a:r>
            <a:r>
              <a:rPr lang="ru-RU" sz="2400" b="1" dirty="0" smtClean="0"/>
              <a:t>5 000₽ для одного человека, а корпоративная подписка с возможностью использования сайта с любых устройств – 20 000</a:t>
            </a:r>
            <a:r>
              <a:rPr lang="ru-RU" sz="2400" b="1" dirty="0"/>
              <a:t> ₽</a:t>
            </a:r>
            <a:r>
              <a:rPr lang="ru-RU" sz="2400" b="1" dirty="0" smtClean="0"/>
              <a:t>. </a:t>
            </a:r>
            <a:r>
              <a:rPr lang="ru-RU" sz="2400" b="1" dirty="0"/>
              <a:t>Приобретая подписку на </a:t>
            </a:r>
            <a:r>
              <a:rPr lang="ru-RU" sz="2400" b="1" dirty="0" smtClean="0"/>
              <a:t>5 лет, вы </a:t>
            </a:r>
            <a:r>
              <a:rPr lang="ru-RU" sz="2400" b="1" dirty="0"/>
              <a:t>получите скидку 15%.</a:t>
            </a:r>
          </a:p>
          <a:p>
            <a:pPr algn="just"/>
            <a:r>
              <a:rPr lang="ru-RU" sz="2400" b="1" dirty="0" smtClean="0"/>
              <a:t>Сайт </a:t>
            </a:r>
            <a:r>
              <a:rPr lang="ru-RU" sz="2400" b="1" dirty="0"/>
              <a:t>сократит </a:t>
            </a:r>
            <a:r>
              <a:rPr lang="ru-RU" sz="2400" b="1" dirty="0" smtClean="0"/>
              <a:t>время на </a:t>
            </a:r>
            <a:r>
              <a:rPr lang="ru-RU" sz="2400" b="1" dirty="0"/>
              <a:t>построение кривых титрования и правильно подберет необходимый индикатор, определит точку эквивалентности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7540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809" y="332656"/>
            <a:ext cx="8352927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КЛЮЧЕВЫЕ ПОКАЗАТЕЛИ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132856"/>
            <a:ext cx="8352928" cy="347472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Создание одного сайта</a:t>
            </a:r>
          </a:p>
          <a:p>
            <a:r>
              <a:rPr lang="ru-RU" sz="2800" b="1" dirty="0" smtClean="0"/>
              <a:t>Оформление подписок на сумму 1500000</a:t>
            </a:r>
            <a:endParaRPr lang="ru-RU" sz="2800" b="1" dirty="0"/>
          </a:p>
          <a:p>
            <a:r>
              <a:rPr lang="ru-RU" sz="2800" b="1" dirty="0" smtClean="0"/>
              <a:t>Получение минимум 10 положительных отзывов</a:t>
            </a:r>
          </a:p>
          <a:p>
            <a:r>
              <a:rPr lang="ru-RU" sz="2800" b="1" dirty="0" smtClean="0"/>
              <a:t>Завершение проекта: 31.12.2024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74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25252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МАРКЕТИНГОВОЕ ИССЛЕДОВАНИЕ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276872"/>
            <a:ext cx="7992888" cy="489654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На данный момент существует только один сайт, позволяющий строить кривые титрования, однако он имеет существенный недостаток: слишком маленькая база данных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9028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25252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ИСТОЧНИКИ ФИНАНСИРОВАНИЯ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276872"/>
            <a:ext cx="7992888" cy="489654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Подходящие: </a:t>
            </a:r>
            <a:r>
              <a:rPr lang="ru-RU" sz="2400" b="1" dirty="0" err="1" smtClean="0"/>
              <a:t>краудфандинг</a:t>
            </a:r>
            <a:r>
              <a:rPr lang="ru-RU" sz="2400" b="1" dirty="0" smtClean="0"/>
              <a:t>, </a:t>
            </a:r>
            <a:r>
              <a:rPr lang="ru-RU" sz="2400" b="1" dirty="0" smtClean="0"/>
              <a:t>гранты</a:t>
            </a:r>
            <a:endParaRPr lang="ru-RU" sz="2400" b="1" dirty="0"/>
          </a:p>
          <a:p>
            <a:pPr algn="just"/>
            <a:r>
              <a:rPr lang="ru-RU" sz="2400" b="1" dirty="0" smtClean="0"/>
              <a:t>Возможные: личные </a:t>
            </a:r>
            <a:r>
              <a:rPr lang="ru-RU" sz="2400" b="1" dirty="0"/>
              <a:t>средства участников </a:t>
            </a:r>
            <a:r>
              <a:rPr lang="ru-RU" sz="2400" b="1" dirty="0" smtClean="0"/>
              <a:t>проекта, источники </a:t>
            </a:r>
            <a:r>
              <a:rPr lang="ru-RU" sz="2400" b="1" dirty="0"/>
              <a:t>“3f</a:t>
            </a:r>
            <a:r>
              <a:rPr lang="ru-RU" sz="2400" b="1" dirty="0" smtClean="0"/>
              <a:t>”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9686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9424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ПОКАЗАТЕЛИ ПРИБЫЛИ И ОКУПАЕМОСТИ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51520" y="1916832"/>
                <a:ext cx="8424936" cy="4941168"/>
              </a:xfrm>
            </p:spPr>
            <p:txBody>
              <a:bodyPr>
                <a:normAutofit/>
              </a:bodyPr>
              <a:lstStyle/>
              <a:p>
                <a:pPr marL="45720" indent="0" algn="just">
                  <a:buNone/>
                </a:pPr>
                <a:r>
                  <a:rPr lang="ru-RU" sz="2400" dirty="0" smtClean="0"/>
                  <a:t>Первоначальные инвестиции: 1.054.000</a:t>
                </a:r>
                <a:r>
                  <a:rPr lang="ru-RU" sz="2400" dirty="0"/>
                  <a:t>₽</a:t>
                </a:r>
              </a:p>
              <a:p>
                <a:pPr marL="45720" indent="0" algn="just">
                  <a:buNone/>
                </a:pPr>
                <a:r>
                  <a:rPr lang="ru-RU" sz="2400" dirty="0"/>
                  <a:t>Примерное количество </a:t>
                </a:r>
                <a:r>
                  <a:rPr lang="ru-RU" sz="2400" dirty="0" smtClean="0"/>
                  <a:t>клиентов: </a:t>
                </a:r>
                <a:r>
                  <a:rPr lang="ru-RU" sz="2400" dirty="0"/>
                  <a:t>300 человек в год, примерная прибыль в год 1.500.000</a:t>
                </a:r>
                <a:r>
                  <a:rPr lang="ru-RU" sz="2400" dirty="0" smtClean="0"/>
                  <a:t>₽ </a:t>
                </a:r>
                <a:r>
                  <a:rPr lang="ru-RU" sz="2400" dirty="0" smtClean="0"/>
                  <a:t>(</a:t>
                </a:r>
                <a:r>
                  <a:rPr lang="ru-RU" sz="2400" dirty="0" smtClean="0"/>
                  <a:t>20</a:t>
                </a:r>
                <a:r>
                  <a:rPr lang="ru-RU" sz="2400" dirty="0" smtClean="0"/>
                  <a:t>.000</a:t>
                </a:r>
                <a:r>
                  <a:rPr lang="ru-RU" sz="2400" dirty="0"/>
                  <a:t>₽ в год подписка)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ru-RU" sz="2800" dirty="0"/>
                      <m:t>ROI</m:t>
                    </m:r>
                    <m:r>
                      <m:rPr>
                        <m:nor/>
                      </m:rPr>
                      <a:rPr lang="ru-RU" sz="2800" dirty="0"/>
                      <m:t>=</m:t>
                    </m:r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𝑃𝑟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𝐼𝑜</m:t>
                        </m:r>
                      </m:den>
                    </m:f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0" i="1" smtClean="0">
                            <a:latin typeface="Cambria Math"/>
                          </a:rPr>
                          <m:t>150</m:t>
                        </m:r>
                        <m:r>
                          <a:rPr lang="en-US" sz="2400" b="0" i="1" smtClean="0">
                            <a:latin typeface="Cambria Math"/>
                          </a:rPr>
                          <m:t>00 000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</a:rPr>
                          <m:t>1054000</m:t>
                        </m:r>
                      </m:den>
                    </m:f>
                  </m:oMath>
                </a14:m>
                <a:r>
                  <a:rPr lang="ru-RU" sz="2400" dirty="0" smtClean="0"/>
                  <a:t>=142%</a:t>
                </a:r>
              </a:p>
              <a:p>
                <a:r>
                  <a:rPr lang="en-US" sz="2400" dirty="0" smtClean="0"/>
                  <a:t>PP=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/>
                          <m:t>Io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Pr</m:t>
                        </m:r>
                      </m:den>
                    </m:f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0" i="1" dirty="0" smtClean="0">
                            <a:latin typeface="Cambria Math"/>
                          </a:rPr>
                          <m:t>1054000</m:t>
                        </m:r>
                      </m:num>
                      <m:den>
                        <m:r>
                          <a:rPr lang="ru-RU" sz="2400" b="0" i="1" dirty="0" smtClean="0">
                            <a:latin typeface="Cambria Math"/>
                          </a:rPr>
                          <m:t>1500000</m:t>
                        </m:r>
                      </m:den>
                    </m:f>
                  </m:oMath>
                </a14:m>
                <a:r>
                  <a:rPr lang="ru-RU" sz="2400" dirty="0" smtClean="0"/>
                  <a:t> = 0,70 года (8,5 месяцев)</a:t>
                </a:r>
              </a:p>
              <a:p>
                <a:r>
                  <a:rPr lang="ru-RU" sz="2400" dirty="0" smtClean="0"/>
                  <a:t>Точка безубыточности: </a:t>
                </a:r>
              </a:p>
              <a:p>
                <a:pPr marL="4572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0" i="1" smtClean="0">
                            <a:latin typeface="Cambria Math"/>
                          </a:rPr>
                          <m:t>17000</m:t>
                        </m:r>
                        <m:d>
                          <m:dPr>
                            <m:ctrlPr>
                              <a:rPr lang="ru-RU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2400" b="0" i="1" smtClean="0">
                                <a:latin typeface="Cambria Math"/>
                              </a:rPr>
                              <m:t>сайт</m:t>
                            </m:r>
                          </m:e>
                        </m:d>
                        <m:r>
                          <a:rPr lang="ru-RU" sz="2400" b="0" i="1" smtClean="0">
                            <a:latin typeface="Cambria Math"/>
                          </a:rPr>
                          <m:t>+12000(реклама)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</a:rPr>
                          <m:t>20</m:t>
                        </m:r>
                        <m:r>
                          <a:rPr lang="ru-RU" sz="2400" b="0" i="1" smtClean="0">
                            <a:latin typeface="Cambria Math"/>
                          </a:rPr>
                          <m:t>000</m:t>
                        </m:r>
                        <m:d>
                          <m:dPr>
                            <m:ctrlPr>
                              <a:rPr lang="ru-RU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2400" b="0" i="1" smtClean="0">
                                <a:latin typeface="Cambria Math"/>
                              </a:rPr>
                              <m:t>подписка</m:t>
                            </m:r>
                          </m:e>
                        </m:d>
                        <m:r>
                          <a:rPr lang="ru-RU" sz="2400" b="0" i="1" smtClean="0">
                            <a:latin typeface="Cambria Math"/>
                          </a:rPr>
                          <m:t>−</m:t>
                        </m:r>
                        <m:r>
                          <a:rPr lang="ru-RU" sz="2400" b="0" i="1" smtClean="0">
                            <a:latin typeface="Cambria Math"/>
                          </a:rPr>
                          <m:t>5</m:t>
                        </m:r>
                        <m:r>
                          <a:rPr lang="ru-RU" sz="2400" b="0" i="1" smtClean="0">
                            <a:latin typeface="Cambria Math"/>
                          </a:rPr>
                          <m:t>000(зарплата</m:t>
                        </m:r>
                        <m:r>
                          <a:rPr lang="ru-RU" sz="2400" b="0" i="1" smtClean="0">
                            <a:latin typeface="Cambria Math"/>
                          </a:rPr>
                          <m:t> за 1 договор</m:t>
                        </m:r>
                        <m:r>
                          <a:rPr lang="ru-RU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2400" dirty="0" smtClean="0"/>
                  <a:t>=</a:t>
                </a:r>
                <a:r>
                  <a:rPr lang="ru-RU" sz="2400" dirty="0" smtClean="0"/>
                  <a:t>2</a:t>
                </a:r>
                <a:endParaRPr lang="ru-RU" sz="24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51520" y="1916832"/>
                <a:ext cx="8424936" cy="4941168"/>
              </a:xfrm>
              <a:blipFill rotWithShape="1">
                <a:blip r:embed="rId2"/>
                <a:stretch>
                  <a:fillRect l="-1013" t="-986" r="-1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460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ВЫЯВЛЕНИЕ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340768"/>
            <a:ext cx="8352928" cy="53285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Риски </a:t>
            </a:r>
            <a:r>
              <a:rPr lang="ru-RU" dirty="0" smtClean="0"/>
              <a:t>могут </a:t>
            </a:r>
            <a:r>
              <a:rPr lang="ru-RU" dirty="0"/>
              <a:t>включать в себя понижение рейтинга поисковой выдачи из-за неправильного использования тегов, путаницу для пользователей из-за непонятных или неинформативных </a:t>
            </a:r>
            <a:r>
              <a:rPr lang="ru-RU" dirty="0" smtClean="0"/>
              <a:t>заголовков</a:t>
            </a:r>
          </a:p>
          <a:p>
            <a:pPr algn="just"/>
            <a:r>
              <a:rPr lang="ru-RU" dirty="0" smtClean="0"/>
              <a:t>Повышение стоимости услуг </a:t>
            </a:r>
            <a:r>
              <a:rPr lang="en-US" dirty="0" smtClean="0"/>
              <a:t>it-</a:t>
            </a:r>
            <a:r>
              <a:rPr lang="ru-RU" dirty="0"/>
              <a:t>с</a:t>
            </a:r>
            <a:r>
              <a:rPr lang="ru-RU" dirty="0" smtClean="0"/>
              <a:t>пециалистов и рекламных агентов</a:t>
            </a:r>
          </a:p>
          <a:p>
            <a:pPr marL="45720" indent="0" algn="just">
              <a:buNone/>
            </a:pPr>
            <a:r>
              <a:rPr lang="ru-RU" b="1" dirty="0" smtClean="0"/>
              <a:t>      Для </a:t>
            </a:r>
            <a:r>
              <a:rPr lang="ru-RU" b="1" dirty="0"/>
              <a:t>снижения этих рисков можно применить следующие методы</a:t>
            </a:r>
            <a:r>
              <a:rPr lang="ru-RU" b="1" dirty="0" smtClean="0"/>
              <a:t>:</a:t>
            </a:r>
            <a:endParaRPr lang="ru-RU" dirty="0"/>
          </a:p>
          <a:p>
            <a:pPr algn="just"/>
            <a:r>
              <a:rPr lang="ru-RU" dirty="0" smtClean="0"/>
              <a:t> </a:t>
            </a:r>
            <a:r>
              <a:rPr lang="ru-RU" dirty="0"/>
              <a:t>Использование </a:t>
            </a:r>
            <a:r>
              <a:rPr lang="ru-RU" dirty="0" smtClean="0"/>
              <a:t>уникальных и информативных для пользователей тегов, ключевых слов </a:t>
            </a:r>
            <a:r>
              <a:rPr lang="ru-RU" dirty="0"/>
              <a:t>в заголовках, чтобы помочь поисковым системам </a:t>
            </a:r>
            <a:r>
              <a:rPr lang="ru-RU" dirty="0" smtClean="0"/>
              <a:t>и клиентам понять, </a:t>
            </a:r>
            <a:r>
              <a:rPr lang="ru-RU" dirty="0"/>
              <a:t>о чем </a:t>
            </a:r>
            <a:r>
              <a:rPr lang="ru-RU" dirty="0" smtClean="0"/>
              <a:t>страница</a:t>
            </a:r>
          </a:p>
          <a:p>
            <a:pPr marL="45720" indent="0" algn="just">
              <a:buNone/>
            </a:pPr>
            <a:r>
              <a:rPr lang="ru-RU" dirty="0" smtClean="0"/>
              <a:t>Оптимизация тегов и заголовков – 20 000</a:t>
            </a:r>
            <a:r>
              <a:rPr lang="ru-RU" sz="2000" b="1" dirty="0"/>
              <a:t> </a:t>
            </a:r>
            <a:r>
              <a:rPr lang="ru-RU" sz="2000" b="1" dirty="0" smtClean="0"/>
              <a:t>₽</a:t>
            </a:r>
          </a:p>
          <a:p>
            <a:pPr marL="45720" indent="0" algn="just">
              <a:buNone/>
            </a:pPr>
            <a:r>
              <a:rPr lang="ru-RU" dirty="0"/>
              <a:t>Поисковой аудит </a:t>
            </a:r>
            <a:r>
              <a:rPr lang="ru-RU" dirty="0" smtClean="0"/>
              <a:t>– 70 000 </a:t>
            </a:r>
            <a:r>
              <a:rPr lang="ru-RU" sz="2400" b="1" dirty="0"/>
              <a:t>₽</a:t>
            </a:r>
          </a:p>
          <a:p>
            <a:pPr algn="just"/>
            <a:r>
              <a:rPr lang="ru-RU" dirty="0" smtClean="0"/>
              <a:t>Учет затрат на снижение рисков, связанных с повышением  цен и стоимости услуг – 30 000</a:t>
            </a:r>
            <a:r>
              <a:rPr lang="ru-RU" sz="2000" b="1" dirty="0"/>
              <a:t> </a:t>
            </a:r>
            <a:r>
              <a:rPr lang="ru-RU" sz="2000" b="1" dirty="0" smtClean="0"/>
              <a:t>₽ в год</a:t>
            </a:r>
          </a:p>
          <a:p>
            <a:pPr algn="just"/>
            <a:r>
              <a:rPr lang="ru-RU" sz="2000" b="1" dirty="0" smtClean="0"/>
              <a:t>Учет обратной связи клиентов: 30 000</a:t>
            </a:r>
            <a:r>
              <a:rPr lang="ru-RU" sz="2400" b="1" dirty="0"/>
              <a:t>₽</a:t>
            </a:r>
          </a:p>
          <a:p>
            <a:pPr algn="just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40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МАТРИЦА РИСКОВ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76838283"/>
              </p:ext>
            </p:extLst>
          </p:nvPr>
        </p:nvGraphicFramePr>
        <p:xfrm>
          <a:off x="755576" y="1916832"/>
          <a:ext cx="7776864" cy="367240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92288"/>
                <a:gridCol w="2592288"/>
                <a:gridCol w="2592288"/>
              </a:tblGrid>
              <a:tr h="170118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Риски: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Повышение стоимости услуг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Низкий</a:t>
                      </a:r>
                      <a:r>
                        <a:rPr lang="ru-RU" sz="2800" baseline="0" dirty="0" smtClean="0"/>
                        <a:t> рейтинг сайта</a:t>
                      </a:r>
                      <a:endParaRPr lang="ru-RU" sz="2800" dirty="0"/>
                    </a:p>
                  </a:txBody>
                  <a:tcPr/>
                </a:tc>
              </a:tr>
              <a:tr h="98560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вероятность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средняя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низкая</a:t>
                      </a:r>
                      <a:endParaRPr lang="ru-RU" sz="2800" dirty="0"/>
                    </a:p>
                  </a:txBody>
                  <a:tcPr/>
                </a:tc>
              </a:tr>
              <a:tr h="98560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влияние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среднее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высокое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015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69424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ПЕРСПЕКТИВЫ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7488832" cy="3474720"/>
          </a:xfrm>
        </p:spPr>
        <p:txBody>
          <a:bodyPr/>
          <a:lstStyle/>
          <a:p>
            <a:pPr algn="just"/>
            <a:r>
              <a:rPr lang="ru-RU" sz="2800" dirty="0" smtClean="0"/>
              <a:t>Возможно масштабирование до международного уровня при поддержке нескольких наиболее востребованных языков </a:t>
            </a:r>
          </a:p>
          <a:p>
            <a:pPr marL="4572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6806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700808"/>
            <a:ext cx="6804248" cy="4680520"/>
          </a:xfrm>
        </p:spPr>
        <p:txBody>
          <a:bodyPr/>
          <a:lstStyle/>
          <a:p>
            <a:pPr marL="0" indent="0" algn="ctr">
              <a:buNone/>
            </a:pPr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42446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347</TotalTime>
  <Words>978</Words>
  <Application>Microsoft Office PowerPoint</Application>
  <PresentationFormat>Экран (4:3)</PresentationFormat>
  <Paragraphs>124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Усовершенствование сайта для расчета и построения кривых титрования</vt:lpstr>
      <vt:lpstr>СОСТАВ КОМАНДЫ  и выполняемые функции </vt:lpstr>
      <vt:lpstr>ПРОБЛЕМА И АКТУАЛЬНОСТЬ</vt:lpstr>
      <vt:lpstr>ЦЕЛЬ</vt:lpstr>
      <vt:lpstr>ЗАДАЧИ</vt:lpstr>
      <vt:lpstr>ГРАФИК МЕРОПРИЯТИЙ</vt:lpstr>
      <vt:lpstr>ГРАФИК МЕРОПРИЯТИЙ</vt:lpstr>
      <vt:lpstr>ГРАФИК МЕРОПРИЯТИЙ</vt:lpstr>
      <vt:lpstr>СМЕТА ЗАТРАТ</vt:lpstr>
      <vt:lpstr>БИЗНЕС-ИДЕЯ</vt:lpstr>
      <vt:lpstr>БИЗНЕС-МОДЕЛЬ</vt:lpstr>
      <vt:lpstr>БИЗНЕС-МОДЕЛЬ</vt:lpstr>
      <vt:lpstr>БИЗНЕС-МОДЕЛЬ</vt:lpstr>
      <vt:lpstr>ОБОСНОВАНИЕ СТОИМОСТИ ПОДПИСКИ</vt:lpstr>
      <vt:lpstr>КЛЮЧЕВЫЕ ПОКАЗАТЕЛИ</vt:lpstr>
      <vt:lpstr>МАРКЕТИНГОВОЕ ИССЛЕДОВАНИЕ РЫНКА</vt:lpstr>
      <vt:lpstr>ИСТОЧНИКИ ФИНАНСИРОВАНИЯ</vt:lpstr>
      <vt:lpstr>ПОКАЗАТЕЛИ ПРИБЫЛИ И ОКУПАЕМОСТИ</vt:lpstr>
      <vt:lpstr>ВЫЯВЛЕНИЕ РИСКОВ</vt:lpstr>
      <vt:lpstr>МАТРИЦА РИСКОВ</vt:lpstr>
      <vt:lpstr>ПЕРСПЕКТИВЫ ПРОЕКТА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Усовершенствование сайта для расчета и построения кривых титрования</dc:title>
  <dc:creator>flw0r</dc:creator>
  <cp:lastModifiedBy>flw0rds@yandex.ru</cp:lastModifiedBy>
  <cp:revision>34</cp:revision>
  <dcterms:created xsi:type="dcterms:W3CDTF">2023-11-09T17:48:13Z</dcterms:created>
  <dcterms:modified xsi:type="dcterms:W3CDTF">2023-12-08T17:01:45Z</dcterms:modified>
</cp:coreProperties>
</file>