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10"/>
  </p:notesMasterIdLst>
  <p:sldIdLst>
    <p:sldId id="256" r:id="rId3"/>
    <p:sldId id="257" r:id="rId4"/>
    <p:sldId id="260" r:id="rId5"/>
    <p:sldId id="261" r:id="rId6"/>
    <p:sldId id="267" r:id="rId7"/>
    <p:sldId id="263" r:id="rId8"/>
    <p:sldId id="266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384" y="-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"/>
  <c:chart>
    <c:autoTitleDeleted val="1"/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Лист1!$A$2:$A$9</c:f>
              <c:numCache>
                <c:formatCode>General</c:formatCode>
                <c:ptCount val="8"/>
                <c:pt idx="0">
                  <c:v>2.0000000000000011E-2</c:v>
                </c:pt>
                <c:pt idx="1">
                  <c:v>6.0000000000000026E-2</c:v>
                </c:pt>
                <c:pt idx="2">
                  <c:v>8.0000000000000043E-2</c:v>
                </c:pt>
                <c:pt idx="3">
                  <c:v>0.1</c:v>
                </c:pt>
                <c:pt idx="4">
                  <c:v>0.2</c:v>
                </c:pt>
                <c:pt idx="5">
                  <c:v>0.30000000000000016</c:v>
                </c:pt>
                <c:pt idx="6">
                  <c:v>0.4</c:v>
                </c:pt>
                <c:pt idx="7">
                  <c:v>0.5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9.1</c:v>
                </c:pt>
                <c:pt idx="1">
                  <c:v>6.2</c:v>
                </c:pt>
                <c:pt idx="2">
                  <c:v>5.3</c:v>
                </c:pt>
                <c:pt idx="3">
                  <c:v>3.1</c:v>
                </c:pt>
                <c:pt idx="4">
                  <c:v>3.5</c:v>
                </c:pt>
                <c:pt idx="5">
                  <c:v>3.4</c:v>
                </c:pt>
                <c:pt idx="6">
                  <c:v>3.1</c:v>
                </c:pt>
                <c:pt idx="7">
                  <c:v>4.2</c:v>
                </c:pt>
              </c:numCache>
            </c:numRef>
          </c:val>
        </c:ser>
        <c:marker val="1"/>
        <c:axId val="103106432"/>
        <c:axId val="103112064"/>
      </c:lineChart>
      <c:catAx>
        <c:axId val="1031064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 dirty="0" smtClean="0"/>
                  <a:t>Концентрация </a:t>
                </a:r>
                <a:r>
                  <a:rPr lang="ru-RU" dirty="0" err="1" smtClean="0"/>
                  <a:t>гидролизата</a:t>
                </a:r>
                <a:r>
                  <a:rPr lang="ru-RU" dirty="0" smtClean="0"/>
                  <a:t> в водном</a:t>
                </a:r>
                <a:r>
                  <a:rPr lang="ru-RU" baseline="0" dirty="0" smtClean="0"/>
                  <a:t> растворе, </a:t>
                </a:r>
                <a:r>
                  <a:rPr lang="ru-RU" baseline="0" dirty="0" err="1" smtClean="0"/>
                  <a:t>мас%</a:t>
                </a:r>
                <a:endParaRPr lang="ru-RU" dirty="0"/>
              </a:p>
            </c:rich>
          </c:tx>
          <c:layout/>
        </c:title>
        <c:numFmt formatCode="General" sourceLinked="1"/>
        <c:tickLblPos val="nextTo"/>
        <c:crossAx val="103112064"/>
        <c:crosses val="autoZero"/>
        <c:auto val="1"/>
        <c:lblAlgn val="ctr"/>
        <c:lblOffset val="100"/>
      </c:catAx>
      <c:valAx>
        <c:axId val="10311206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 dirty="0" smtClean="0"/>
                  <a:t>Время </a:t>
                </a:r>
                <a:r>
                  <a:rPr lang="ru-RU" dirty="0" err="1" smtClean="0"/>
                  <a:t>смачивания,с</a:t>
                </a:r>
                <a:endParaRPr lang="ru-RU" dirty="0"/>
              </a:p>
            </c:rich>
          </c:tx>
          <c:layout/>
        </c:title>
        <c:numFmt formatCode="General" sourceLinked="1"/>
        <c:tickLblPos val="nextTo"/>
        <c:crossAx val="10310643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6" name="Google Shape;1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4" name="Google Shape;1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9" name="Google Shape;2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>
            <a:spLocks noGrp="1"/>
          </p:cNvSpPr>
          <p:nvPr>
            <p:ph type="title"/>
          </p:nvPr>
        </p:nvSpPr>
        <p:spPr>
          <a:xfrm>
            <a:off x="401717" y="1003058"/>
            <a:ext cx="4655700" cy="161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100" dirty="0"/>
              <a:t>ХИМИЧЕСКИЙ СОСТАВ ДЛЯ ПОДАВЛЕНИЯ ПЫЛИ</a:t>
            </a:r>
            <a:endParaRPr sz="3100" dirty="0"/>
          </a:p>
        </p:txBody>
      </p:sp>
      <p:pic>
        <p:nvPicPr>
          <p:cNvPr id="105" name="Google Shape;105;p25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" name="Google Shape;111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6250" y="183874"/>
            <a:ext cx="1570375" cy="73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1387" y="83225"/>
            <a:ext cx="1163336" cy="93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" name="Google Shape;120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" name="Google Shape;121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3" name="Google Shape;12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 txBox="1"/>
          <p:nvPr/>
        </p:nvSpPr>
        <p:spPr>
          <a:xfrm>
            <a:off x="506028" y="1138527"/>
            <a:ext cx="563732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Предлагаемая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технология пылеподавления может быть интересна для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горно-добывающих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предприятий и производств по обогащению и переработке сырья, в технологических процессах которых происходит значительное выделение в атмосферу твердых взвешенных частиц – пыли. В частности, это процессы добычи, транспортировки и переработки каменного угля</a:t>
            </a:r>
            <a:r>
              <a:rPr lang="ru-RU" sz="1200" b="1" dirty="0" smtClean="0"/>
              <a:t>.</a:t>
            </a:r>
            <a:endParaRPr lang="ru-RU" sz="1200" dirty="0"/>
          </a:p>
        </p:txBody>
      </p:sp>
      <p:grpSp>
        <p:nvGrpSpPr>
          <p:cNvPr id="128" name="Google Shape;128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29" name="Google Shape;129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" name="Google Shape;130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8" name="Google Shape;168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ru-RU" sz="1300" dirty="0" smtClean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endParaRPr sz="1300" b="0" i="0" u="none" strike="noStrike" cap="none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7" name="Google Shape;167;p29"/>
          <p:cNvSpPr txBox="1">
            <a:spLocks noGrp="1"/>
          </p:cNvSpPr>
          <p:nvPr>
            <p:ph type="body" idx="1"/>
          </p:nvPr>
        </p:nvSpPr>
        <p:spPr>
          <a:xfrm>
            <a:off x="456817" y="2626031"/>
            <a:ext cx="6512153" cy="1604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just">
              <a:buClr>
                <a:schemeClr val="dk1"/>
              </a:buClr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разработка химического состава для эффективного смачивания пылевых частиц и закрепления пылящих поверхностей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06400" lvl="0" indent="-266700" algn="just">
              <a:buClr>
                <a:schemeClr val="dk1"/>
              </a:buClr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Задача исследования состоит в том, чтобы получить из широко распространённого, но мало перерабатываемого сырья продукт, который выполняет функцию поверхностно-активного вещества в составе смачивателя для подавления пыли.</a:t>
            </a:r>
            <a:endParaRPr sz="1400">
              <a:solidFill>
                <a:srgbClr val="132C4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8" name="Google Shape;168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8788179" y="0"/>
            <a:ext cx="354956" cy="5155388"/>
            <a:chOff x="8788179" y="0"/>
            <a:chExt cx="354956" cy="5155388"/>
          </a:xfrm>
        </p:grpSpPr>
        <p:sp>
          <p:nvSpPr>
            <p:cNvPr id="171" name="Google Shape;171;p29"/>
            <p:cNvSpPr/>
            <p:nvPr/>
          </p:nvSpPr>
          <p:spPr>
            <a:xfrm>
              <a:off x="8788235" y="0"/>
              <a:ext cx="354900" cy="20886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CAF17"/>
                </a:buClr>
                <a:buSzPts val="1300"/>
                <a:buFont typeface="Calibri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2" name="Google Shape;172;p29"/>
            <p:cNvSpPr/>
            <p:nvPr/>
          </p:nvSpPr>
          <p:spPr>
            <a:xfrm>
              <a:off x="8788179" y="4333388"/>
              <a:ext cx="354900" cy="822000"/>
            </a:xfrm>
            <a:prstGeom prst="rect">
              <a:avLst/>
            </a:prstGeom>
            <a:solidFill>
              <a:srgbClr val="FF2F2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D493D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3" name="Google Shape;173;p29"/>
            <p:cNvSpPr/>
            <p:nvPr/>
          </p:nvSpPr>
          <p:spPr>
            <a:xfrm>
              <a:off x="8788179" y="2088579"/>
              <a:ext cx="354900" cy="1159500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D493D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4" name="Google Shape;174;p29"/>
            <p:cNvSpPr/>
            <p:nvPr/>
          </p:nvSpPr>
          <p:spPr>
            <a:xfrm>
              <a:off x="8788179" y="3248117"/>
              <a:ext cx="354900" cy="1085100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D493D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75" name="Google Shape;17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2" name="Google Shape;182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32332" y="1152469"/>
            <a:ext cx="7291241" cy="2662237"/>
          </a:xfrm>
        </p:spPr>
        <p:txBody>
          <a:bodyPr/>
          <a:lstStyle/>
          <a:p>
            <a:pPr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качестве материала для исследования используются образцы куриного пера 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каменноугольная пыль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которые подвергаются химического воздействию с целью получения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водорастворимых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форм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продуктов. Как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показывает эксперимент, исследуемые системы, проявляя поверхностно-активные свойства и адсорбируясь на поверхности угольных частиц пыли, увеличивает эффективность применяемых составов смачивателей, что способствует повышению эффективности борьбы с пылью.</a:t>
            </a:r>
          </a:p>
          <a:p>
            <a:pPr>
              <a:buNone/>
            </a:pPr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8788179" y="0"/>
            <a:ext cx="354956" cy="5155388"/>
            <a:chOff x="8788179" y="0"/>
            <a:chExt cx="354956" cy="5155388"/>
          </a:xfrm>
        </p:grpSpPr>
        <p:sp>
          <p:nvSpPr>
            <p:cNvPr id="9" name="Google Shape;171;p29"/>
            <p:cNvSpPr/>
            <p:nvPr/>
          </p:nvSpPr>
          <p:spPr>
            <a:xfrm>
              <a:off x="8788235" y="0"/>
              <a:ext cx="354900" cy="20886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CAF17"/>
                </a:buClr>
                <a:buSzPts val="1300"/>
                <a:buFont typeface="Calibri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" name="Google Shape;172;p29"/>
            <p:cNvSpPr/>
            <p:nvPr/>
          </p:nvSpPr>
          <p:spPr>
            <a:xfrm>
              <a:off x="8788179" y="4333388"/>
              <a:ext cx="354900" cy="822000"/>
            </a:xfrm>
            <a:prstGeom prst="rect">
              <a:avLst/>
            </a:prstGeom>
            <a:solidFill>
              <a:srgbClr val="FF2F2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D493D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" name="Google Shape;173;p29"/>
            <p:cNvSpPr/>
            <p:nvPr/>
          </p:nvSpPr>
          <p:spPr>
            <a:xfrm>
              <a:off x="8788179" y="2088579"/>
              <a:ext cx="354900" cy="1159500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D493D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" name="Google Shape;174;p29"/>
            <p:cNvSpPr/>
            <p:nvPr/>
          </p:nvSpPr>
          <p:spPr>
            <a:xfrm>
              <a:off x="8788179" y="3248117"/>
              <a:ext cx="354900" cy="1085100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D493D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6"/>
          <p:cNvSpPr txBox="1">
            <a:spLocks noGrp="1"/>
          </p:cNvSpPr>
          <p:nvPr>
            <p:ph type="title"/>
          </p:nvPr>
        </p:nvSpPr>
        <p:spPr>
          <a:xfrm>
            <a:off x="465695" y="290215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5" name="Google Shape;255;p36"/>
          <p:cNvSpPr txBox="1">
            <a:spLocks noGrp="1"/>
          </p:cNvSpPr>
          <p:nvPr>
            <p:ph type="body" idx="1"/>
          </p:nvPr>
        </p:nvSpPr>
        <p:spPr>
          <a:xfrm>
            <a:off x="439062" y="1212816"/>
            <a:ext cx="2783532" cy="1943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inden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Проведены химические эксперименты по определению смачивающих свойств состава</a:t>
            </a:r>
          </a:p>
          <a:p>
            <a:pPr marL="0" inden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Оценена возможность компонентов состава</a:t>
            </a:r>
            <a:endParaRPr sz="140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sp>
        <p:nvSpPr>
          <p:cNvPr id="256" name="Google Shape;256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3263023" y="1016236"/>
          <a:ext cx="5112568" cy="3356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545368" y="4261282"/>
            <a:ext cx="3577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Рис.1. Результаты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определения скорости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смачиваемости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каменноугольной пыли растворами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гидролизата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разной концентрации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2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6" name="Google Shape;206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Google Shape;145;p29">
            <a:extLst>
              <a:ext uri="{FF2B5EF4-FFF2-40B4-BE49-F238E27FC236}">
                <a16:creationId xmlns="" xmlns:a16="http://schemas.microsoft.com/office/drawing/2014/main" id="{C0059E38-1D27-4164-A533-281702407B8F}"/>
              </a:ext>
            </a:extLst>
          </p:cNvPr>
          <p:cNvSpPr txBox="1"/>
          <p:nvPr/>
        </p:nvSpPr>
        <p:spPr>
          <a:xfrm>
            <a:off x="509617" y="2374522"/>
            <a:ext cx="3924300" cy="172878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2B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45000" rIns="54000" bIns="45000" anchor="ctr" anchorCtr="0">
            <a:noAutofit/>
          </a:bodyPr>
          <a:lstStyle/>
          <a:p>
            <a:pPr lvl="0" algn="ctr">
              <a:buClr>
                <a:schemeClr val="dk1"/>
              </a:buClr>
              <a:buSzPts val="2400"/>
            </a:pPr>
            <a:r>
              <a:rPr lang="ru-RU" sz="2400" dirty="0" smtClean="0"/>
              <a:t>Патент </a:t>
            </a:r>
            <a:r>
              <a:rPr lang="ru-RU" sz="2400" dirty="0" smtClean="0"/>
              <a:t>ЕАО № 035341 </a:t>
            </a:r>
            <a:r>
              <a:rPr lang="en-US" sz="2400" dirty="0" smtClean="0"/>
              <a:t>B</a:t>
            </a:r>
            <a:r>
              <a:rPr lang="ru-RU" sz="2400" dirty="0" smtClean="0"/>
              <a:t>1</a:t>
            </a:r>
          </a:p>
          <a:p>
            <a:pPr lvl="0" algn="ctr">
              <a:buClr>
                <a:schemeClr val="dk1"/>
              </a:buClr>
              <a:buSzPts val="2400"/>
            </a:pPr>
            <a:r>
              <a:rPr lang="ru-RU" sz="2400" dirty="0" smtClean="0"/>
              <a:t>Патент РФ № 2014471</a:t>
            </a:r>
          </a:p>
          <a:p>
            <a:pPr lvl="0" algn="ctr">
              <a:buClr>
                <a:schemeClr val="dk1"/>
              </a:buClr>
              <a:buSzPts val="2400"/>
            </a:pPr>
            <a:r>
              <a:rPr lang="ru-RU" sz="2400" dirty="0" smtClean="0"/>
              <a:t>патент РФ № 2761229 С1</a:t>
            </a:r>
            <a:endParaRPr sz="2400" b="0" i="0" u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51395" y="1411566"/>
            <a:ext cx="3204839" cy="3160450"/>
          </a:xfrm>
          <a:prstGeom prst="rect">
            <a:avLst/>
          </a:prstGeom>
          <a:solidFill>
            <a:schemeClr val="bg1"/>
          </a:solidFill>
          <a:ln w="63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Недостатки конкурентов:</a:t>
            </a:r>
          </a:p>
          <a:p>
            <a:pPr algn="ctr"/>
            <a:endParaRPr lang="ru-RU" sz="16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76213"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1.Сложность и многокомпонентность затрудняющие процесс приготовления.</a:t>
            </a:r>
          </a:p>
          <a:p>
            <a:pPr indent="176213"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2.Низкая эффективность в отношении обеспечения необходимой безопасности.</a:t>
            </a:r>
          </a:p>
          <a:p>
            <a:pPr indent="176213"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3.Использование экологически небезопасных веществ.</a:t>
            </a:r>
          </a:p>
          <a:p>
            <a:pPr algn="ctr"/>
            <a:endParaRPr lang="ru-RU" sz="18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5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КОМАНДА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5" name="Google Shape;245;p35"/>
          <p:cNvSpPr txBox="1">
            <a:spLocks noGrp="1"/>
          </p:cNvSpPr>
          <p:nvPr>
            <p:ph type="body" idx="1"/>
          </p:nvPr>
        </p:nvSpPr>
        <p:spPr>
          <a:xfrm>
            <a:off x="456817" y="2317832"/>
            <a:ext cx="7993200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 err="1" smtClean="0"/>
              <a:t>Загородняя</a:t>
            </a:r>
            <a:r>
              <a:rPr lang="ru-RU" dirty="0" smtClean="0"/>
              <a:t> Мария. Участник.</a:t>
            </a:r>
            <a:endParaRPr smtClean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 err="1" smtClean="0"/>
              <a:t>Евсюкова</a:t>
            </a:r>
            <a:r>
              <a:rPr lang="ru-RU" dirty="0" smtClean="0"/>
              <a:t> Мария. Участник.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 smtClean="0"/>
              <a:t>Соловьева Кристина. Участник.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 err="1" smtClean="0"/>
              <a:t>Василовская</a:t>
            </a:r>
            <a:r>
              <a:rPr lang="ru-RU" dirty="0" smtClean="0"/>
              <a:t> </a:t>
            </a:r>
            <a:r>
              <a:rPr lang="ru-RU" dirty="0" smtClean="0"/>
              <a:t>Е</a:t>
            </a:r>
            <a:r>
              <a:rPr lang="ru-RU" dirty="0" smtClean="0"/>
              <a:t>катерина. Участник.</a:t>
            </a:r>
            <a:endParaRPr smtClean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/>
              <a:t>Беспалова Мария. Участник.</a:t>
            </a:r>
            <a:endParaRPr/>
          </a:p>
        </p:txBody>
      </p:sp>
      <p:sp>
        <p:nvSpPr>
          <p:cNvPr id="246" name="Google Shape;24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260</Words>
  <Application>Microsoft Office PowerPoint</Application>
  <PresentationFormat>Экран (16:9)</PresentationFormat>
  <Paragraphs>34</Paragraphs>
  <Slides>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Simple Light</vt:lpstr>
      <vt:lpstr>Simple Light</vt:lpstr>
      <vt:lpstr>ХИМИЧЕСКИЙ СОСТАВ ДЛЯ ПОДАВЛЕНИЯ ПЫЛИ</vt:lpstr>
      <vt:lpstr>Слайд 2</vt:lpstr>
      <vt:lpstr>РЕШЕНИЕ</vt:lpstr>
      <vt:lpstr>ЦЕННОСТЬ</vt:lpstr>
      <vt:lpstr>ТЕКУЩИЕ РЕЗУЛЬТАТЫ</vt:lpstr>
      <vt:lpstr>КОНКУРЕНТЫ</vt:lpstr>
      <vt:lpstr>КОМАНДА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ХИМИЧЕСКИЙ СОСТАВ ДЛЯ ПОДАВЛЕНИЯ ПЫЛИ</dc:title>
  <cp:lastModifiedBy>drok</cp:lastModifiedBy>
  <cp:revision>6</cp:revision>
  <dcterms:modified xsi:type="dcterms:W3CDTF">2024-10-24T09:00:43Z</dcterms:modified>
</cp:coreProperties>
</file>