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</p:sldIdLst>
  <p:sldSz cx="9144000" cy="5715000" type="screen16x1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EEB"/>
    <a:srgbClr val="EDE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1236" y="5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27880"/>
            <a:ext cx="8229240" cy="954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337040"/>
            <a:ext cx="8229240" cy="3314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27880"/>
            <a:ext cx="8229240" cy="954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337040"/>
            <a:ext cx="8229240" cy="331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27880"/>
            <a:ext cx="8229240" cy="954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337040"/>
            <a:ext cx="4015800" cy="331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337040"/>
            <a:ext cx="4015800" cy="331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27880"/>
            <a:ext cx="8229240" cy="954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27880"/>
            <a:ext cx="8229240" cy="4423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27880"/>
            <a:ext cx="8229240" cy="954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337040"/>
            <a:ext cx="40158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337040"/>
            <a:ext cx="4015800" cy="331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068280"/>
            <a:ext cx="40158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27880"/>
            <a:ext cx="8229240" cy="954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337040"/>
            <a:ext cx="4015800" cy="331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337040"/>
            <a:ext cx="40158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068280"/>
            <a:ext cx="40158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27880"/>
            <a:ext cx="8229240" cy="954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337040"/>
            <a:ext cx="40158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337040"/>
            <a:ext cx="40158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068280"/>
            <a:ext cx="822924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27880"/>
            <a:ext cx="8229240" cy="954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337040"/>
            <a:ext cx="822924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068280"/>
            <a:ext cx="822924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27880"/>
            <a:ext cx="8229240" cy="954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337040"/>
            <a:ext cx="40158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337040"/>
            <a:ext cx="40158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068280"/>
            <a:ext cx="40158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068280"/>
            <a:ext cx="40158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27880"/>
            <a:ext cx="8229240" cy="954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337040"/>
            <a:ext cx="26496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337040"/>
            <a:ext cx="26496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337040"/>
            <a:ext cx="26496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068280"/>
            <a:ext cx="26496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068280"/>
            <a:ext cx="26496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068280"/>
            <a:ext cx="26496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27880"/>
            <a:ext cx="8229240" cy="954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337040"/>
            <a:ext cx="8229240" cy="3314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27880"/>
            <a:ext cx="8229240" cy="954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337040"/>
            <a:ext cx="8229240" cy="331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27880"/>
            <a:ext cx="8229240" cy="954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337040"/>
            <a:ext cx="4015800" cy="331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4240" y="1337040"/>
            <a:ext cx="4015800" cy="331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27880"/>
            <a:ext cx="8229240" cy="954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27880"/>
            <a:ext cx="8229240" cy="4423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27880"/>
            <a:ext cx="8229240" cy="954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337040"/>
            <a:ext cx="40158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4240" y="1337040"/>
            <a:ext cx="4015800" cy="331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57200" y="3068280"/>
            <a:ext cx="40158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27880"/>
            <a:ext cx="8229240" cy="954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337040"/>
            <a:ext cx="4015800" cy="331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337040"/>
            <a:ext cx="40158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3068280"/>
            <a:ext cx="40158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27880"/>
            <a:ext cx="8229240" cy="954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337040"/>
            <a:ext cx="40158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337040"/>
            <a:ext cx="40158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3068280"/>
            <a:ext cx="822924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27880"/>
            <a:ext cx="8229240" cy="954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337040"/>
            <a:ext cx="822924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3068280"/>
            <a:ext cx="822924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27880"/>
            <a:ext cx="8229240" cy="954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337040"/>
            <a:ext cx="40158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337040"/>
            <a:ext cx="40158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3068280"/>
            <a:ext cx="40158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674240" y="3068280"/>
            <a:ext cx="40158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27880"/>
            <a:ext cx="8229240" cy="954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337040"/>
            <a:ext cx="26496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239640" y="1337040"/>
            <a:ext cx="26496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22080" y="1337040"/>
            <a:ext cx="26496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3068280"/>
            <a:ext cx="26496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239640" y="3068280"/>
            <a:ext cx="26496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022080" y="3068280"/>
            <a:ext cx="26496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227880"/>
            <a:ext cx="8229240" cy="954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subTitle"/>
          </p:nvPr>
        </p:nvSpPr>
        <p:spPr>
          <a:xfrm>
            <a:off x="457200" y="1337040"/>
            <a:ext cx="8229240" cy="3314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227880"/>
            <a:ext cx="8229240" cy="954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457200" y="1337040"/>
            <a:ext cx="8229240" cy="331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27880"/>
            <a:ext cx="8229240" cy="954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457200" y="1337040"/>
            <a:ext cx="4015800" cy="331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4674240" y="1337040"/>
            <a:ext cx="4015800" cy="331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27880"/>
            <a:ext cx="8229240" cy="954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subTitle"/>
          </p:nvPr>
        </p:nvSpPr>
        <p:spPr>
          <a:xfrm>
            <a:off x="457200" y="227880"/>
            <a:ext cx="8229240" cy="4423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27880"/>
            <a:ext cx="8229240" cy="954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337040"/>
            <a:ext cx="40158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337040"/>
            <a:ext cx="4015800" cy="331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457200" y="3068280"/>
            <a:ext cx="40158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27880"/>
            <a:ext cx="8229240" cy="954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337040"/>
            <a:ext cx="4015800" cy="331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674240" y="1337040"/>
            <a:ext cx="40158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4674240" y="3068280"/>
            <a:ext cx="40158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227880"/>
            <a:ext cx="8229240" cy="954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457200" y="1337040"/>
            <a:ext cx="40158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4674240" y="1337040"/>
            <a:ext cx="40158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457200" y="3068280"/>
            <a:ext cx="822924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227880"/>
            <a:ext cx="8229240" cy="954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457200" y="1337040"/>
            <a:ext cx="822924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457200" y="3068280"/>
            <a:ext cx="822924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227880"/>
            <a:ext cx="8229240" cy="954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457200" y="1337040"/>
            <a:ext cx="40158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4674240" y="1337040"/>
            <a:ext cx="40158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457200" y="3068280"/>
            <a:ext cx="40158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 type="body"/>
          </p:nvPr>
        </p:nvSpPr>
        <p:spPr>
          <a:xfrm>
            <a:off x="4674240" y="3068280"/>
            <a:ext cx="40158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27880"/>
            <a:ext cx="8229240" cy="954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337040"/>
            <a:ext cx="26496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3239640" y="1337040"/>
            <a:ext cx="26496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6022080" y="1337040"/>
            <a:ext cx="26496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57200" y="3068280"/>
            <a:ext cx="26496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6"/>
          <p:cNvSpPr>
            <a:spLocks noGrp="1"/>
          </p:cNvSpPr>
          <p:nvPr>
            <p:ph type="body"/>
          </p:nvPr>
        </p:nvSpPr>
        <p:spPr>
          <a:xfrm>
            <a:off x="3239640" y="3068280"/>
            <a:ext cx="26496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7"/>
          <p:cNvSpPr>
            <a:spLocks noGrp="1"/>
          </p:cNvSpPr>
          <p:nvPr>
            <p:ph type="body"/>
          </p:nvPr>
        </p:nvSpPr>
        <p:spPr>
          <a:xfrm>
            <a:off x="6022080" y="3068280"/>
            <a:ext cx="2649600" cy="1580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79920"/>
            <a:ext cx="82288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337040"/>
            <a:ext cx="8228880" cy="3313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27880"/>
            <a:ext cx="8229240" cy="954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337040"/>
            <a:ext cx="8229240" cy="331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79920"/>
            <a:ext cx="82288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337040"/>
            <a:ext cx="8229240" cy="3314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jpeg"/><Relationship Id="rId4" Type="http://schemas.openxmlformats.org/officeDocument/2006/relationships/image" Target="../media/image5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CustomShape 1"/>
          <p:cNvSpPr/>
          <p:nvPr/>
        </p:nvSpPr>
        <p:spPr>
          <a:xfrm>
            <a:off x="402760" y="1322805"/>
            <a:ext cx="7771320" cy="1224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0" strike="noStrike" spc="-1" dirty="0">
                <a:solidFill>
                  <a:srgbClr val="000000"/>
                </a:solidFill>
                <a:latin typeface="Arial Black"/>
                <a:ea typeface="DejaVu Sans"/>
              </a:rPr>
              <a:t>Спорт</a:t>
            </a:r>
            <a:r>
              <a:rPr lang="en-US" sz="4400" b="0" strike="noStrike" spc="-1" dirty="0">
                <a:solidFill>
                  <a:srgbClr val="000000"/>
                </a:solidFill>
                <a:latin typeface="Arial Black"/>
                <a:ea typeface="DejaVu Sans"/>
              </a:rPr>
              <a:t>Event</a:t>
            </a:r>
            <a:endParaRPr lang="ru-RU" sz="4400" b="0" strike="noStrike" spc="-1" dirty="0">
              <a:latin typeface="Arial"/>
            </a:endParaRPr>
          </a:p>
        </p:txBody>
      </p:sp>
      <p:sp>
        <p:nvSpPr>
          <p:cNvPr id="115" name="CustomShape 2"/>
          <p:cNvSpPr/>
          <p:nvPr/>
        </p:nvSpPr>
        <p:spPr>
          <a:xfrm>
            <a:off x="4815360" y="3361680"/>
            <a:ext cx="4248000" cy="256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95000"/>
          </a:bodyPr>
          <a:lstStyle/>
          <a:p>
            <a:pPr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ru-RU" sz="2000" b="1" i="1" strike="noStrike" spc="-1" dirty="0">
                <a:solidFill>
                  <a:srgbClr val="8B8B8B"/>
                </a:solidFill>
                <a:latin typeface="Arial Black"/>
                <a:ea typeface="DejaVu Sans"/>
              </a:rPr>
              <a:t>Выполнили:  </a:t>
            </a:r>
            <a:r>
              <a:rPr lang="ru-RU" sz="2000" b="0" i="1" strike="noStrike" spc="-1" dirty="0">
                <a:solidFill>
                  <a:srgbClr val="8B8B8B"/>
                </a:solidFill>
                <a:latin typeface="Arial Black"/>
                <a:ea typeface="DejaVu Sans"/>
              </a:rPr>
              <a:t>студенты </a:t>
            </a:r>
            <a:r>
              <a:rPr lang="ru-RU" sz="2000" b="0" i="1" strike="noStrike" spc="-1" dirty="0" err="1">
                <a:solidFill>
                  <a:srgbClr val="8B8B8B"/>
                </a:solidFill>
                <a:latin typeface="Arial Black"/>
                <a:ea typeface="DejaVu Sans"/>
              </a:rPr>
              <a:t>ИИиС</a:t>
            </a:r>
            <a:r>
              <a:rPr lang="ru-RU" sz="2000" b="0" i="1" strike="noStrike" spc="-1" dirty="0">
                <a:solidFill>
                  <a:srgbClr val="8B8B8B"/>
                </a:solidFill>
                <a:latin typeface="Arial Black"/>
                <a:ea typeface="DejaVu Sans"/>
              </a:rPr>
              <a:t>, группы </a:t>
            </a:r>
            <a:r>
              <a:rPr lang="ru-RU" sz="2000" b="1" strike="noStrike" spc="-1" dirty="0">
                <a:solidFill>
                  <a:srgbClr val="8B8B8B"/>
                </a:solidFill>
                <a:latin typeface="Arial Black"/>
                <a:ea typeface="DejaVu Sans"/>
              </a:rPr>
              <a:t>ОБ-41.03.04.01-11.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ru-RU" sz="2000" b="0" strike="noStrike" spc="-1" dirty="0">
                <a:solidFill>
                  <a:srgbClr val="8B8B8B"/>
                </a:solidFill>
                <a:latin typeface="Arial Black"/>
                <a:ea typeface="DejaVu Sans"/>
              </a:rPr>
              <a:t>Санников Александр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ru-RU" sz="2000" b="0" strike="noStrike" spc="-1" dirty="0">
                <a:solidFill>
                  <a:srgbClr val="8B8B8B"/>
                </a:solidFill>
                <a:latin typeface="Arial Black"/>
                <a:ea typeface="DejaVu Sans"/>
              </a:rPr>
              <a:t>Стрелкова Ирина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ru-RU" sz="2000" b="0" strike="noStrike" spc="-1" dirty="0">
                <a:solidFill>
                  <a:srgbClr val="8B8B8B"/>
                </a:solidFill>
                <a:latin typeface="Arial Black"/>
                <a:ea typeface="DejaVu Sans"/>
              </a:rPr>
              <a:t>Максимова Алина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ru-RU" sz="2000" b="0" strike="noStrike" spc="-1" dirty="0" err="1">
                <a:solidFill>
                  <a:srgbClr val="8B8B8B"/>
                </a:solidFill>
                <a:latin typeface="Arial Black"/>
                <a:ea typeface="DejaVu Sans"/>
              </a:rPr>
              <a:t>Юсиф</a:t>
            </a:r>
            <a:r>
              <a:rPr lang="ru-RU" sz="2000" b="0" strike="noStrike" spc="-1" dirty="0">
                <a:solidFill>
                  <a:srgbClr val="8B8B8B"/>
                </a:solidFill>
                <a:latin typeface="Arial Black"/>
                <a:ea typeface="DejaVu Sans"/>
              </a:rPr>
              <a:t>-Заде Александр</a:t>
            </a:r>
            <a:endParaRPr lang="ru-RU" sz="2000" b="0" strike="noStrike" spc="-1" dirty="0">
              <a:latin typeface="Arial"/>
            </a:endParaRPr>
          </a:p>
        </p:txBody>
      </p:sp>
      <p:pic>
        <p:nvPicPr>
          <p:cNvPr id="116" name="Рисунок 3" descr="https://sun9-57.userapi.com/impg/3O2N6RS3iu9f5w50KQrLX8VI7jGIUeZA8LXrEA/koRJ5vdPkUc.jpg?size=496x504&amp;quality=96&amp;sign=0ec7568675b810d8ff282c42f19476b6&amp;type=album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120" b="65171" l="13261" r="81957">
                        <a14:foregroundMark x1="16957" y1="51709" x2="16957" y2="51709"/>
                        <a14:foregroundMark x1="28478" y1="48718" x2="28478" y2="48718"/>
                        <a14:foregroundMark x1="32391" y1="48718" x2="32391" y2="48718"/>
                        <a14:foregroundMark x1="38043" y1="48718" x2="38043" y2="48718"/>
                        <a14:foregroundMark x1="43696" y1="49145" x2="43696" y2="49145"/>
                        <a14:foregroundMark x1="49565" y1="48718" x2="49565" y2="48718"/>
                        <a14:foregroundMark x1="53478" y1="48718" x2="53478" y2="48718"/>
                        <a14:foregroundMark x1="58043" y1="48718" x2="58043" y2="48718"/>
                        <a14:foregroundMark x1="63696" y1="49145" x2="63696" y2="49145"/>
                        <a14:foregroundMark x1="69565" y1="49573" x2="69565" y2="49573"/>
                        <a14:foregroundMark x1="75217" y1="49573" x2="75217" y2="49573"/>
                      </a14:backgroundRemoval>
                    </a14:imgEffect>
                  </a14:imgLayer>
                </a14:imgProps>
              </a:ext>
            </a:extLst>
          </a:blip>
          <a:srcRect l="13463" t="33185" r="19902" b="33407"/>
          <a:stretch/>
        </p:blipFill>
        <p:spPr>
          <a:xfrm>
            <a:off x="539552" y="2713484"/>
            <a:ext cx="3239280" cy="1649160"/>
          </a:xfrm>
          <a:prstGeom prst="rect">
            <a:avLst/>
          </a:prstGeom>
          <a:ln w="0"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E4AB66E-383C-6DF7-EF15-F5E8823685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46200" y1="47883" x2="46200" y2="47883"/>
                        <a14:foregroundMark x1="62200" y1="48387" x2="62200" y2="48387"/>
                        <a14:foregroundMark x1="84400" y1="60484" x2="84400" y2="60484"/>
                        <a14:foregroundMark x1="95800" y1="62802" x2="95800" y2="62802"/>
                        <a14:foregroundMark x1="92900" y1="66835" x2="92900" y2="66835"/>
                        <a14:foregroundMark x1="92400" y1="71976" x2="92400" y2="71976"/>
                        <a14:foregroundMark x1="88400" y1="77722" x2="88400" y2="77722"/>
                        <a14:foregroundMark x1="86100" y1="82258" x2="86100" y2="82258"/>
                        <a14:foregroundMark x1="81000" y1="86290" x2="81000" y2="86290"/>
                        <a14:foregroundMark x1="77000" y1="89718" x2="77000" y2="89718"/>
                        <a14:foregroundMark x1="70100" y1="91532" x2="70100" y2="91532"/>
                        <a14:foregroundMark x1="65600" y1="94355" x2="65600" y2="94355"/>
                        <a14:foregroundMark x1="62700" y1="97278" x2="62700" y2="97278"/>
                        <a14:foregroundMark x1="55900" y1="97782" x2="55900" y2="97782"/>
                        <a14:foregroundMark x1="59900" y1="94355" x2="59900" y2="94355"/>
                        <a14:foregroundMark x1="95800" y1="42137" x2="95800" y2="42137"/>
                        <a14:foregroundMark x1="95200" y1="37500" x2="95200" y2="37500"/>
                        <a14:foregroundMark x1="94600" y1="46673" x2="94600" y2="46673"/>
                        <a14:foregroundMark x1="3500" y1="43246" x2="3500" y2="43246"/>
                        <a14:foregroundMark x1="5200" y1="38105" x2="5200" y2="38105"/>
                        <a14:foregroundMark x1="8100" y1="31754" x2="8100" y2="31754"/>
                        <a14:foregroundMark x1="10900" y1="25403" x2="10900" y2="25403"/>
                        <a14:foregroundMark x1="12600" y1="21472" x2="12600" y2="21472"/>
                        <a14:foregroundMark x1="16600" y1="16230" x2="16600" y2="16230"/>
                        <a14:foregroundMark x1="21700" y1="15121" x2="21700" y2="15121"/>
                        <a14:foregroundMark x1="24600" y1="12802" x2="24600" y2="12802"/>
                        <a14:foregroundMark x1="30300" y1="8266" x2="30300" y2="8266"/>
                        <a14:foregroundMark x1="34800" y1="4738" x2="34800" y2="4738"/>
                        <a14:foregroundMark x1="43400" y1="2520" x2="43400" y2="2520"/>
                        <a14:foregroundMark x1="48500" y1="5948" x2="48500" y2="5948"/>
                        <a14:foregroundMark x1="55300" y1="4738" x2="55300" y2="4738"/>
                        <a14:foregroundMark x1="61000" y1="4234" x2="61000" y2="4234"/>
                        <a14:foregroundMark x1="65000" y1="5948" x2="65000" y2="5948"/>
                        <a14:foregroundMark x1="71900" y1="7661" x2="71900" y2="7661"/>
                        <a14:foregroundMark x1="77500" y1="9980" x2="77500" y2="9980"/>
                        <a14:foregroundMark x1="80400" y1="14012" x2="80400" y2="14012"/>
                        <a14:foregroundMark x1="85500" y1="16835" x2="85500" y2="16835"/>
                        <a14:foregroundMark x1="87800" y1="21976" x2="87800" y2="21976"/>
                        <a14:foregroundMark x1="91200" y1="26613" x2="91200" y2="26613"/>
                        <a14:foregroundMark x1="94600" y1="31754" x2="94600" y2="31754"/>
                        <a14:foregroundMark x1="95800" y1="53629" x2="95800" y2="53629"/>
                        <a14:foregroundMark x1="38800" y1="15726" x2="38800" y2="15726"/>
                        <a14:foregroundMark x1="43900" y1="13407" x2="43900" y2="13407"/>
                        <a14:foregroundMark x1="51900" y1="12802" x2="51900" y2="12802"/>
                        <a14:foregroundMark x1="56500" y1="12802" x2="56500" y2="12802"/>
                        <a14:foregroundMark x1="63300" y1="15121" x2="63300" y2="15121"/>
                        <a14:foregroundMark x1="69000" y1="17440" x2="69000" y2="17440"/>
                        <a14:foregroundMark x1="74700" y1="21472" x2="74700" y2="21472"/>
                        <a14:foregroundMark x1="79300" y1="26008" x2="79300" y2="26008"/>
                        <a14:foregroundMark x1="82700" y1="31149" x2="82700" y2="31149"/>
                        <a14:foregroundMark x1="85000" y1="36895" x2="85000" y2="36895"/>
                        <a14:foregroundMark x1="26300" y1="22581" x2="26300" y2="22581"/>
                        <a14:foregroundMark x1="20000" y1="26008" x2="20000" y2="26008"/>
                        <a14:foregroundMark x1="18300" y1="32964" x2="18300" y2="32964"/>
                        <a14:foregroundMark x1="17200" y1="39214" x2="17200" y2="39214"/>
                        <a14:foregroundMark x1="14300" y1="46673" x2="14300" y2="46673"/>
                        <a14:foregroundMark x1="12000" y1="58165" x2="12000" y2="58165"/>
                        <a14:foregroundMark x1="14900" y1="64516" x2="14900" y2="64516"/>
                        <a14:foregroundMark x1="21200" y1="70867" x2="21200" y2="70867"/>
                        <a14:foregroundMark x1="23400" y1="76512" x2="23400" y2="76512"/>
                        <a14:foregroundMark x1="28000" y1="81754" x2="28000" y2="81754"/>
                        <a14:foregroundMark x1="36500" y1="84073" x2="36500" y2="840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4144" y="65099"/>
            <a:ext cx="1305048" cy="1294607"/>
          </a:xfrm>
          <a:prstGeom prst="rect">
            <a:avLst/>
          </a:prstGeom>
          <a:solidFill>
            <a:srgbClr val="ECEEEB"/>
          </a:solidFill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CustomShape 1"/>
          <p:cNvSpPr/>
          <p:nvPr/>
        </p:nvSpPr>
        <p:spPr>
          <a:xfrm>
            <a:off x="457200" y="228960"/>
            <a:ext cx="8228520" cy="95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Команда проекта</a:t>
            </a:r>
            <a:endParaRPr lang="ru-RU" sz="4400" b="0" strike="noStrike" spc="-1">
              <a:latin typeface="Arial"/>
            </a:endParaRPr>
          </a:p>
        </p:txBody>
      </p:sp>
      <p:sp>
        <p:nvSpPr>
          <p:cNvPr id="118" name="CustomShape 2"/>
          <p:cNvSpPr/>
          <p:nvPr/>
        </p:nvSpPr>
        <p:spPr>
          <a:xfrm>
            <a:off x="360000" y="1333440"/>
            <a:ext cx="6058080" cy="425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75000" lnSpcReduction="20000"/>
          </a:bodyPr>
          <a:lstStyle/>
          <a:p>
            <a:pPr marL="343080" indent="-3420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1" strike="noStrike" spc="-1">
                <a:solidFill>
                  <a:srgbClr val="000000"/>
                </a:solidFill>
                <a:latin typeface="Calibri"/>
                <a:ea typeface="DejaVu Sans"/>
              </a:rPr>
              <a:t>Санников Александр </a:t>
            </a:r>
            <a:r>
              <a:rPr lang="ru-RU" sz="3200" b="0" strike="noStrike" spc="-1">
                <a:solidFill>
                  <a:srgbClr val="000000"/>
                </a:solidFill>
                <a:latin typeface="Calibri"/>
                <a:ea typeface="DejaVu Sans"/>
              </a:rPr>
              <a:t>(лидер группы):</a:t>
            </a:r>
            <a:endParaRPr lang="ru-RU" sz="3200" b="0" strike="noStrike" spc="-1">
              <a:latin typeface="Arial"/>
            </a:endParaRPr>
          </a:p>
          <a:p>
            <a:pPr marL="343080" indent="-3420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  <a:ea typeface="DejaVu Sans"/>
              </a:rPr>
              <a:t>Обладает оригинальным умом, прекрасной интуицией и высоким уровнем амбиций. </a:t>
            </a:r>
            <a:r>
              <a:rPr lang="ru-RU" sz="3200" b="0" i="1" u="sng" strike="noStrike" spc="-1">
                <a:solidFill>
                  <a:srgbClr val="000000"/>
                </a:solidFill>
                <a:uFillTx/>
                <a:latin typeface="Calibri"/>
                <a:ea typeface="DejaVu Sans"/>
              </a:rPr>
              <a:t>Координатор</a:t>
            </a:r>
            <a:r>
              <a:rPr lang="ru-RU" sz="3200" b="0" strike="noStrike" spc="-1">
                <a:solidFill>
                  <a:srgbClr val="000000"/>
                </a:solidFill>
                <a:latin typeface="Calibri"/>
                <a:ea typeface="DejaVu Sans"/>
              </a:rPr>
              <a:t>, не доминирующий над членами команды, чувствующий когда следует делегировать ответственность в группе, а когда принять на себя. Занимается различными видами спорта такими как волейбол, футбол и др. Знаком со многими людьми, которые смогут помочь в организации спортивных мероприятий. </a:t>
            </a:r>
            <a:endParaRPr lang="ru-RU" sz="3200" b="0" strike="noStrike" spc="-1">
              <a:latin typeface="Arial"/>
            </a:endParaRPr>
          </a:p>
        </p:txBody>
      </p:sp>
      <p:pic>
        <p:nvPicPr>
          <p:cNvPr id="119" name="Picture 2" descr="https://sun9-16.userapi.com/impg/-NZE0iG82LdfMkO24qQG6YhRNKgM8YdVPWRcXw/4VMGFHTDA2Y.jpg?size=958x1080&amp;quality=95&amp;sign=1373028ed241e9a4638f6726659251b3&amp;type=album"/>
          <p:cNvPicPr/>
          <p:nvPr/>
        </p:nvPicPr>
        <p:blipFill>
          <a:blip r:embed="rId2"/>
          <a:stretch/>
        </p:blipFill>
        <p:spPr>
          <a:xfrm>
            <a:off x="6654600" y="1561320"/>
            <a:ext cx="2298240" cy="2591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CustomShape 1"/>
          <p:cNvSpPr/>
          <p:nvPr/>
        </p:nvSpPr>
        <p:spPr>
          <a:xfrm>
            <a:off x="457200" y="228960"/>
            <a:ext cx="8228520" cy="95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Команда проекта</a:t>
            </a:r>
            <a:endParaRPr lang="ru-RU" sz="4400" b="0" strike="noStrike" spc="-1">
              <a:latin typeface="Arial"/>
            </a:endParaRPr>
          </a:p>
        </p:txBody>
      </p:sp>
      <p:sp>
        <p:nvSpPr>
          <p:cNvPr id="121" name="CustomShape 2"/>
          <p:cNvSpPr/>
          <p:nvPr/>
        </p:nvSpPr>
        <p:spPr>
          <a:xfrm>
            <a:off x="360000" y="1333440"/>
            <a:ext cx="6274080" cy="377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 indent="-3420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1" strike="noStrike" spc="-1">
                <a:solidFill>
                  <a:srgbClr val="000000"/>
                </a:solidFill>
                <a:latin typeface="Calibri"/>
                <a:ea typeface="DejaVu Sans"/>
              </a:rPr>
              <a:t>Юсиф-Заде Александр</a:t>
            </a:r>
            <a:r>
              <a:rPr lang="ru-RU" sz="3200" b="0" strike="noStrike" spc="-1">
                <a:solidFill>
                  <a:srgbClr val="000000"/>
                </a:solidFill>
                <a:latin typeface="Calibri"/>
                <a:ea typeface="DejaVu Sans"/>
              </a:rPr>
              <a:t>:</a:t>
            </a:r>
            <a:endParaRPr lang="ru-RU" sz="3200" b="0" strike="noStrike" spc="-1">
              <a:latin typeface="Arial"/>
            </a:endParaRPr>
          </a:p>
          <a:p>
            <a:pPr marL="343080" indent="-3420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600" b="0" strike="noStrike" spc="-1">
                <a:solidFill>
                  <a:srgbClr val="000000"/>
                </a:solidFill>
                <a:latin typeface="Calibri"/>
                <a:ea typeface="DejaVu Sans"/>
              </a:rPr>
              <a:t>Трудолюбивый, общительный человек. </a:t>
            </a:r>
            <a:r>
              <a:rPr lang="ru-RU" sz="2600" b="0" i="1" u="sng" strike="noStrike" spc="-1">
                <a:solidFill>
                  <a:srgbClr val="000000"/>
                </a:solidFill>
                <a:uFillTx/>
                <a:latin typeface="Calibri"/>
                <a:ea typeface="DejaVu Sans"/>
              </a:rPr>
              <a:t>Изыскатель</a:t>
            </a:r>
            <a:r>
              <a:rPr lang="ru-RU" sz="2600" b="0" strike="noStrike" spc="-1">
                <a:solidFill>
                  <a:srgbClr val="000000"/>
                </a:solidFill>
                <a:latin typeface="Calibri"/>
                <a:ea typeface="DejaVu Sans"/>
              </a:rPr>
              <a:t>, обнаруживает новое во внешей среде и сообщает команде об новых идеях, разработках и ресурсах. Налаживает полезные внешние контакты и проводит переговоры. Состоит в студенческих отрядах, где активно принимает участие в различных мероприятиях.</a:t>
            </a:r>
            <a:endParaRPr lang="ru-RU" sz="26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ru-RU" sz="2600" b="0" strike="noStrike" spc="-1">
              <a:latin typeface="Arial"/>
            </a:endParaRPr>
          </a:p>
        </p:txBody>
      </p:sp>
      <p:pic>
        <p:nvPicPr>
          <p:cNvPr id="122" name="Picture 4" descr="https://sun9-34.userapi.com/impg/HbSd05MGfzPl7YMpKMUV1e-Q-6sCxYzSKLlzAg/ZBGQwGaiOOc.jpg?size=486x1080&amp;quality=95&amp;sign=3a67df47d32fdc4ae314b421fce8cb44&amp;type=album"/>
          <p:cNvPicPr/>
          <p:nvPr/>
        </p:nvPicPr>
        <p:blipFill>
          <a:blip r:embed="rId2"/>
          <a:stretch/>
        </p:blipFill>
        <p:spPr>
          <a:xfrm>
            <a:off x="6876360" y="913320"/>
            <a:ext cx="2008080" cy="4463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CustomShape 1"/>
          <p:cNvSpPr/>
          <p:nvPr/>
        </p:nvSpPr>
        <p:spPr>
          <a:xfrm>
            <a:off x="457200" y="228960"/>
            <a:ext cx="8228520" cy="95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Команда проекта</a:t>
            </a:r>
            <a:endParaRPr lang="ru-RU" sz="4400" b="0" strike="noStrike" spc="-1">
              <a:latin typeface="Arial"/>
            </a:endParaRPr>
          </a:p>
        </p:txBody>
      </p:sp>
      <p:sp>
        <p:nvSpPr>
          <p:cNvPr id="124" name="CustomShape 2"/>
          <p:cNvSpPr/>
          <p:nvPr/>
        </p:nvSpPr>
        <p:spPr>
          <a:xfrm>
            <a:off x="324000" y="1345320"/>
            <a:ext cx="6479640" cy="377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 indent="-3420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1" strike="noStrike" spc="-1">
                <a:solidFill>
                  <a:srgbClr val="000000"/>
                </a:solidFill>
                <a:latin typeface="Calibri"/>
                <a:ea typeface="DejaVu Sans"/>
              </a:rPr>
              <a:t>Максимова Алина</a:t>
            </a:r>
            <a:r>
              <a:rPr lang="ru-RU" sz="3200" b="0" strike="noStrike" spc="-1">
                <a:solidFill>
                  <a:srgbClr val="000000"/>
                </a:solidFill>
                <a:latin typeface="Calibri"/>
                <a:ea typeface="DejaVu Sans"/>
              </a:rPr>
              <a:t>: </a:t>
            </a:r>
            <a:endParaRPr lang="ru-RU" sz="3200" b="0" strike="noStrike" spc="-1">
              <a:latin typeface="Arial"/>
            </a:endParaRPr>
          </a:p>
          <a:p>
            <a:pPr marL="343080" indent="-3420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600" b="0" strike="noStrike" spc="-1">
                <a:solidFill>
                  <a:srgbClr val="000000"/>
                </a:solidFill>
                <a:latin typeface="Calibri"/>
                <a:ea typeface="DejaVu Sans"/>
              </a:rPr>
              <a:t>Ответственно относится к каждой работе, следит за оперативностью и своевременностью выполняемых работ. </a:t>
            </a:r>
            <a:r>
              <a:rPr lang="ru-RU" sz="2600" b="0" i="1" u="sng" strike="noStrike" spc="-1">
                <a:solidFill>
                  <a:srgbClr val="000000"/>
                </a:solidFill>
                <a:uFillTx/>
                <a:latin typeface="Calibri"/>
                <a:ea typeface="DejaVu Sans"/>
              </a:rPr>
              <a:t>Контролер</a:t>
            </a:r>
            <a:r>
              <a:rPr lang="ru-RU" sz="2600" b="0" strike="noStrike" spc="-1">
                <a:solidFill>
                  <a:srgbClr val="000000"/>
                </a:solidFill>
                <a:latin typeface="Calibri"/>
                <a:ea typeface="DejaVu Sans"/>
              </a:rPr>
              <a:t>, избавляет команду от ошибок, связанных как с деятельностью, так и с бездействием. Доброжелательно относиться к членам группы и готова оказывать им помощь.</a:t>
            </a:r>
            <a:endParaRPr lang="ru-RU" sz="26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ru-RU" sz="2600" b="0" strike="noStrike" spc="-1">
              <a:latin typeface="Arial"/>
            </a:endParaRPr>
          </a:p>
        </p:txBody>
      </p:sp>
      <p:pic>
        <p:nvPicPr>
          <p:cNvPr id="125" name="Picture 2" descr="https://sun9-43.userapi.com/impg/QVHSWIZ1-Bq_rMpZLAyZobHk8XuCEA8l7R4_PA/_O3R4K0Mxbs.jpg?size=524x889&amp;quality=95&amp;sign=3a58dbe3a5bf0121de728460a6e01da3&amp;type=album"/>
          <p:cNvPicPr/>
          <p:nvPr/>
        </p:nvPicPr>
        <p:blipFill>
          <a:blip r:embed="rId2"/>
          <a:stretch/>
        </p:blipFill>
        <p:spPr>
          <a:xfrm>
            <a:off x="6804360" y="1345320"/>
            <a:ext cx="2206080" cy="3743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CustomShape 1"/>
          <p:cNvSpPr/>
          <p:nvPr/>
        </p:nvSpPr>
        <p:spPr>
          <a:xfrm>
            <a:off x="457200" y="228960"/>
            <a:ext cx="8228520" cy="95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Команда проекта</a:t>
            </a:r>
            <a:endParaRPr lang="ru-RU" sz="4400" b="0" strike="noStrike" spc="-1">
              <a:latin typeface="Arial"/>
            </a:endParaRPr>
          </a:p>
        </p:txBody>
      </p:sp>
      <p:sp>
        <p:nvSpPr>
          <p:cNvPr id="127" name="CustomShape 2"/>
          <p:cNvSpPr/>
          <p:nvPr/>
        </p:nvSpPr>
        <p:spPr>
          <a:xfrm>
            <a:off x="457200" y="1155842"/>
            <a:ext cx="6263640" cy="4115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78500" lnSpcReduction="10000"/>
          </a:bodyPr>
          <a:lstStyle/>
          <a:p>
            <a:pPr marL="343080" indent="-3420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1" strike="noStrike" spc="-1">
                <a:solidFill>
                  <a:srgbClr val="000000"/>
                </a:solidFill>
                <a:latin typeface="Calibri"/>
                <a:ea typeface="DejaVu Sans"/>
              </a:rPr>
              <a:t>Стрелкова Ирина: </a:t>
            </a:r>
            <a:endParaRPr lang="ru-RU" sz="3200" b="0" strike="noStrike" spc="-1">
              <a:latin typeface="Arial"/>
            </a:endParaRPr>
          </a:p>
          <a:p>
            <a:pPr marL="343080" indent="-3420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  <a:ea typeface="DejaVu Sans"/>
              </a:rPr>
              <a:t>Организованная, дисциплинированная, надежная. Отлично работает в команде. </a:t>
            </a:r>
            <a:r>
              <a:rPr lang="ru-RU" sz="3200" b="0" i="1" u="sng" strike="noStrike" spc="-1">
                <a:solidFill>
                  <a:srgbClr val="000000"/>
                </a:solidFill>
                <a:uFillTx/>
                <a:latin typeface="Calibri"/>
                <a:ea typeface="DejaVu Sans"/>
              </a:rPr>
              <a:t>Реализатор</a:t>
            </a:r>
            <a:r>
              <a:rPr lang="ru-RU" sz="3200" b="0" strike="noStrike" spc="-1">
                <a:solidFill>
                  <a:srgbClr val="000000"/>
                </a:solidFill>
                <a:latin typeface="Calibri"/>
                <a:ea typeface="DejaVu Sans"/>
              </a:rPr>
              <a:t>, претворяет идеи в практические дела, доводит деятельность до конечного продукта. Занималась русской лаптой, на данный момент занимается волейболом. Имеет много знакомых в мире волейбола города Ижевска, что может пригодится в работе. </a:t>
            </a:r>
            <a:endParaRPr lang="ru-RU" sz="3200" b="0" strike="noStrike" spc="-1">
              <a:latin typeface="Arial"/>
            </a:endParaRPr>
          </a:p>
        </p:txBody>
      </p:sp>
      <p:pic>
        <p:nvPicPr>
          <p:cNvPr id="128" name="Picture 2" descr="https://sun9-7.userapi.com/impg/NwB4Ozqs4CuwInRauPuX5fvb0HrnW7bOMIWaFg/RGL07-2DNQc.jpg?size=810x1080&amp;quality=95&amp;sign=45dd4bfcbe65fbdfd8ad602bd7134424&amp;type=album"/>
          <p:cNvPicPr/>
          <p:nvPr/>
        </p:nvPicPr>
        <p:blipFill>
          <a:blip r:embed="rId2"/>
          <a:stretch/>
        </p:blipFill>
        <p:spPr>
          <a:xfrm>
            <a:off x="6588360" y="1345320"/>
            <a:ext cx="2358000" cy="31446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CustomShape 1"/>
          <p:cNvSpPr/>
          <p:nvPr/>
        </p:nvSpPr>
        <p:spPr>
          <a:xfrm>
            <a:off x="0" y="0"/>
            <a:ext cx="9144000" cy="95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Проблемы</a:t>
            </a:r>
            <a:endParaRPr lang="ru-RU" sz="4400" b="0" strike="noStrike" spc="-1">
              <a:latin typeface="Arial"/>
            </a:endParaRPr>
          </a:p>
        </p:txBody>
      </p:sp>
      <p:sp>
        <p:nvSpPr>
          <p:cNvPr id="130" name="CustomShape 2"/>
          <p:cNvSpPr/>
          <p:nvPr/>
        </p:nvSpPr>
        <p:spPr>
          <a:xfrm>
            <a:off x="720" y="2590920"/>
            <a:ext cx="9143280" cy="649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Решение проблем</a:t>
            </a:r>
            <a:endParaRPr lang="ru-RU" sz="4400" b="0" strike="noStrike" spc="-1">
              <a:latin typeface="Arial"/>
            </a:endParaRPr>
          </a:p>
        </p:txBody>
      </p:sp>
      <p:sp>
        <p:nvSpPr>
          <p:cNvPr id="131" name="TextShape 3"/>
          <p:cNvSpPr txBox="1"/>
          <p:nvPr/>
        </p:nvSpPr>
        <p:spPr>
          <a:xfrm>
            <a:off x="180000" y="900000"/>
            <a:ext cx="8820000" cy="1722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r>
              <a:rPr lang="ru-RU" sz="2000" b="0" strike="noStrike" spc="-1">
                <a:latin typeface="Arial"/>
              </a:rPr>
              <a:t>1. Дорогостоящие абонементы в зал / дорогая аренда залов</a:t>
            </a:r>
            <a:endParaRPr lang="ru-RU" sz="2000" b="0" strike="noStrike" spc="-1">
              <a:latin typeface="Arial"/>
              <a:ea typeface="Microsoft YaHei"/>
            </a:endParaRPr>
          </a:p>
          <a:p>
            <a:pPr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r>
              <a:rPr lang="ru-RU" sz="2000" b="0" strike="noStrike" spc="-1">
                <a:latin typeface="Arial"/>
              </a:rPr>
              <a:t>2. Желание потребителей участвовать в соревнованиях, но отсутствует полноценная команда</a:t>
            </a:r>
            <a:endParaRPr lang="ru-RU" sz="2000" b="0" strike="noStrike" spc="-1">
              <a:latin typeface="Arial"/>
              <a:ea typeface="Microsoft YaHei"/>
            </a:endParaRPr>
          </a:p>
          <a:p>
            <a:pPr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r>
              <a:rPr lang="ru-RU" sz="2000" b="0" strike="noStrike" spc="-1">
                <a:latin typeface="Arial"/>
              </a:rPr>
              <a:t>3. Отсутствие транспорта для тренировок и соревнований</a:t>
            </a:r>
            <a:endParaRPr lang="ru-RU" sz="2000" b="0" strike="noStrike" spc="-1">
              <a:latin typeface="Arial"/>
              <a:ea typeface="Microsoft YaHei"/>
            </a:endParaRPr>
          </a:p>
          <a:p>
            <a:pPr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r>
              <a:rPr lang="ru-RU" sz="2000" b="0" strike="noStrike" spc="-1">
                <a:latin typeface="Arial"/>
              </a:rPr>
              <a:t>4. Неподходящий спортивный инвентарь</a:t>
            </a:r>
            <a:endParaRPr lang="ru-RU" sz="2000" b="0" strike="noStrike" spc="-1">
              <a:latin typeface="Arial"/>
              <a:ea typeface="Microsoft YaHei"/>
            </a:endParaRPr>
          </a:p>
        </p:txBody>
      </p:sp>
      <p:sp>
        <p:nvSpPr>
          <p:cNvPr id="132" name="TextShape 4"/>
          <p:cNvSpPr txBox="1"/>
          <p:nvPr/>
        </p:nvSpPr>
        <p:spPr>
          <a:xfrm>
            <a:off x="180000" y="3289548"/>
            <a:ext cx="8820000" cy="2856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r>
              <a:rPr lang="ru-RU" sz="2000" b="0" strike="noStrike" spc="-1" dirty="0">
                <a:latin typeface="Arial"/>
              </a:rPr>
              <a:t>1. Сотрудничество с спортивными залами с низкой арендной платой</a:t>
            </a:r>
            <a:endParaRPr lang="ru-RU" sz="2000" b="0" strike="noStrike" spc="-1" dirty="0">
              <a:latin typeface="Arial"/>
              <a:ea typeface="Microsoft YaHei"/>
            </a:endParaRPr>
          </a:p>
          <a:p>
            <a:pPr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r>
              <a:rPr lang="ru-RU" sz="2000" b="0" strike="noStrike" spc="-1" dirty="0">
                <a:latin typeface="Arial"/>
              </a:rPr>
              <a:t>2. Организация соревнований и поиск потенциальных команд, желающих принять участие</a:t>
            </a:r>
            <a:endParaRPr lang="ru-RU" sz="2000" b="0" strike="noStrike" spc="-1" dirty="0">
              <a:latin typeface="Arial"/>
              <a:ea typeface="Microsoft YaHei"/>
            </a:endParaRPr>
          </a:p>
          <a:p>
            <a:pPr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r>
              <a:rPr lang="ru-RU" sz="2000" b="0" strike="noStrike" spc="-1" dirty="0">
                <a:latin typeface="Arial"/>
              </a:rPr>
              <a:t>3. Предоставления транспорта за дополнительную плату с целью транспортировки команды до места тренировок, соревнований</a:t>
            </a:r>
            <a:endParaRPr lang="ru-RU" sz="2000" b="0" strike="noStrike" spc="-1" dirty="0">
              <a:latin typeface="Arial"/>
              <a:ea typeface="Microsoft YaHei"/>
            </a:endParaRPr>
          </a:p>
          <a:p>
            <a:pPr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</a:pPr>
            <a:r>
              <a:rPr lang="ru-RU" sz="2000" b="0" strike="noStrike" spc="-1" dirty="0">
                <a:latin typeface="Arial"/>
              </a:rPr>
              <a:t>4. Предоставление качественного спортивного инвентаря различных фирм</a:t>
            </a:r>
            <a:endParaRPr lang="ru-RU" sz="2000" b="0" strike="noStrike" spc="-1" dirty="0">
              <a:latin typeface="Arial"/>
              <a:ea typeface="Microsoft YaHe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CustomShape 1"/>
          <p:cNvSpPr/>
          <p:nvPr/>
        </p:nvSpPr>
        <p:spPr>
          <a:xfrm>
            <a:off x="0" y="127800"/>
            <a:ext cx="9179280" cy="95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О проекте</a:t>
            </a:r>
            <a:endParaRPr lang="ru-RU" sz="4400" b="0" strike="noStrike" spc="-1">
              <a:latin typeface="Arial"/>
            </a:endParaRPr>
          </a:p>
        </p:txBody>
      </p:sp>
      <p:sp>
        <p:nvSpPr>
          <p:cNvPr id="134" name="CustomShape 2"/>
          <p:cNvSpPr/>
          <p:nvPr/>
        </p:nvSpPr>
        <p:spPr>
          <a:xfrm>
            <a:off x="360000" y="900000"/>
            <a:ext cx="8459640" cy="435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2900" indent="-342900">
              <a:lnSpc>
                <a:spcPct val="100000"/>
              </a:lnSpc>
              <a:spcBef>
                <a:spcPts val="641"/>
              </a:spcBef>
              <a:buFont typeface="Arial" pitchFamily="34" charset="0"/>
              <a:buChar char="•"/>
            </a:pPr>
            <a:r>
              <a:rPr lang="ru-RU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Соревнования-одна из действенных мер повышения тренированности спортсмена. Особенно велико значение спортивных соревнований для формирования волевых черт характера. Они также способствуют развитию в целом физкультуры и спорта. </a:t>
            </a:r>
            <a:br>
              <a:rPr dirty="0"/>
            </a:br>
            <a:r>
              <a:rPr lang="ru-RU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Спортивные мероприятия будут проводится 3 раза в неделю, также в отдельные дни могут проходить соревнования например по волейболу, баскетболу, футболу, </a:t>
            </a:r>
            <a:r>
              <a:rPr lang="ru-RU" sz="22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амреслингу</a:t>
            </a:r>
            <a:r>
              <a:rPr lang="ru-RU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и др. Соревнования будут проводиться за членские взносы, которые будут разыгрываться между первым, вторыми и </a:t>
            </a:r>
            <a:r>
              <a:rPr lang="ru-RU" sz="22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третим</a:t>
            </a:r>
            <a:r>
              <a:rPr lang="ru-RU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местом. На неделе будут проходить тренировкам среди желающих, которые заранее должны записаться в группе ВК или на нашем сайте «</a:t>
            </a:r>
            <a:r>
              <a:rPr lang="ru-RU" sz="22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СпортEvent</a:t>
            </a:r>
            <a:r>
              <a:rPr lang="ru-RU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».</a:t>
            </a:r>
            <a:endParaRPr lang="ru-RU" sz="2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CustomShape 1"/>
          <p:cNvSpPr/>
          <p:nvPr/>
        </p:nvSpPr>
        <p:spPr>
          <a:xfrm>
            <a:off x="0" y="307800"/>
            <a:ext cx="9143280" cy="95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200" b="1" strike="noStrike" spc="-1">
                <a:solidFill>
                  <a:srgbClr val="000000"/>
                </a:solidFill>
                <a:latin typeface="Calibri"/>
                <a:ea typeface="DejaVu Sans"/>
              </a:rPr>
              <a:t>Роль проекта в обеспечении технологического суверенитета страны</a:t>
            </a:r>
            <a:endParaRPr lang="ru-RU" sz="3200" b="0" strike="noStrike" spc="-1">
              <a:latin typeface="Arial"/>
            </a:endParaRPr>
          </a:p>
        </p:txBody>
      </p:sp>
      <p:graphicFrame>
        <p:nvGraphicFramePr>
          <p:cNvPr id="136" name="Table 2"/>
          <p:cNvGraphicFramePr/>
          <p:nvPr>
            <p:extLst>
              <p:ext uri="{D42A27DB-BD31-4B8C-83A1-F6EECF244321}">
                <p14:modId xmlns:p14="http://schemas.microsoft.com/office/powerpoint/2010/main" val="1212800681"/>
              </p:ext>
            </p:extLst>
          </p:nvPr>
        </p:nvGraphicFramePr>
        <p:xfrm>
          <a:off x="218160" y="1315800"/>
          <a:ext cx="8640000" cy="4264080"/>
        </p:xfrm>
        <a:graphic>
          <a:graphicData uri="http://schemas.openxmlformats.org/drawingml/2006/table">
            <a:tbl>
              <a:tblPr/>
              <a:tblGrid>
                <a:gridCol w="2297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42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3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Arial"/>
                        </a:rPr>
                        <a:t>Роль</a:t>
                      </a:r>
                    </a:p>
                  </a:txBody>
                  <a:tcPr marL="90000" marR="90000">
                    <a:lnL w="7200">
                      <a:solidFill>
                        <a:srgbClr val="000000"/>
                      </a:solidFill>
                    </a:lnL>
                    <a:lnR w="7200">
                      <a:solidFill>
                        <a:srgbClr val="000000"/>
                      </a:solidFill>
                    </a:lnR>
                    <a:lnT w="7200">
                      <a:solidFill>
                        <a:srgbClr val="000000"/>
                      </a:solidFill>
                    </a:lnT>
                    <a:lnB w="7200">
                      <a:solidFill>
                        <a:srgbClr val="000000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Arial"/>
                        </a:rPr>
                        <a:t>Оценка</a:t>
                      </a:r>
                    </a:p>
                  </a:txBody>
                  <a:tcPr marL="90000" marR="90000">
                    <a:lnL w="7200">
                      <a:solidFill>
                        <a:srgbClr val="000000"/>
                      </a:solidFill>
                    </a:lnL>
                    <a:lnR w="7200">
                      <a:solidFill>
                        <a:srgbClr val="000000"/>
                      </a:solidFill>
                    </a:lnR>
                    <a:lnT w="7200">
                      <a:solidFill>
                        <a:srgbClr val="000000"/>
                      </a:solidFill>
                    </a:lnT>
                    <a:lnB w="7200">
                      <a:solidFill>
                        <a:srgbClr val="000000"/>
                      </a:solidFill>
                    </a:lnB>
                    <a:solidFill>
                      <a:srgbClr val="B3B3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10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0" strike="noStrike" spc="-1">
                          <a:latin typeface="Arial"/>
                        </a:rPr>
                        <a:t>Инновационность</a:t>
                      </a:r>
                    </a:p>
                  </a:txBody>
                  <a:tcPr marL="90000" marR="90000">
                    <a:lnL w="7200">
                      <a:solidFill>
                        <a:srgbClr val="000000"/>
                      </a:solidFill>
                    </a:lnL>
                    <a:lnR w="7200">
                      <a:solidFill>
                        <a:srgbClr val="000000"/>
                      </a:solidFill>
                    </a:lnR>
                    <a:lnT w="7200">
                      <a:solidFill>
                        <a:srgbClr val="000000"/>
                      </a:solidFill>
                    </a:lnT>
                    <a:lnB w="7200">
                      <a:solidFill>
                        <a:srgbClr val="000000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528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2000" b="0" strike="noStrike" spc="-1" dirty="0">
                          <a:latin typeface="Arial"/>
                        </a:rPr>
                        <a:t>Инновация мирового уровня</a:t>
                      </a:r>
                    </a:p>
                    <a:p>
                      <a:pPr marL="216000" indent="-21528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2000" b="0" strike="noStrike" spc="-1" dirty="0">
                          <a:latin typeface="Arial"/>
                        </a:rPr>
                        <a:t>Россия</a:t>
                      </a:r>
                    </a:p>
                    <a:p>
                      <a:pPr marL="216000" indent="-21528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2000" b="0" strike="noStrike" spc="-1" dirty="0">
                          <a:solidFill>
                            <a:schemeClr val="tx1"/>
                          </a:solidFill>
                          <a:latin typeface="Arial"/>
                        </a:rPr>
                        <a:t>Региона</a:t>
                      </a:r>
                      <a:r>
                        <a:rPr lang="ru-RU" sz="2000" b="0" strike="noStrike" spc="-1" dirty="0">
                          <a:solidFill>
                            <a:schemeClr val="tx1"/>
                          </a:solidFill>
                          <a:latin typeface="+mn-lt"/>
                          <a:ea typeface="Microsoft YaHei"/>
                          <a:sym typeface="Wingdings" panose="05000000000000000000" pitchFamily="2" charset="2"/>
                        </a:rPr>
                        <a:t></a:t>
                      </a:r>
                      <a:endParaRPr lang="ru-RU" sz="20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  <a:p>
                      <a:pPr marL="216000" indent="-21528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</a:pPr>
                      <a:r>
                        <a:rPr lang="ru-RU" sz="2000" b="0" strike="noStrike" spc="-1" dirty="0" err="1">
                          <a:latin typeface="Arial"/>
                        </a:rPr>
                        <a:t>Импортозамещение</a:t>
                      </a:r>
                      <a:endParaRPr lang="ru-RU" sz="20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0">
                      <a:solidFill>
                        <a:srgbClr val="000000"/>
                      </a:solidFill>
                    </a:lnL>
                    <a:lnR w="7200">
                      <a:solidFill>
                        <a:srgbClr val="000000"/>
                      </a:solidFill>
                    </a:lnR>
                    <a:lnT w="7200">
                      <a:solidFill>
                        <a:srgbClr val="000000"/>
                      </a:solidFill>
                    </a:lnT>
                    <a:lnB w="7200">
                      <a:solidFill>
                        <a:srgbClr val="000000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3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0" strike="noStrike" spc="-1">
                          <a:latin typeface="Arial"/>
                        </a:rPr>
                        <a:t>Рынок НТИ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2000" b="0" strike="noStrike" spc="-1">
                        <a:latin typeface="Arial"/>
                      </a:endParaRPr>
                    </a:p>
                  </a:txBody>
                  <a:tcPr marL="90000" marR="90000">
                    <a:lnL w="7200">
                      <a:solidFill>
                        <a:srgbClr val="000000"/>
                      </a:solidFill>
                    </a:lnL>
                    <a:lnR w="7200">
                      <a:solidFill>
                        <a:srgbClr val="000000"/>
                      </a:solidFill>
                    </a:lnR>
                    <a:lnT w="7200">
                      <a:solidFill>
                        <a:srgbClr val="000000"/>
                      </a:solidFill>
                    </a:lnT>
                    <a:lnB w="7200">
                      <a:solidFill>
                        <a:srgbClr val="000000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20" indent="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None/>
                      </a:pPr>
                      <a:r>
                        <a:rPr lang="ru-RU" sz="2000" b="0" strike="noStrike" spc="-1" dirty="0">
                          <a:solidFill>
                            <a:schemeClr val="tx1"/>
                          </a:solidFill>
                          <a:latin typeface="+mn-lt"/>
                          <a:ea typeface="Microsoft YaHei"/>
                          <a:sym typeface="Wingdings" panose="05000000000000000000" pitchFamily="2" charset="2"/>
                        </a:rPr>
                        <a:t></a:t>
                      </a:r>
                      <a:r>
                        <a:rPr lang="ru-RU" sz="2000" b="0" strike="noStrike" spc="-1" dirty="0" err="1">
                          <a:solidFill>
                            <a:schemeClr val="tx1"/>
                          </a:solidFill>
                          <a:latin typeface="Arial"/>
                          <a:ea typeface="Microsoft YaHei"/>
                        </a:rPr>
                        <a:t>TechNet</a:t>
                      </a:r>
                      <a:r>
                        <a:rPr lang="ru-RU" sz="2000" b="0" strike="noStrike" spc="-1" dirty="0">
                          <a:solidFill>
                            <a:schemeClr val="tx1"/>
                          </a:solidFill>
                          <a:latin typeface="Arial"/>
                          <a:ea typeface="Microsoft YaHei"/>
                        </a:rPr>
                        <a:t>                </a:t>
                      </a:r>
                      <a:r>
                        <a:rPr lang="ru-RU" sz="2000" b="0" strike="noStrike" spc="-1" dirty="0">
                          <a:solidFill>
                            <a:schemeClr val="tx1"/>
                          </a:solidFill>
                          <a:latin typeface="+mn-lt"/>
                          <a:ea typeface="Microsoft YaHei"/>
                          <a:sym typeface="Wingdings" panose="05000000000000000000" pitchFamily="2" charset="2"/>
                        </a:rPr>
                        <a:t></a:t>
                      </a:r>
                      <a:r>
                        <a:rPr lang="ru-RU" sz="2000" b="0" strike="noStrike" spc="-1" dirty="0" err="1">
                          <a:solidFill>
                            <a:schemeClr val="tx1"/>
                          </a:solidFill>
                          <a:latin typeface="Arial"/>
                          <a:ea typeface="Microsoft YaHei"/>
                        </a:rPr>
                        <a:t>HealthNet</a:t>
                      </a:r>
                      <a:endParaRPr lang="ru-RU" sz="20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  <a:p>
                      <a:pPr marL="720" indent="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None/>
                      </a:pPr>
                      <a:r>
                        <a:rPr lang="ru-RU" sz="2000" b="0" strike="noStrike" spc="-1" dirty="0">
                          <a:solidFill>
                            <a:schemeClr val="tx1"/>
                          </a:solidFill>
                          <a:latin typeface="+mn-lt"/>
                          <a:ea typeface="Microsoft YaHei"/>
                          <a:sym typeface="Wingdings" panose="05000000000000000000" pitchFamily="2" charset="2"/>
                        </a:rPr>
                        <a:t></a:t>
                      </a:r>
                      <a:r>
                        <a:rPr lang="ru-RU" sz="2000" b="0" strike="noStrike" spc="-1" dirty="0" err="1">
                          <a:solidFill>
                            <a:schemeClr val="tx1"/>
                          </a:solidFill>
                          <a:latin typeface="Arial"/>
                          <a:ea typeface="Microsoft YaHei"/>
                        </a:rPr>
                        <a:t>SafeNet</a:t>
                      </a:r>
                      <a:r>
                        <a:rPr lang="ru-RU" sz="2000" b="0" strike="noStrike" spc="-1" dirty="0">
                          <a:solidFill>
                            <a:schemeClr val="tx1"/>
                          </a:solidFill>
                          <a:latin typeface="Arial"/>
                          <a:ea typeface="Microsoft YaHei"/>
                        </a:rPr>
                        <a:t>                 </a:t>
                      </a:r>
                      <a:r>
                        <a:rPr lang="ru-RU" sz="2000" b="0" strike="noStrike" spc="-1" dirty="0">
                          <a:solidFill>
                            <a:schemeClr val="tx1"/>
                          </a:solidFill>
                          <a:latin typeface="+mn-lt"/>
                          <a:ea typeface="Microsoft YaHei"/>
                          <a:sym typeface="Wingdings" panose="05000000000000000000" pitchFamily="2" charset="2"/>
                        </a:rPr>
                        <a:t></a:t>
                      </a:r>
                      <a:r>
                        <a:rPr lang="ru-RU" sz="2000" b="0" strike="noStrike" spc="-1" dirty="0" err="1">
                          <a:solidFill>
                            <a:schemeClr val="tx1"/>
                          </a:solidFill>
                          <a:latin typeface="Arial"/>
                          <a:ea typeface="Microsoft YaHei"/>
                        </a:rPr>
                        <a:t>SportNet</a:t>
                      </a:r>
                      <a:endParaRPr lang="ru-RU" sz="20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  <a:p>
                      <a:pPr marL="720" indent="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None/>
                      </a:pPr>
                      <a:r>
                        <a:rPr lang="ru-RU" sz="2000" b="0" strike="noStrike" spc="-1" dirty="0">
                          <a:solidFill>
                            <a:schemeClr val="tx1"/>
                          </a:solidFill>
                          <a:latin typeface="+mn-lt"/>
                          <a:ea typeface="Microsoft YaHei"/>
                          <a:sym typeface="Wingdings" panose="05000000000000000000" pitchFamily="2" charset="2"/>
                        </a:rPr>
                        <a:t></a:t>
                      </a:r>
                      <a:r>
                        <a:rPr lang="ru-RU" sz="2000" b="0" strike="noStrike" spc="-1" dirty="0">
                          <a:solidFill>
                            <a:schemeClr val="tx1"/>
                          </a:solidFill>
                          <a:latin typeface="Arial"/>
                          <a:ea typeface="Microsoft YaHei"/>
                        </a:rPr>
                        <a:t> </a:t>
                      </a:r>
                      <a:r>
                        <a:rPr lang="ru-RU" sz="2000" b="0" strike="noStrike" spc="-1" dirty="0" err="1">
                          <a:solidFill>
                            <a:schemeClr val="tx1"/>
                          </a:solidFill>
                          <a:latin typeface="Arial"/>
                          <a:ea typeface="Microsoft YaHei"/>
                        </a:rPr>
                        <a:t>NeuroNet</a:t>
                      </a:r>
                      <a:r>
                        <a:rPr lang="ru-RU" sz="2000" b="0" strike="noStrike" spc="-1" dirty="0">
                          <a:solidFill>
                            <a:schemeClr val="tx1"/>
                          </a:solidFill>
                          <a:latin typeface="Arial"/>
                          <a:ea typeface="Microsoft YaHei"/>
                        </a:rPr>
                        <a:t>             </a:t>
                      </a:r>
                      <a:r>
                        <a:rPr lang="ru-RU" sz="2000" b="0" strike="noStrike" spc="-1" dirty="0">
                          <a:solidFill>
                            <a:schemeClr val="tx1"/>
                          </a:solidFill>
                          <a:latin typeface="+mn-lt"/>
                          <a:ea typeface="Microsoft YaHei"/>
                          <a:sym typeface="Wingdings" panose="05000000000000000000" pitchFamily="2" charset="2"/>
                        </a:rPr>
                        <a:t></a:t>
                      </a:r>
                      <a:r>
                        <a:rPr lang="ru-RU" sz="2000" b="0" strike="noStrike" spc="-1" dirty="0" err="1">
                          <a:solidFill>
                            <a:schemeClr val="tx1"/>
                          </a:solidFill>
                          <a:latin typeface="Arial"/>
                          <a:ea typeface="Microsoft YaHei"/>
                        </a:rPr>
                        <a:t>WearNet</a:t>
                      </a:r>
                      <a:endParaRPr lang="ru-RU" sz="20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  <a:p>
                      <a:pPr marL="720" indent="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None/>
                      </a:pPr>
                      <a:r>
                        <a:rPr lang="ru-RU" sz="2000" b="0" strike="noStrike" spc="-1" dirty="0">
                          <a:solidFill>
                            <a:schemeClr val="tx1"/>
                          </a:solidFill>
                          <a:latin typeface="+mn-lt"/>
                          <a:ea typeface="Microsoft YaHei"/>
                          <a:sym typeface="Wingdings" panose="05000000000000000000" pitchFamily="2" charset="2"/>
                        </a:rPr>
                        <a:t></a:t>
                      </a:r>
                      <a:r>
                        <a:rPr lang="ru-RU" sz="2000" b="0" strike="noStrike" spc="-1" dirty="0" err="1">
                          <a:solidFill>
                            <a:schemeClr val="tx1"/>
                          </a:solidFill>
                          <a:latin typeface="Arial"/>
                          <a:ea typeface="Microsoft YaHei"/>
                        </a:rPr>
                        <a:t>HomeNet</a:t>
                      </a:r>
                      <a:r>
                        <a:rPr lang="ru-RU" sz="2000" b="0" strike="noStrike" spc="-1" dirty="0">
                          <a:solidFill>
                            <a:schemeClr val="tx1"/>
                          </a:solidFill>
                          <a:latin typeface="Arial"/>
                          <a:ea typeface="Microsoft YaHei"/>
                        </a:rPr>
                        <a:t>              </a:t>
                      </a:r>
                      <a:r>
                        <a:rPr lang="ru-RU" sz="2000" b="0" strike="noStrike" spc="-1" dirty="0">
                          <a:solidFill>
                            <a:schemeClr val="tx1"/>
                          </a:solidFill>
                          <a:latin typeface="+mn-lt"/>
                          <a:ea typeface="Microsoft YaHei"/>
                          <a:sym typeface="Wingdings" panose="05000000000000000000" pitchFamily="2" charset="2"/>
                        </a:rPr>
                        <a:t></a:t>
                      </a:r>
                      <a:r>
                        <a:rPr lang="ru-RU" sz="2000" b="0" strike="noStrike" spc="-1" dirty="0" err="1">
                          <a:solidFill>
                            <a:schemeClr val="tx1"/>
                          </a:solidFill>
                          <a:latin typeface="Arial"/>
                          <a:ea typeface="Microsoft YaHei"/>
                        </a:rPr>
                        <a:t>EduNet</a:t>
                      </a:r>
                      <a:endParaRPr lang="ru-RU" sz="20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0000" marR="90000">
                    <a:lnL w="7200">
                      <a:solidFill>
                        <a:srgbClr val="000000"/>
                      </a:solidFill>
                    </a:lnL>
                    <a:lnR w="7200">
                      <a:solidFill>
                        <a:srgbClr val="000000"/>
                      </a:solidFill>
                    </a:lnR>
                    <a:lnT w="7200">
                      <a:solidFill>
                        <a:srgbClr val="000000"/>
                      </a:solidFill>
                    </a:lnT>
                    <a:lnB w="7200">
                      <a:solidFill>
                        <a:srgbClr val="000000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9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0" strike="noStrike" spc="-1">
                          <a:latin typeface="Arial"/>
                        </a:rPr>
                        <a:t>Сквозные технологии</a:t>
                      </a:r>
                    </a:p>
                  </a:txBody>
                  <a:tcPr marL="90000" marR="90000">
                    <a:lnL w="7200">
                      <a:solidFill>
                        <a:srgbClr val="000000"/>
                      </a:solidFill>
                    </a:lnL>
                    <a:lnR w="7200">
                      <a:solidFill>
                        <a:srgbClr val="000000"/>
                      </a:solidFill>
                    </a:lnR>
                    <a:lnT w="7200">
                      <a:solidFill>
                        <a:srgbClr val="000000"/>
                      </a:solidFill>
                    </a:lnT>
                    <a:lnB w="7200">
                      <a:solidFill>
                        <a:srgbClr val="000000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Arial"/>
                        </a:rPr>
                        <a:t>Не используется</a:t>
                      </a:r>
                    </a:p>
                  </a:txBody>
                  <a:tcPr marL="90000" marR="90000">
                    <a:lnL w="7200">
                      <a:solidFill>
                        <a:srgbClr val="000000"/>
                      </a:solidFill>
                    </a:lnL>
                    <a:lnR w="7200">
                      <a:solidFill>
                        <a:srgbClr val="000000"/>
                      </a:solidFill>
                    </a:lnR>
                    <a:lnT w="7200">
                      <a:solidFill>
                        <a:srgbClr val="000000"/>
                      </a:solidFill>
                    </a:lnT>
                    <a:lnB w="7200">
                      <a:solidFill>
                        <a:srgbClr val="000000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CustomShape 1"/>
          <p:cNvSpPr/>
          <p:nvPr/>
        </p:nvSpPr>
        <p:spPr>
          <a:xfrm>
            <a:off x="0" y="228960"/>
            <a:ext cx="9179280" cy="95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Портрет потребителя</a:t>
            </a:r>
            <a:endParaRPr lang="ru-RU" sz="4400" b="0" strike="noStrike" spc="-1">
              <a:latin typeface="Arial"/>
            </a:endParaRPr>
          </a:p>
        </p:txBody>
      </p:sp>
      <p:sp>
        <p:nvSpPr>
          <p:cNvPr id="138" name="CustomShape 2"/>
          <p:cNvSpPr/>
          <p:nvPr/>
        </p:nvSpPr>
        <p:spPr>
          <a:xfrm>
            <a:off x="540000" y="1180800"/>
            <a:ext cx="7739640" cy="1730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  <a:spcBef>
                <a:spcPts val="641"/>
              </a:spcBef>
            </a:pPr>
            <a:r>
              <a:rPr lang="ru-RU" sz="32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Геоположение</a:t>
            </a:r>
            <a:r>
              <a:rPr lang="ru-RU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– г. Ижевск.</a:t>
            </a:r>
            <a:endParaRPr lang="ru-RU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lang="ru-RU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Увлечение спортом, здоровый образ жизни.</a:t>
            </a:r>
            <a:endParaRPr lang="ru-RU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ru-RU" sz="3200" b="0" strike="noStrike" spc="-1" dirty="0">
              <a:latin typeface="Arial"/>
            </a:endParaRPr>
          </a:p>
        </p:txBody>
      </p:sp>
      <p:pic>
        <p:nvPicPr>
          <p:cNvPr id="139" name="Рисунок 139"/>
          <p:cNvPicPr/>
          <p:nvPr/>
        </p:nvPicPr>
        <p:blipFill>
          <a:blip r:embed="rId2"/>
          <a:stretch/>
        </p:blipFill>
        <p:spPr>
          <a:xfrm>
            <a:off x="720000" y="2520000"/>
            <a:ext cx="7552440" cy="2294640"/>
          </a:xfrm>
          <a:prstGeom prst="rect">
            <a:avLst/>
          </a:prstGeom>
          <a:ln w="0">
            <a:noFill/>
          </a:ln>
        </p:spPr>
      </p:pic>
      <p:sp>
        <p:nvSpPr>
          <p:cNvPr id="140" name="CustomShape 3"/>
          <p:cNvSpPr/>
          <p:nvPr/>
        </p:nvSpPr>
        <p:spPr>
          <a:xfrm>
            <a:off x="540000" y="4815000"/>
            <a:ext cx="8279640" cy="80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Количество возможных потребителей: 12% от населения Ижевска= 74 816 чел.  </a:t>
            </a:r>
            <a:endParaRPr lang="ru-RU" sz="2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CustomShape 1"/>
          <p:cNvSpPr/>
          <p:nvPr/>
        </p:nvSpPr>
        <p:spPr>
          <a:xfrm>
            <a:off x="0" y="228960"/>
            <a:ext cx="9179280" cy="95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000" b="1" strike="noStrike" spc="-1">
                <a:solidFill>
                  <a:srgbClr val="000000"/>
                </a:solidFill>
                <a:latin typeface="Calibri"/>
                <a:ea typeface="DejaVu Sans"/>
              </a:rPr>
              <a:t>Объем потенциального рынка в Ижевске</a:t>
            </a:r>
            <a:endParaRPr lang="ru-RU" sz="4000" b="0" strike="noStrike" spc="-1">
              <a:latin typeface="Arial"/>
            </a:endParaRPr>
          </a:p>
        </p:txBody>
      </p:sp>
      <p:sp>
        <p:nvSpPr>
          <p:cNvPr id="142" name="CustomShape 2"/>
          <p:cNvSpPr/>
          <p:nvPr/>
        </p:nvSpPr>
        <p:spPr>
          <a:xfrm>
            <a:off x="540000" y="1260000"/>
            <a:ext cx="8136000" cy="3998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16000" indent="-21564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PAM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(</a:t>
            </a:r>
            <a:r>
              <a:rPr lang="ru-RU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в ходе урбанизации и прироста населения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)</a:t>
            </a:r>
            <a:r>
              <a:rPr lang="ru-RU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- 700 000 * 200 = 140 000 000 руб.</a:t>
            </a:r>
            <a:endParaRPr lang="ru-RU" sz="3200" b="0" strike="noStrike" spc="-1" dirty="0">
              <a:latin typeface="Arial"/>
            </a:endParaRPr>
          </a:p>
          <a:p>
            <a:pPr marL="216000" indent="-21564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TAM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(</a:t>
            </a:r>
            <a:r>
              <a:rPr lang="ru-RU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население Ижевска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)- </a:t>
            </a:r>
            <a:r>
              <a:rPr lang="ru-RU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623 472* 200= 124 694 400 руб.</a:t>
            </a:r>
            <a:endParaRPr lang="ru-RU" sz="3200" b="0" strike="noStrike" spc="-1" dirty="0">
              <a:latin typeface="Arial"/>
            </a:endParaRPr>
          </a:p>
          <a:p>
            <a:pPr marL="216000" indent="-21564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SAM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(</a:t>
            </a:r>
            <a:r>
              <a:rPr lang="ru-RU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12% россиян ведут ЗОЖ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)</a:t>
            </a:r>
            <a:r>
              <a:rPr lang="ru-RU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- 74 816*200= 14 963 200 руб.</a:t>
            </a:r>
            <a:endParaRPr lang="ru-RU" sz="3200" b="0" strike="noStrike" spc="-1" dirty="0">
              <a:latin typeface="Arial"/>
            </a:endParaRPr>
          </a:p>
          <a:p>
            <a:pPr marL="216000" indent="-21564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SOM</a:t>
            </a:r>
            <a:r>
              <a:rPr lang="ru-RU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(с учетом стратегии мы можем 10% рынка)- 7 481* 200= 1 496 200 руб.</a:t>
            </a:r>
            <a:endParaRPr lang="ru-RU" sz="3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CustomShape 1"/>
          <p:cNvSpPr/>
          <p:nvPr/>
        </p:nvSpPr>
        <p:spPr>
          <a:xfrm>
            <a:off x="0" y="228960"/>
            <a:ext cx="9179280" cy="95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Анализ конкурентов</a:t>
            </a:r>
            <a:endParaRPr lang="ru-RU" sz="4400" b="0" strike="noStrike" spc="-1">
              <a:latin typeface="Arial"/>
            </a:endParaRPr>
          </a:p>
        </p:txBody>
      </p:sp>
      <p:sp>
        <p:nvSpPr>
          <p:cNvPr id="144" name="CustomShape 2"/>
          <p:cNvSpPr/>
          <p:nvPr/>
        </p:nvSpPr>
        <p:spPr>
          <a:xfrm>
            <a:off x="180000" y="1260000"/>
            <a:ext cx="2699640" cy="1259640"/>
          </a:xfrm>
          <a:custGeom>
            <a:avLst/>
            <a:gdLst/>
            <a:ahLst/>
            <a:cxnLst/>
            <a:rect l="l" t="t" r="r" b="b"/>
            <a:pathLst>
              <a:path w="7502" h="3502">
                <a:moveTo>
                  <a:pt x="583" y="0"/>
                </a:moveTo>
                <a:lnTo>
                  <a:pt x="584" y="0"/>
                </a:lnTo>
                <a:cubicBezTo>
                  <a:pt x="481" y="0"/>
                  <a:pt x="380" y="27"/>
                  <a:pt x="292" y="78"/>
                </a:cubicBezTo>
                <a:cubicBezTo>
                  <a:pt x="203" y="129"/>
                  <a:pt x="129" y="203"/>
                  <a:pt x="78" y="292"/>
                </a:cubicBezTo>
                <a:cubicBezTo>
                  <a:pt x="27" y="380"/>
                  <a:pt x="0" y="481"/>
                  <a:pt x="0" y="584"/>
                </a:cubicBezTo>
                <a:lnTo>
                  <a:pt x="0" y="2917"/>
                </a:lnTo>
                <a:lnTo>
                  <a:pt x="0" y="2918"/>
                </a:lnTo>
                <a:cubicBezTo>
                  <a:pt x="0" y="3020"/>
                  <a:pt x="27" y="3121"/>
                  <a:pt x="78" y="3209"/>
                </a:cubicBezTo>
                <a:cubicBezTo>
                  <a:pt x="129" y="3298"/>
                  <a:pt x="203" y="3372"/>
                  <a:pt x="292" y="3423"/>
                </a:cubicBezTo>
                <a:cubicBezTo>
                  <a:pt x="380" y="3474"/>
                  <a:pt x="481" y="3501"/>
                  <a:pt x="584" y="3501"/>
                </a:cubicBezTo>
                <a:lnTo>
                  <a:pt x="6917" y="3501"/>
                </a:lnTo>
                <a:lnTo>
                  <a:pt x="6918" y="3501"/>
                </a:lnTo>
                <a:cubicBezTo>
                  <a:pt x="7020" y="3501"/>
                  <a:pt x="7121" y="3474"/>
                  <a:pt x="7209" y="3423"/>
                </a:cubicBezTo>
                <a:cubicBezTo>
                  <a:pt x="7298" y="3372"/>
                  <a:pt x="7372" y="3298"/>
                  <a:pt x="7423" y="3209"/>
                </a:cubicBezTo>
                <a:cubicBezTo>
                  <a:pt x="7474" y="3121"/>
                  <a:pt x="7501" y="3020"/>
                  <a:pt x="7501" y="2918"/>
                </a:cubicBezTo>
                <a:lnTo>
                  <a:pt x="7501" y="583"/>
                </a:lnTo>
                <a:lnTo>
                  <a:pt x="7501" y="584"/>
                </a:lnTo>
                <a:lnTo>
                  <a:pt x="7501" y="584"/>
                </a:lnTo>
                <a:cubicBezTo>
                  <a:pt x="7501" y="481"/>
                  <a:pt x="7474" y="380"/>
                  <a:pt x="7423" y="292"/>
                </a:cubicBezTo>
                <a:cubicBezTo>
                  <a:pt x="7372" y="203"/>
                  <a:pt x="7298" y="129"/>
                  <a:pt x="7209" y="78"/>
                </a:cubicBezTo>
                <a:cubicBezTo>
                  <a:pt x="7121" y="27"/>
                  <a:pt x="7020" y="0"/>
                  <a:pt x="6918" y="0"/>
                </a:cubicBezTo>
                <a:lnTo>
                  <a:pt x="583" y="0"/>
                </a:lnTo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Основные услуги, 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конкурирующие с нами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45" name="CustomShape 3"/>
          <p:cNvSpPr/>
          <p:nvPr/>
        </p:nvSpPr>
        <p:spPr>
          <a:xfrm>
            <a:off x="3060000" y="1260000"/>
            <a:ext cx="2879640" cy="1259640"/>
          </a:xfrm>
          <a:custGeom>
            <a:avLst/>
            <a:gdLst/>
            <a:ahLst/>
            <a:cxnLst/>
            <a:rect l="l" t="t" r="r" b="b"/>
            <a:pathLst>
              <a:path w="8002" h="3502">
                <a:moveTo>
                  <a:pt x="583" y="0"/>
                </a:moveTo>
                <a:lnTo>
                  <a:pt x="584" y="0"/>
                </a:lnTo>
                <a:cubicBezTo>
                  <a:pt x="481" y="0"/>
                  <a:pt x="380" y="27"/>
                  <a:pt x="292" y="78"/>
                </a:cubicBezTo>
                <a:cubicBezTo>
                  <a:pt x="203" y="129"/>
                  <a:pt x="129" y="203"/>
                  <a:pt x="78" y="292"/>
                </a:cubicBezTo>
                <a:cubicBezTo>
                  <a:pt x="27" y="380"/>
                  <a:pt x="0" y="481"/>
                  <a:pt x="0" y="584"/>
                </a:cubicBezTo>
                <a:lnTo>
                  <a:pt x="0" y="2917"/>
                </a:lnTo>
                <a:lnTo>
                  <a:pt x="0" y="2918"/>
                </a:lnTo>
                <a:cubicBezTo>
                  <a:pt x="0" y="3020"/>
                  <a:pt x="27" y="3121"/>
                  <a:pt x="78" y="3209"/>
                </a:cubicBezTo>
                <a:cubicBezTo>
                  <a:pt x="129" y="3298"/>
                  <a:pt x="203" y="3372"/>
                  <a:pt x="292" y="3423"/>
                </a:cubicBezTo>
                <a:cubicBezTo>
                  <a:pt x="380" y="3474"/>
                  <a:pt x="481" y="3501"/>
                  <a:pt x="584" y="3501"/>
                </a:cubicBezTo>
                <a:lnTo>
                  <a:pt x="7417" y="3501"/>
                </a:lnTo>
                <a:lnTo>
                  <a:pt x="7418" y="3501"/>
                </a:lnTo>
                <a:cubicBezTo>
                  <a:pt x="7520" y="3501"/>
                  <a:pt x="7621" y="3474"/>
                  <a:pt x="7709" y="3423"/>
                </a:cubicBezTo>
                <a:cubicBezTo>
                  <a:pt x="7798" y="3372"/>
                  <a:pt x="7872" y="3298"/>
                  <a:pt x="7923" y="3209"/>
                </a:cubicBezTo>
                <a:cubicBezTo>
                  <a:pt x="7974" y="3121"/>
                  <a:pt x="8001" y="3020"/>
                  <a:pt x="8001" y="2918"/>
                </a:cubicBezTo>
                <a:lnTo>
                  <a:pt x="8001" y="583"/>
                </a:lnTo>
                <a:lnTo>
                  <a:pt x="8001" y="584"/>
                </a:lnTo>
                <a:lnTo>
                  <a:pt x="8001" y="584"/>
                </a:lnTo>
                <a:cubicBezTo>
                  <a:pt x="8001" y="481"/>
                  <a:pt x="7974" y="380"/>
                  <a:pt x="7923" y="292"/>
                </a:cubicBezTo>
                <a:cubicBezTo>
                  <a:pt x="7872" y="203"/>
                  <a:pt x="7798" y="129"/>
                  <a:pt x="7709" y="78"/>
                </a:cubicBezTo>
                <a:cubicBezTo>
                  <a:pt x="7621" y="27"/>
                  <a:pt x="7520" y="0"/>
                  <a:pt x="7418" y="0"/>
                </a:cubicBezTo>
                <a:lnTo>
                  <a:pt x="583" y="0"/>
                </a:lnTo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Основные фирмы 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конкуренты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46" name="CustomShape 4"/>
          <p:cNvSpPr/>
          <p:nvPr/>
        </p:nvSpPr>
        <p:spPr>
          <a:xfrm>
            <a:off x="6120000" y="1260000"/>
            <a:ext cx="2879640" cy="1259640"/>
          </a:xfrm>
          <a:custGeom>
            <a:avLst/>
            <a:gdLst/>
            <a:ahLst/>
            <a:cxnLst/>
            <a:rect l="l" t="t" r="r" b="b"/>
            <a:pathLst>
              <a:path w="8002" h="3502">
                <a:moveTo>
                  <a:pt x="583" y="0"/>
                </a:moveTo>
                <a:lnTo>
                  <a:pt x="584" y="0"/>
                </a:lnTo>
                <a:cubicBezTo>
                  <a:pt x="481" y="0"/>
                  <a:pt x="380" y="27"/>
                  <a:pt x="292" y="78"/>
                </a:cubicBezTo>
                <a:cubicBezTo>
                  <a:pt x="203" y="129"/>
                  <a:pt x="129" y="203"/>
                  <a:pt x="78" y="292"/>
                </a:cubicBezTo>
                <a:cubicBezTo>
                  <a:pt x="27" y="380"/>
                  <a:pt x="0" y="481"/>
                  <a:pt x="0" y="584"/>
                </a:cubicBezTo>
                <a:lnTo>
                  <a:pt x="0" y="2917"/>
                </a:lnTo>
                <a:lnTo>
                  <a:pt x="0" y="2918"/>
                </a:lnTo>
                <a:cubicBezTo>
                  <a:pt x="0" y="3020"/>
                  <a:pt x="27" y="3121"/>
                  <a:pt x="78" y="3209"/>
                </a:cubicBezTo>
                <a:cubicBezTo>
                  <a:pt x="129" y="3298"/>
                  <a:pt x="203" y="3372"/>
                  <a:pt x="292" y="3423"/>
                </a:cubicBezTo>
                <a:cubicBezTo>
                  <a:pt x="380" y="3474"/>
                  <a:pt x="481" y="3501"/>
                  <a:pt x="584" y="3501"/>
                </a:cubicBezTo>
                <a:lnTo>
                  <a:pt x="7417" y="3501"/>
                </a:lnTo>
                <a:lnTo>
                  <a:pt x="7418" y="3501"/>
                </a:lnTo>
                <a:cubicBezTo>
                  <a:pt x="7520" y="3501"/>
                  <a:pt x="7621" y="3474"/>
                  <a:pt x="7709" y="3423"/>
                </a:cubicBezTo>
                <a:cubicBezTo>
                  <a:pt x="7798" y="3372"/>
                  <a:pt x="7872" y="3298"/>
                  <a:pt x="7923" y="3209"/>
                </a:cubicBezTo>
                <a:cubicBezTo>
                  <a:pt x="7974" y="3121"/>
                  <a:pt x="8001" y="3020"/>
                  <a:pt x="8001" y="2918"/>
                </a:cubicBezTo>
                <a:lnTo>
                  <a:pt x="8001" y="583"/>
                </a:lnTo>
                <a:lnTo>
                  <a:pt x="8001" y="584"/>
                </a:lnTo>
                <a:lnTo>
                  <a:pt x="8001" y="584"/>
                </a:lnTo>
                <a:cubicBezTo>
                  <a:pt x="8001" y="481"/>
                  <a:pt x="7974" y="380"/>
                  <a:pt x="7923" y="292"/>
                </a:cubicBezTo>
                <a:cubicBezTo>
                  <a:pt x="7872" y="203"/>
                  <a:pt x="7798" y="129"/>
                  <a:pt x="7709" y="78"/>
                </a:cubicBezTo>
                <a:cubicBezTo>
                  <a:pt x="7621" y="27"/>
                  <a:pt x="7520" y="0"/>
                  <a:pt x="7418" y="0"/>
                </a:cubicBezTo>
                <a:lnTo>
                  <a:pt x="583" y="0"/>
                </a:lnTo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Преимущество 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наших услуг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47" name="CustomShape 5"/>
          <p:cNvSpPr/>
          <p:nvPr/>
        </p:nvSpPr>
        <p:spPr>
          <a:xfrm>
            <a:off x="3060000" y="2700000"/>
            <a:ext cx="2879640" cy="287964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marL="216000" indent="-21564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 Реал-Фит</a:t>
            </a:r>
            <a:endParaRPr lang="ru-RU" sz="1800" b="0" strike="noStrike" spc="-1">
              <a:latin typeface="Arial"/>
            </a:endParaRPr>
          </a:p>
          <a:p>
            <a:pPr marL="216000" indent="-21564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Академия Приключений</a:t>
            </a:r>
            <a:endParaRPr lang="ru-RU" sz="1800" b="0" strike="noStrike" spc="-1">
              <a:latin typeface="Arial"/>
            </a:endParaRPr>
          </a:p>
          <a:p>
            <a:pPr marL="216000" indent="-21564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Калашников Спорт</a:t>
            </a:r>
            <a:endParaRPr lang="ru-RU" sz="1800" b="0" strike="noStrike" spc="-1">
              <a:latin typeface="Arial"/>
            </a:endParaRPr>
          </a:p>
          <a:p>
            <a:pPr marL="216000" indent="-21564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Омега-фитнес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48" name="CustomShape 6"/>
          <p:cNvSpPr/>
          <p:nvPr/>
        </p:nvSpPr>
        <p:spPr>
          <a:xfrm>
            <a:off x="6120000" y="2700000"/>
            <a:ext cx="2879640" cy="287964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marL="216000" indent="-21564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Низкая цена, 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предоставляемых услуг</a:t>
            </a:r>
            <a:endParaRPr lang="ru-RU" sz="1800" b="0" strike="noStrike" spc="-1">
              <a:latin typeface="Arial"/>
            </a:endParaRPr>
          </a:p>
          <a:p>
            <a:pPr marL="216000" indent="-21564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Удобное </a:t>
            </a:r>
            <a:endParaRPr lang="ru-RU" sz="1800" b="0" strike="noStrike" spc="-1">
              <a:latin typeface="Arial"/>
            </a:endParaRPr>
          </a:p>
          <a:p>
            <a:pPr marL="216000" indent="-21564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месторасположение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49" name="CustomShape 7"/>
          <p:cNvSpPr/>
          <p:nvPr/>
        </p:nvSpPr>
        <p:spPr>
          <a:xfrm>
            <a:off x="180000" y="2700000"/>
            <a:ext cx="2699640" cy="287964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marL="216000" indent="-21564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Проведение спортивно-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зрелищных мероприятий</a:t>
            </a:r>
            <a:endParaRPr lang="ru-RU" sz="1800" b="0" strike="noStrike" spc="-1">
              <a:latin typeface="Arial"/>
            </a:endParaRPr>
          </a:p>
          <a:p>
            <a:pPr marL="216000" indent="-21564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Консультация</a:t>
            </a:r>
            <a:endParaRPr lang="ru-RU" sz="1800" b="0" strike="noStrike" spc="-1">
              <a:latin typeface="Arial"/>
            </a:endParaRPr>
          </a:p>
          <a:p>
            <a:pPr marL="216000" indent="-21564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Профессиональная </a:t>
            </a:r>
            <a:endParaRPr lang="ru-RU" sz="1800" b="0" strike="noStrike" spc="-1">
              <a:latin typeface="Arial"/>
            </a:endParaRPr>
          </a:p>
          <a:p>
            <a:pPr marL="216000" indent="-21564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подготовка </a:t>
            </a:r>
            <a:endParaRPr lang="ru-RU" sz="1800" b="0" strike="noStrike" spc="-1">
              <a:latin typeface="Arial"/>
            </a:endParaRPr>
          </a:p>
          <a:p>
            <a:pPr marL="216000" indent="-21564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(переподготовка)</a:t>
            </a:r>
            <a:endParaRPr lang="ru-RU" sz="1800" b="0" strike="noStrike" spc="-1">
              <a:latin typeface="Arial"/>
            </a:endParaRPr>
          </a:p>
          <a:p>
            <a:pPr marL="216000" indent="-21564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Прокат спорт-инвентаря</a:t>
            </a:r>
            <a:endParaRPr lang="ru-RU" sz="1800" b="0" strike="noStrike" spc="-1">
              <a:latin typeface="Arial"/>
            </a:endParaRPr>
          </a:p>
          <a:p>
            <a:pPr marL="216000" indent="-21564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Фитнес услуги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Shape 1"/>
          <p:cNvSpPr txBox="1"/>
          <p:nvPr/>
        </p:nvSpPr>
        <p:spPr>
          <a:xfrm>
            <a:off x="475200" y="0"/>
            <a:ext cx="82288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1" strike="noStrike" spc="-1">
                <a:solidFill>
                  <a:srgbClr val="000000"/>
                </a:solidFill>
                <a:latin typeface="Calibri"/>
              </a:rPr>
              <a:t>Бизнес модель</a:t>
            </a:r>
            <a:br/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TextShape 2"/>
          <p:cNvSpPr txBox="1"/>
          <p:nvPr/>
        </p:nvSpPr>
        <p:spPr>
          <a:xfrm>
            <a:off x="457200" y="1337040"/>
            <a:ext cx="8228880" cy="331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663C23C-B449-2BDF-2952-026122A5FF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708" y="769268"/>
            <a:ext cx="8369945" cy="470531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CustomShape 1"/>
          <p:cNvSpPr/>
          <p:nvPr/>
        </p:nvSpPr>
        <p:spPr>
          <a:xfrm>
            <a:off x="0" y="228960"/>
            <a:ext cx="9179280" cy="95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Процесс оказания услуги</a:t>
            </a:r>
            <a:endParaRPr lang="ru-RU" sz="4400" b="0" strike="noStrike" spc="-1">
              <a:latin typeface="Arial"/>
            </a:endParaRPr>
          </a:p>
        </p:txBody>
      </p:sp>
      <p:pic>
        <p:nvPicPr>
          <p:cNvPr id="154" name="Рисунок 152"/>
          <p:cNvPicPr/>
          <p:nvPr/>
        </p:nvPicPr>
        <p:blipFill>
          <a:blip r:embed="rId2"/>
          <a:stretch/>
        </p:blipFill>
        <p:spPr>
          <a:xfrm>
            <a:off x="946080" y="1180800"/>
            <a:ext cx="7333560" cy="41234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CustomShape 1"/>
          <p:cNvSpPr/>
          <p:nvPr/>
        </p:nvSpPr>
        <p:spPr>
          <a:xfrm>
            <a:off x="0" y="228960"/>
            <a:ext cx="9179280" cy="95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Цель проекта по SMART</a:t>
            </a:r>
            <a:endParaRPr lang="ru-RU" sz="4400" b="0" strike="noStrike" spc="-1">
              <a:latin typeface="Arial"/>
            </a:endParaRPr>
          </a:p>
        </p:txBody>
      </p:sp>
      <p:sp>
        <p:nvSpPr>
          <p:cNvPr id="156" name="CustomShape 2"/>
          <p:cNvSpPr/>
          <p:nvPr/>
        </p:nvSpPr>
        <p:spPr>
          <a:xfrm>
            <a:off x="467640" y="1561320"/>
            <a:ext cx="8459640" cy="377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Проведение спортивных мероприятий и предоставление специально оборудованного помещения для занятий спортом к 12 июля 2025 года для получения прибыли и удовлетворения жителей Ижевска в комфортных и легкодоступных условиях для занятий спортом.</a:t>
            </a:r>
            <a:endParaRPr lang="ru-RU" sz="2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CustomShape 1"/>
          <p:cNvSpPr/>
          <p:nvPr/>
        </p:nvSpPr>
        <p:spPr>
          <a:xfrm>
            <a:off x="0" y="228960"/>
            <a:ext cx="9179280" cy="95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SMART - критерии</a:t>
            </a:r>
            <a:endParaRPr lang="ru-RU" sz="4400" b="0" strike="noStrike" spc="-1">
              <a:latin typeface="Arial"/>
            </a:endParaRPr>
          </a:p>
        </p:txBody>
      </p:sp>
      <p:sp>
        <p:nvSpPr>
          <p:cNvPr id="158" name="CustomShape 2"/>
          <p:cNvSpPr/>
          <p:nvPr/>
        </p:nvSpPr>
        <p:spPr>
          <a:xfrm>
            <a:off x="180000" y="1260000"/>
            <a:ext cx="8747280" cy="4080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  <a:spcBef>
                <a:spcPts val="641"/>
              </a:spcBef>
            </a:pPr>
            <a:r>
              <a:rPr lang="ru-RU" sz="2600" b="1" strike="noStrike" spc="-1">
                <a:solidFill>
                  <a:srgbClr val="000000"/>
                </a:solidFill>
                <a:latin typeface="Calibri"/>
                <a:ea typeface="DejaVu Sans"/>
              </a:rPr>
              <a:t>Критерий 1. Specific (Конкретность/Определенность): </a:t>
            </a:r>
            <a:r>
              <a:rPr lang="ru-RU" sz="2600" b="0" strike="noStrike" spc="-1">
                <a:solidFill>
                  <a:srgbClr val="000000"/>
                </a:solidFill>
                <a:latin typeface="Calibri"/>
                <a:ea typeface="DejaVu Sans"/>
              </a:rPr>
              <a:t>Проводить спортивные мероприятия, а также предоставлять специально оборудованные помещения для тренировок и занятий спортом.</a:t>
            </a:r>
            <a:endParaRPr lang="ru-RU" sz="26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lang="ru-RU" sz="2600" b="1" strike="noStrike" spc="-1">
                <a:solidFill>
                  <a:srgbClr val="000000"/>
                </a:solidFill>
                <a:latin typeface="Calibri"/>
                <a:ea typeface="DejaVu Sans"/>
              </a:rPr>
              <a:t>Критерий 2. Measurable (Измеримость): </a:t>
            </a:r>
            <a:r>
              <a:rPr lang="ru-RU" sz="2600" b="0" strike="noStrike" spc="-1">
                <a:solidFill>
                  <a:srgbClr val="000000"/>
                </a:solidFill>
                <a:latin typeface="Calibri"/>
                <a:ea typeface="DejaVu Sans"/>
              </a:rPr>
              <a:t>Конечной целью, которая покажет, что наш проект по SMART оказался достигнутым будет являться широкомасштабное развитие, выделение нашего сегмента среди конкурентов и закрепление на рынке Ижевска.  </a:t>
            </a:r>
            <a:endParaRPr lang="ru-RU" sz="2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CustomShape 1"/>
          <p:cNvSpPr/>
          <p:nvPr/>
        </p:nvSpPr>
        <p:spPr>
          <a:xfrm>
            <a:off x="0" y="228960"/>
            <a:ext cx="9179280" cy="95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SMART - критерии</a:t>
            </a:r>
            <a:endParaRPr lang="ru-RU" sz="4400" b="0" strike="noStrike" spc="-1">
              <a:latin typeface="Arial"/>
            </a:endParaRPr>
          </a:p>
        </p:txBody>
      </p:sp>
      <p:sp>
        <p:nvSpPr>
          <p:cNvPr id="160" name="CustomShape 2"/>
          <p:cNvSpPr/>
          <p:nvPr/>
        </p:nvSpPr>
        <p:spPr>
          <a:xfrm>
            <a:off x="360000" y="1180440"/>
            <a:ext cx="8567280" cy="4160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2000" b="1" strike="noStrike" spc="-1">
                <a:solidFill>
                  <a:srgbClr val="000000"/>
                </a:solidFill>
                <a:latin typeface="Calibri"/>
                <a:ea typeface="DejaVu Sans"/>
              </a:rPr>
              <a:t>Критерий 3. Achievable (Достижимость): </a:t>
            </a:r>
            <a:r>
              <a:rPr lang="ru-RU" sz="2000" b="0" strike="noStrike" spc="-1">
                <a:solidFill>
                  <a:srgbClr val="000000"/>
                </a:solidFill>
                <a:latin typeface="Calibri"/>
                <a:ea typeface="DejaVu Sans"/>
              </a:rPr>
              <a:t>Цели нашего проекта являются достаточно сложными, однако достижимыми. В процессе реализации мы может столкнуться со следующими проблемами: </a:t>
            </a:r>
            <a:endParaRPr lang="ru-RU" sz="2000" b="0" strike="noStrike" spc="-1">
              <a:latin typeface="Arial"/>
              <a:ea typeface="Microsoft YaHei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  <a:ea typeface="DejaVu Sans"/>
              </a:rPr>
              <a:t>сложности в аренде зала, так как их не так много на территории города Ижевска и они могут быть заняты </a:t>
            </a:r>
            <a:endParaRPr lang="ru-RU" sz="2000" b="0" strike="noStrike" spc="-1">
              <a:latin typeface="Arial"/>
              <a:ea typeface="Microsoft YaHei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  <a:ea typeface="DejaVu Sans"/>
              </a:rPr>
              <a:t>малое количество квалифицированных судей </a:t>
            </a:r>
            <a:endParaRPr lang="ru-RU" sz="2000" b="0" strike="noStrike" spc="-1">
              <a:latin typeface="Arial"/>
              <a:ea typeface="Microsoft YaHei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  <a:ea typeface="DejaVu Sans"/>
              </a:rPr>
              <a:t>дорогостоящий инвентарь </a:t>
            </a:r>
            <a:endParaRPr lang="ru-RU" sz="2000" b="0" strike="noStrike" spc="-1">
              <a:latin typeface="Arial"/>
              <a:ea typeface="Microsoft YaHei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  <a:ea typeface="DejaVu Sans"/>
              </a:rPr>
              <a:t>нехватка спортивного оборудования </a:t>
            </a:r>
            <a:endParaRPr lang="ru-RU" sz="2000" b="0" strike="noStrike" spc="-1">
              <a:latin typeface="Arial"/>
              <a:ea typeface="Microsoft YaHe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  <a:ea typeface="DejaVu Sans"/>
              </a:rPr>
              <a:t>В качестве решения проблем мы может рассмотреть следующие варианты: </a:t>
            </a:r>
            <a:endParaRPr lang="ru-RU" sz="2000" b="0" strike="noStrike" spc="-1">
              <a:latin typeface="Arial"/>
              <a:ea typeface="Microsoft YaHei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  <a:ea typeface="DejaVu Sans"/>
              </a:rPr>
              <a:t>нахождение спонсоров</a:t>
            </a:r>
            <a:endParaRPr lang="ru-RU" sz="2000" b="0" strike="noStrike" spc="-1">
              <a:latin typeface="Arial"/>
              <a:ea typeface="Microsoft YaHei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  <a:ea typeface="DejaVu Sans"/>
              </a:rPr>
              <a:t>размещение эффективной и узнаваемой рекламы и использование рекламного инвентаря (бартер) </a:t>
            </a:r>
            <a:endParaRPr lang="ru-RU" sz="2000" b="0" strike="noStrike" spc="-1">
              <a:latin typeface="Arial"/>
              <a:ea typeface="Microsoft YaHe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CustomShape 1"/>
          <p:cNvSpPr/>
          <p:nvPr/>
        </p:nvSpPr>
        <p:spPr>
          <a:xfrm>
            <a:off x="0" y="228960"/>
            <a:ext cx="9179280" cy="95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SMART - критерии</a:t>
            </a:r>
            <a:endParaRPr lang="ru-RU" sz="4400" b="0" strike="noStrike" spc="-1">
              <a:latin typeface="Arial"/>
            </a:endParaRPr>
          </a:p>
        </p:txBody>
      </p:sp>
      <p:sp>
        <p:nvSpPr>
          <p:cNvPr id="162" name="CustomShape 2"/>
          <p:cNvSpPr/>
          <p:nvPr/>
        </p:nvSpPr>
        <p:spPr>
          <a:xfrm>
            <a:off x="360000" y="1180440"/>
            <a:ext cx="8567280" cy="4160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Calibri"/>
                <a:ea typeface="Microsoft YaHei"/>
              </a:rPr>
              <a:t>Критерий 4. Relevant (Релевантность): </a:t>
            </a:r>
            <a:r>
              <a:rPr lang="ru-RU" sz="24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Проведение спортивных мероприятий направлено для того чтобы приобщить население Ижевска к спорту, здоровому образу жизни, создать комфортные и легкодоступные условия для физических занятий. В целом создать бизнес, приносящий прибыль, который бы удовлетворял наши потребности и потребности наших знакомых в спорте. </a:t>
            </a:r>
            <a:endParaRPr lang="ru-RU" sz="2400" b="0" strike="noStrike" spc="-1">
              <a:latin typeface="Arial"/>
              <a:ea typeface="Microsoft YaHei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Calibri"/>
                <a:ea typeface="Microsoft YaHei"/>
              </a:rPr>
              <a:t>Критерий 5. Time bound (Временные рамки):</a:t>
            </a:r>
            <a:r>
              <a:rPr lang="ru-RU" sz="24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 К 12 июля 2025 года</a:t>
            </a:r>
            <a:endParaRPr lang="ru-RU" sz="2400" b="0" strike="noStrike" spc="-1">
              <a:latin typeface="Arial"/>
              <a:ea typeface="Microsoft YaHe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CustomShape 1"/>
          <p:cNvSpPr/>
          <p:nvPr/>
        </p:nvSpPr>
        <p:spPr>
          <a:xfrm>
            <a:off x="0" y="228960"/>
            <a:ext cx="9179280" cy="95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Спортивные залы, с которыми будем сотрудничать:</a:t>
            </a:r>
            <a:endParaRPr lang="ru-RU" sz="4400" b="0" strike="noStrike" spc="-1">
              <a:latin typeface="Arial"/>
            </a:endParaRPr>
          </a:p>
        </p:txBody>
      </p:sp>
      <p:pic>
        <p:nvPicPr>
          <p:cNvPr id="164" name="Picture 2_3" descr="https://sun9-70.userapi.com/impg/Ypx9c3FpS-WAhQhamL9iD-UaZOyu5AOUDMArIw/HZXm8j79fuM.jpg?size=1067x615&amp;quality=95&amp;sign=a326f0e3fe0f6541b4d3644fa091d4af&amp;type=album"/>
          <p:cNvPicPr/>
          <p:nvPr/>
        </p:nvPicPr>
        <p:blipFill>
          <a:blip r:embed="rId2"/>
          <a:stretch/>
        </p:blipFill>
        <p:spPr>
          <a:xfrm>
            <a:off x="338400" y="1491480"/>
            <a:ext cx="2721600" cy="1748520"/>
          </a:xfrm>
          <a:prstGeom prst="rect">
            <a:avLst/>
          </a:prstGeom>
          <a:ln w="0">
            <a:noFill/>
          </a:ln>
        </p:spPr>
      </p:pic>
      <p:pic>
        <p:nvPicPr>
          <p:cNvPr id="165" name="Picture 5" descr="https://sun9-79.userapi.com/impg/8khe_Xpzm0MLAZ97pK1PSqC5_46zYprnRjWsig/IerBEtp5JR8.jpg?size=1280x853&amp;quality=95&amp;sign=4d2d73556df6827e73aa5a0d673343bb&amp;type=album"/>
          <p:cNvPicPr/>
          <p:nvPr/>
        </p:nvPicPr>
        <p:blipFill>
          <a:blip r:embed="rId3"/>
          <a:stretch/>
        </p:blipFill>
        <p:spPr>
          <a:xfrm>
            <a:off x="3376800" y="1411920"/>
            <a:ext cx="2743200" cy="1828080"/>
          </a:xfrm>
          <a:prstGeom prst="rect">
            <a:avLst/>
          </a:prstGeom>
          <a:ln w="0">
            <a:noFill/>
          </a:ln>
        </p:spPr>
      </p:pic>
      <p:pic>
        <p:nvPicPr>
          <p:cNvPr id="166" name="Picture 6" descr="https://sun9-12.userapi.com/impg/Zpfz6NGiJiGDPES_dXMyJO0SGkNGRwmrvu2P2g/aN8OWCSpqKA.jpg?size=965x643&amp;quality=95&amp;sign=357f2a81e6ae9e541c0e7ff9e9305b4c&amp;type=album"/>
          <p:cNvPicPr/>
          <p:nvPr/>
        </p:nvPicPr>
        <p:blipFill>
          <a:blip r:embed="rId4"/>
          <a:stretch/>
        </p:blipFill>
        <p:spPr>
          <a:xfrm>
            <a:off x="6406560" y="1440000"/>
            <a:ext cx="2593440" cy="1800000"/>
          </a:xfrm>
          <a:prstGeom prst="rect">
            <a:avLst/>
          </a:prstGeom>
          <a:ln w="0">
            <a:noFill/>
          </a:ln>
        </p:spPr>
      </p:pic>
      <p:pic>
        <p:nvPicPr>
          <p:cNvPr id="167" name="Picture 2_4" descr="https://sun9-77.userapi.com/impg/1EsVHDPYoPcJ9D3IVfRmSdXMDRuLyiAByeB7Gw/zNHTiHz_OSk.jpg?size=963x581&amp;quality=95&amp;sign=cbd714f73f7794f376f4492b407f10b7&amp;type=album"/>
          <p:cNvPicPr/>
          <p:nvPr/>
        </p:nvPicPr>
        <p:blipFill>
          <a:blip r:embed="rId5"/>
          <a:stretch/>
        </p:blipFill>
        <p:spPr>
          <a:xfrm>
            <a:off x="3461760" y="3796200"/>
            <a:ext cx="2658240" cy="1603800"/>
          </a:xfrm>
          <a:prstGeom prst="rect">
            <a:avLst/>
          </a:prstGeom>
          <a:ln w="0">
            <a:noFill/>
          </a:ln>
        </p:spPr>
      </p:pic>
      <p:sp>
        <p:nvSpPr>
          <p:cNvPr id="168" name="CustomShape 2"/>
          <p:cNvSpPr/>
          <p:nvPr/>
        </p:nvSpPr>
        <p:spPr>
          <a:xfrm>
            <a:off x="324000" y="3240000"/>
            <a:ext cx="2736000" cy="57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Calibri"/>
              </a:rPr>
              <a:t>Спортивный зал </a:t>
            </a:r>
            <a:endParaRPr lang="ru-RU" sz="16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Calibri"/>
              </a:rPr>
              <a:t>5-го общежития УдГУ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169" name="CustomShape 3"/>
          <p:cNvSpPr/>
          <p:nvPr/>
        </p:nvSpPr>
        <p:spPr>
          <a:xfrm>
            <a:off x="6120000" y="4642920"/>
            <a:ext cx="2916360" cy="57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Calibri"/>
              </a:rPr>
              <a:t>Спортивные залы школ города Ижевск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170" name="CustomShape 4"/>
          <p:cNvSpPr/>
          <p:nvPr/>
        </p:nvSpPr>
        <p:spPr>
          <a:xfrm>
            <a:off x="3240000" y="3250080"/>
            <a:ext cx="2880000" cy="576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Calibri"/>
              </a:rPr>
              <a:t>Спортивный зал </a:t>
            </a:r>
            <a:endParaRPr lang="ru-RU" sz="16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Calibri"/>
              </a:rPr>
              <a:t>1-го корпуса УдГУ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171" name="CustomShape 5"/>
          <p:cNvSpPr/>
          <p:nvPr/>
        </p:nvSpPr>
        <p:spPr>
          <a:xfrm>
            <a:off x="6304320" y="3240000"/>
            <a:ext cx="2695680" cy="57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Calibri"/>
              </a:rPr>
              <a:t>Спортивный зал </a:t>
            </a:r>
            <a:endParaRPr lang="ru-RU" sz="16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Calibri"/>
              </a:rPr>
              <a:t>5-го корпуса УдГУ</a:t>
            </a:r>
            <a:endParaRPr lang="ru-RU" sz="1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CustomShape 1"/>
          <p:cNvSpPr/>
          <p:nvPr/>
        </p:nvSpPr>
        <p:spPr>
          <a:xfrm>
            <a:off x="0" y="228960"/>
            <a:ext cx="9179280" cy="95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Почему именно эти залы?</a:t>
            </a:r>
            <a:endParaRPr lang="ru-RU" sz="4400" b="0" strike="noStrike" spc="-1">
              <a:latin typeface="Arial"/>
            </a:endParaRPr>
          </a:p>
        </p:txBody>
      </p:sp>
      <p:sp>
        <p:nvSpPr>
          <p:cNvPr id="173" name="TextShape 2"/>
          <p:cNvSpPr txBox="1"/>
          <p:nvPr/>
        </p:nvSpPr>
        <p:spPr>
          <a:xfrm>
            <a:off x="755576" y="1180440"/>
            <a:ext cx="8280000" cy="4214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pPr marL="216000" indent="-216000">
              <a:lnSpc>
                <a:spcPct val="100000"/>
              </a:lnSpc>
              <a:spcBef>
                <a:spcPts val="924"/>
              </a:spcBef>
              <a:spcAft>
                <a:spcPts val="283"/>
              </a:spcAft>
              <a:buClr>
                <a:srgbClr val="000000"/>
              </a:buClr>
              <a:buFont typeface="StarSymbol"/>
              <a:buAutoNum type="arabicParenR"/>
            </a:pPr>
            <a:r>
              <a:rPr lang="ru-RU" sz="2800" b="0" strike="noStrike" spc="-1" dirty="0">
                <a:solidFill>
                  <a:srgbClr val="000000"/>
                </a:solidFill>
                <a:latin typeface="Calibri"/>
              </a:rPr>
              <a:t>залы предоставляют всё необходимое оснащение и инвентарь</a:t>
            </a:r>
            <a:endParaRPr lang="ru-RU" sz="2800" b="0" strike="noStrike" spc="-1" dirty="0">
              <a:latin typeface="Arial"/>
              <a:ea typeface="Microsoft YaHei"/>
            </a:endParaRPr>
          </a:p>
          <a:p>
            <a:pPr marL="216000" indent="-216000">
              <a:lnSpc>
                <a:spcPct val="100000"/>
              </a:lnSpc>
              <a:spcBef>
                <a:spcPts val="924"/>
              </a:spcBef>
              <a:spcAft>
                <a:spcPts val="283"/>
              </a:spcAft>
              <a:buClr>
                <a:srgbClr val="000000"/>
              </a:buClr>
              <a:buFont typeface="StarSymbol"/>
              <a:buAutoNum type="arabicParenR"/>
            </a:pPr>
            <a:r>
              <a:rPr lang="ru-RU" sz="2800" b="0" strike="noStrike" spc="-1" dirty="0">
                <a:solidFill>
                  <a:srgbClr val="000000"/>
                </a:solidFill>
                <a:latin typeface="Calibri"/>
              </a:rPr>
              <a:t>такие залы это бюджетный вариант проведения, аренда в них не стоит дорого (или же бесплатная)</a:t>
            </a:r>
            <a:endParaRPr lang="ru-RU" sz="2800" b="0" strike="noStrike" spc="-1" dirty="0">
              <a:latin typeface="Arial"/>
              <a:ea typeface="Microsoft YaHei"/>
            </a:endParaRPr>
          </a:p>
          <a:p>
            <a:pPr marL="216000" indent="-216000">
              <a:lnSpc>
                <a:spcPct val="100000"/>
              </a:lnSpc>
              <a:spcBef>
                <a:spcPts val="924"/>
              </a:spcBef>
              <a:spcAft>
                <a:spcPts val="283"/>
              </a:spcAft>
              <a:buClr>
                <a:srgbClr val="000000"/>
              </a:buClr>
              <a:buFont typeface="StarSymbol"/>
              <a:buAutoNum type="arabicParenR"/>
            </a:pPr>
            <a:r>
              <a:rPr lang="ru-RU" sz="2800" b="0" strike="noStrike" spc="-1" dirty="0">
                <a:solidFill>
                  <a:srgbClr val="000000"/>
                </a:solidFill>
                <a:latin typeface="Calibri"/>
              </a:rPr>
              <a:t>удобное местоположение залов</a:t>
            </a:r>
            <a:endParaRPr lang="ru-RU" sz="2800" b="0" strike="noStrike" spc="-1" dirty="0">
              <a:latin typeface="Arial"/>
              <a:ea typeface="Microsoft YaHei"/>
            </a:endParaRPr>
          </a:p>
          <a:p>
            <a:pPr marL="216000" indent="-216000">
              <a:lnSpc>
                <a:spcPct val="100000"/>
              </a:lnSpc>
              <a:spcBef>
                <a:spcPts val="924"/>
              </a:spcBef>
              <a:spcAft>
                <a:spcPts val="283"/>
              </a:spcAft>
              <a:buClr>
                <a:srgbClr val="000000"/>
              </a:buClr>
              <a:buFont typeface="StarSymbol"/>
              <a:buAutoNum type="arabicParenR"/>
            </a:pPr>
            <a:r>
              <a:rPr lang="ru-RU" sz="2800" b="0" strike="noStrike" spc="-1" dirty="0">
                <a:solidFill>
                  <a:srgbClr val="000000"/>
                </a:solidFill>
                <a:latin typeface="Calibri"/>
              </a:rPr>
              <a:t>залы оснащены светотехническим оборудованием, хорошей вентиляцией и водоснабжением</a:t>
            </a:r>
            <a:endParaRPr lang="ru-RU" sz="2800" b="0" strike="noStrike" spc="-1" dirty="0">
              <a:latin typeface="Arial"/>
              <a:ea typeface="Microsoft YaHe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CustomShape 1"/>
          <p:cNvSpPr/>
          <p:nvPr/>
        </p:nvSpPr>
        <p:spPr>
          <a:xfrm>
            <a:off x="0" y="228960"/>
            <a:ext cx="9179280" cy="95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Стартовые инвестиции</a:t>
            </a:r>
            <a:endParaRPr lang="ru-RU" sz="4400" b="0" strike="noStrike" spc="-1">
              <a:latin typeface="Arial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5513306"/>
              </p:ext>
            </p:extLst>
          </p:nvPr>
        </p:nvGraphicFramePr>
        <p:xfrm>
          <a:off x="305164" y="1561356"/>
          <a:ext cx="8568952" cy="270620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9348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7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63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7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800"/>
                        <a:buFont typeface="Calibri"/>
                        <a:buNone/>
                      </a:pPr>
                      <a:r>
                        <a:rPr lang="ru-RU" sz="2800" b="1" i="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Сумма, руб.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800"/>
                        <a:buFont typeface="Calibri"/>
                        <a:buNone/>
                      </a:pPr>
                      <a:r>
                        <a:rPr lang="ru-RU" sz="2800" b="1" i="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источник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5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Calibri"/>
                        <a:buNone/>
                      </a:pPr>
                      <a:r>
                        <a:rPr lang="ru-RU" sz="2200" b="0" i="0" u="none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Спортивный</a:t>
                      </a:r>
                      <a:r>
                        <a:rPr lang="ru-RU" sz="2200" b="0" i="0" u="none" baseline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 инвентарь</a:t>
                      </a:r>
                      <a:endParaRPr sz="2200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Calibri"/>
                        <a:buNone/>
                      </a:pPr>
                      <a:r>
                        <a:rPr lang="ru-RU" sz="2200" b="0" i="0" u="none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10000</a:t>
                      </a:r>
                      <a:endParaRPr sz="2200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Calibri"/>
                        <a:buNone/>
                      </a:pPr>
                      <a:r>
                        <a:rPr lang="ru-RU" sz="22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Собственные средства</a:t>
                      </a:r>
                      <a:endParaRPr sz="2200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5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Calibri"/>
                        <a:buNone/>
                      </a:pPr>
                      <a:r>
                        <a:rPr lang="ru-RU" sz="2200" b="0" i="0" u="none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Реклама</a:t>
                      </a:r>
                      <a:r>
                        <a:rPr lang="ru-RU" sz="2200" b="0" i="0" u="none" baseline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 </a:t>
                      </a:r>
                      <a:endParaRPr sz="2200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 dirty="0"/>
                        <a:t>3000</a:t>
                      </a:r>
                      <a:endParaRPr sz="2200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 dirty="0"/>
                        <a:t>Собственные средства</a:t>
                      </a:r>
                      <a:endParaRPr sz="2200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1476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Calibri"/>
                        <a:buNone/>
                      </a:pPr>
                      <a:r>
                        <a:rPr lang="ru-RU" sz="2200" dirty="0"/>
                        <a:t>ИТОГО:</a:t>
                      </a:r>
                      <a:endParaRPr sz="2200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 dirty="0"/>
                        <a:t>13000</a:t>
                      </a:r>
                      <a:r>
                        <a:rPr lang="ru-RU" sz="2200" baseline="0" dirty="0"/>
                        <a:t> рублей</a:t>
                      </a:r>
                      <a:endParaRPr sz="2200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200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CustomShape 1"/>
          <p:cNvSpPr/>
          <p:nvPr/>
        </p:nvSpPr>
        <p:spPr>
          <a:xfrm>
            <a:off x="0" y="228960"/>
            <a:ext cx="9179280" cy="95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Организационный план</a:t>
            </a:r>
            <a:endParaRPr lang="ru-RU" sz="4400" b="0" strike="noStrike" spc="-1">
              <a:latin typeface="Arial"/>
            </a:endParaRPr>
          </a:p>
        </p:txBody>
      </p:sp>
      <p:sp>
        <p:nvSpPr>
          <p:cNvPr id="177" name="CustomShape 2"/>
          <p:cNvSpPr/>
          <p:nvPr/>
        </p:nvSpPr>
        <p:spPr>
          <a:xfrm>
            <a:off x="360000" y="1180800"/>
            <a:ext cx="8604000" cy="4079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457200" indent="-45684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Организационно-правовой формой нашего бизнеса будет ИП. Этому есть ряд причин: </a:t>
            </a:r>
            <a:endParaRPr lang="ru-RU" sz="2800" b="0" strike="noStrike" spc="-1">
              <a:latin typeface="Arial"/>
            </a:endParaRPr>
          </a:p>
          <a:p>
            <a:pPr marL="457200" indent="-45684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	1. Легче оформить и начать действовать.</a:t>
            </a:r>
            <a:endParaRPr lang="ru-RU" sz="2800" b="0" strike="noStrike" spc="-1">
              <a:latin typeface="Arial"/>
            </a:endParaRPr>
          </a:p>
          <a:p>
            <a:pPr marL="457200" indent="-45684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	2. Не обязательно вести бухгалтерский учет, лишь налоговый.</a:t>
            </a:r>
            <a:endParaRPr lang="ru-RU" sz="2800" b="0" strike="noStrike" spc="-1">
              <a:latin typeface="Arial"/>
            </a:endParaRPr>
          </a:p>
          <a:p>
            <a:pPr marL="457200" indent="-45684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	3. Можно работать с более выгодной системой налогообложения.</a:t>
            </a:r>
            <a:endParaRPr lang="ru-RU" sz="2800" b="0" strike="noStrike" spc="-1">
              <a:latin typeface="Arial"/>
            </a:endParaRPr>
          </a:p>
          <a:p>
            <a:pPr marL="457200" indent="-45684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	4. В случае неудачи, закрыть бизнес будет не сложно.</a:t>
            </a:r>
            <a:endParaRPr lang="ru-RU" sz="2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CustomShape 1"/>
          <p:cNvSpPr/>
          <p:nvPr/>
        </p:nvSpPr>
        <p:spPr>
          <a:xfrm>
            <a:off x="0" y="228960"/>
            <a:ext cx="9179280" cy="95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Система налогообложения</a:t>
            </a:r>
            <a:endParaRPr lang="ru-RU" sz="4400" b="0" strike="noStrike" spc="-1">
              <a:latin typeface="Arial"/>
            </a:endParaRPr>
          </a:p>
        </p:txBody>
      </p:sp>
      <p:sp>
        <p:nvSpPr>
          <p:cNvPr id="179" name="CustomShape 2"/>
          <p:cNvSpPr/>
          <p:nvPr/>
        </p:nvSpPr>
        <p:spPr>
          <a:xfrm>
            <a:off x="360000" y="1180800"/>
            <a:ext cx="8459640" cy="4079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457200" indent="-45684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  <a:ea typeface="DejaVu Sans"/>
              </a:rPr>
              <a:t>Мы предпочитаем </a:t>
            </a:r>
            <a:r>
              <a:rPr lang="ru-RU" sz="3200" b="0" i="1" strike="noStrike" spc="-1">
                <a:solidFill>
                  <a:srgbClr val="000000"/>
                </a:solidFill>
                <a:latin typeface="Calibri"/>
                <a:ea typeface="DejaVu Sans"/>
              </a:rPr>
              <a:t>упрощенную систему налогообложения(УСН), объектом налогообложения мы сделаем «доход», поэтому ставка налога составит 6%. Данная система для нашего бизнеса видится более выгодной.</a:t>
            </a: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CustomShape 1"/>
          <p:cNvSpPr/>
          <p:nvPr/>
        </p:nvSpPr>
        <p:spPr>
          <a:xfrm>
            <a:off x="-35280" y="-94828"/>
            <a:ext cx="9179280" cy="95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Финансовый план</a:t>
            </a:r>
            <a:endParaRPr lang="ru-RU" sz="4400" b="0" strike="noStrike" spc="-1" dirty="0">
              <a:latin typeface="Arial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1462633"/>
              </p:ext>
            </p:extLst>
          </p:nvPr>
        </p:nvGraphicFramePr>
        <p:xfrm>
          <a:off x="179512" y="761732"/>
          <a:ext cx="8568952" cy="495326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76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81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8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1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64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77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62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9777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164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13922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100" b="1" i="0" u="none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№</a:t>
                      </a:r>
                      <a:endParaRPr sz="1500" dirty="0"/>
                    </a:p>
                  </a:txBody>
                  <a:tcPr marL="74041" marR="74041" marT="37021" marB="37021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2000" b="1" i="0" u="none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БЮДЖЕТ</a:t>
                      </a:r>
                      <a:endParaRPr sz="1500" dirty="0"/>
                    </a:p>
                  </a:txBody>
                  <a:tcPr marL="74041" marR="74041" marT="37021" marB="37021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2000" b="1" i="0" u="none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Ед. </a:t>
                      </a:r>
                      <a:r>
                        <a:rPr lang="ru-RU" sz="2000" b="1" i="0" u="none" dirty="0" err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изм</a:t>
                      </a:r>
                      <a:endParaRPr sz="1500" dirty="0"/>
                    </a:p>
                  </a:txBody>
                  <a:tcPr marL="74041" marR="74041" marT="37021" marB="37021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Calibri"/>
                        <a:buNone/>
                      </a:pPr>
                      <a:endParaRPr sz="1600"/>
                    </a:p>
                  </a:txBody>
                  <a:tcPr marL="79330" marR="79330" marT="39665" marB="3966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2000" b="1" i="0" u="none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  <a:sym typeface="Calibri"/>
                        </a:rPr>
                        <a:t>июль</a:t>
                      </a:r>
                      <a:endParaRPr sz="2000" dirty="0"/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2000" b="1" i="0" u="none" dirty="0" err="1">
                          <a:solidFill>
                            <a:srgbClr val="FFFFFF"/>
                          </a:solidFill>
                          <a:latin typeface="Calibri"/>
                          <a:cs typeface="Calibri"/>
                          <a:sym typeface="Calibri"/>
                        </a:rPr>
                        <a:t>авг</a:t>
                      </a:r>
                      <a:endParaRPr sz="2000" dirty="0"/>
                    </a:p>
                  </a:txBody>
                  <a:tcPr marL="74041" marR="74041" marT="37021" marB="37021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i="0" u="none" dirty="0">
                          <a:solidFill>
                            <a:srgbClr val="FFFFFF"/>
                          </a:solidFill>
                          <a:latin typeface="+mn-lt"/>
                          <a:cs typeface="Calibri"/>
                          <a:sym typeface="Calibri"/>
                        </a:rPr>
                        <a:t>сен</a:t>
                      </a:r>
                      <a:endParaRPr lang="ru-RU" sz="2000" dirty="0"/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2000" b="1" i="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ИТОГО</a:t>
                      </a:r>
                      <a:endParaRPr sz="1500"/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523">
                <a:tc gridSpan="9"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3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БЮДЖЕТ ОПЕРАЦИОННОЙ ДЕЯТЕЛЬНОСТИ</a:t>
                      </a:r>
                      <a:endParaRPr sz="1500" dirty="0"/>
                    </a:p>
                  </a:txBody>
                  <a:tcPr marL="74041" marR="74041" marT="37021" marB="37021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546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74041" marR="74041" marT="37021" marB="37021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6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ДОХОДЫ ОТ ОПЕРАЦИОННОЙ ДЕЯТЕЛЬНОСТИ</a:t>
                      </a:r>
                      <a:endParaRPr sz="1600" dirty="0"/>
                    </a:p>
                  </a:txBody>
                  <a:tcPr marL="74041" marR="74041" marT="37021" marB="37021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6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РУБ.</a:t>
                      </a:r>
                      <a:endParaRPr sz="1600" dirty="0"/>
                    </a:p>
                  </a:txBody>
                  <a:tcPr marL="74041" marR="74041" marT="37021" marB="37021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endParaRPr sz="1600"/>
                    </a:p>
                  </a:txBody>
                  <a:tcPr marL="79330" marR="79330" marT="39665" marB="3966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43 200</a:t>
                      </a:r>
                      <a:endParaRPr lang="ru-RU" sz="1600" dirty="0"/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43 200</a:t>
                      </a:r>
                      <a:endParaRPr lang="ru-RU" sz="1600" dirty="0"/>
                    </a:p>
                  </a:txBody>
                  <a:tcPr marL="74041" marR="74041" marT="37021" marB="37021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43 200</a:t>
                      </a:r>
                      <a:endParaRPr lang="ru-RU" sz="1600" dirty="0"/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/>
                        <a:t>129 600</a:t>
                      </a:r>
                      <a:endParaRPr sz="1600" dirty="0"/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46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74041" marR="74041" marT="37021" marB="37021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6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РАСХОДЫ НА ОПЕРАЦИОННУЮ ДЕЯТЕЛЬНОСТЬ</a:t>
                      </a:r>
                      <a:endParaRPr sz="1600" dirty="0"/>
                    </a:p>
                  </a:txBody>
                  <a:tcPr marL="74041" marR="74041" marT="37021" marB="37021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6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РУБ.</a:t>
                      </a:r>
                      <a:endParaRPr sz="1600" dirty="0"/>
                    </a:p>
                  </a:txBody>
                  <a:tcPr marL="74041" marR="74041" marT="37021" marB="37021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endParaRPr sz="1600"/>
                    </a:p>
                  </a:txBody>
                  <a:tcPr marL="79330" marR="79330" marT="39665" marB="3966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600" dirty="0"/>
                        <a:t>28 392</a:t>
                      </a:r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26 592</a:t>
                      </a:r>
                    </a:p>
                  </a:txBody>
                  <a:tcPr marL="74041" marR="74041" marT="37021" marB="37021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28 592</a:t>
                      </a:r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/>
                        <a:t>82</a:t>
                      </a:r>
                      <a:r>
                        <a:rPr lang="ru-RU" sz="1600" baseline="0" dirty="0"/>
                        <a:t> 776</a:t>
                      </a:r>
                      <a:endParaRPr sz="1600" dirty="0"/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340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74041" marR="74041" marT="37021" marB="37021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16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Постоянные расходы</a:t>
                      </a:r>
                      <a:endParaRPr sz="1600" dirty="0"/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 sz="1600" dirty="0"/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</a:txBody>
                  <a:tcPr marL="79330" marR="79330" marT="39665" marB="3966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 sz="1600" dirty="0"/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/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340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74041" marR="74041" marT="37021" marB="37021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1600" dirty="0"/>
                        <a:t>Государственная</a:t>
                      </a:r>
                      <a:r>
                        <a:rPr lang="ru-RU" sz="1600" baseline="0" dirty="0"/>
                        <a:t> пошлина</a:t>
                      </a:r>
                      <a:endParaRPr sz="1600" dirty="0"/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600" dirty="0"/>
                        <a:t>Руб.</a:t>
                      </a:r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600" dirty="0"/>
                        <a:t>800</a:t>
                      </a:r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/>
                        <a:t>800</a:t>
                      </a:r>
                      <a:endParaRPr sz="1600" dirty="0"/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340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74041" marR="74041" marT="37021" marB="37021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16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Аренда</a:t>
                      </a:r>
                      <a:r>
                        <a:rPr lang="ru-RU" sz="1600" b="0" i="0" u="none" baseline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зала </a:t>
                      </a:r>
                      <a:endParaRPr sz="1600" dirty="0"/>
                    </a:p>
                  </a:txBody>
                  <a:tcPr marL="74041" marR="74041" marT="37021" marB="37021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6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Руб.</a:t>
                      </a:r>
                      <a:endParaRPr sz="1600" dirty="0"/>
                    </a:p>
                  </a:txBody>
                  <a:tcPr marL="74041" marR="74041" marT="37021" marB="37021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endParaRPr sz="1600" dirty="0"/>
                    </a:p>
                  </a:txBody>
                  <a:tcPr marL="79330" marR="79330" marT="39665" marB="3966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/>
                        <a:t>18000</a:t>
                      </a:r>
                      <a:endParaRPr sz="1600" dirty="0"/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/>
                        <a:t>18000</a:t>
                      </a:r>
                      <a:endParaRPr sz="1600" dirty="0"/>
                    </a:p>
                  </a:txBody>
                  <a:tcPr marL="74041" marR="74041" marT="37021" marB="37021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/>
                        <a:t>18000</a:t>
                      </a:r>
                      <a:endParaRPr sz="1600" dirty="0"/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/>
                        <a:t>54 000</a:t>
                      </a:r>
                      <a:endParaRPr sz="1600" dirty="0"/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340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74041" marR="74041" marT="37021" marB="37021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16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Переменные расходы</a:t>
                      </a:r>
                      <a:endParaRPr sz="1600" dirty="0"/>
                    </a:p>
                  </a:txBody>
                  <a:tcPr marL="74041" marR="74041" marT="37021" marB="37021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endParaRPr sz="1600" dirty="0"/>
                    </a:p>
                  </a:txBody>
                  <a:tcPr marL="74041" marR="74041" marT="37021" marB="37021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endParaRPr sz="1600"/>
                    </a:p>
                  </a:txBody>
                  <a:tcPr marL="79330" marR="79330" marT="39665" marB="3966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 sz="1600" dirty="0"/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 marL="74041" marR="74041" marT="37021" marB="37021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340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74041" marR="74041" marT="37021" marB="37021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1600" b="0" i="0" u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Аренда</a:t>
                      </a:r>
                      <a:r>
                        <a:rPr lang="ru-RU" sz="1600" b="0" i="0" u="none" baseline="0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 и</a:t>
                      </a:r>
                      <a:r>
                        <a:rPr lang="ru-RU" sz="1600" b="0" i="0" u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нвентаря</a:t>
                      </a:r>
                    </a:p>
                  </a:txBody>
                  <a:tcPr marL="74041" marR="74041" marT="37021" marB="37021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6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Руб.</a:t>
                      </a:r>
                      <a:endParaRPr sz="1600" b="0" dirty="0"/>
                    </a:p>
                  </a:txBody>
                  <a:tcPr marL="74041" marR="74041" marT="37021" marB="37021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endParaRPr sz="1600" dirty="0"/>
                    </a:p>
                  </a:txBody>
                  <a:tcPr marL="79330" marR="79330" marT="39665" marB="3966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600" dirty="0"/>
                        <a:t>3000</a:t>
                      </a:r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1000</a:t>
                      </a:r>
                    </a:p>
                  </a:txBody>
                  <a:tcPr marL="74041" marR="74041" marT="37021" marB="37021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2000</a:t>
                      </a:r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/>
                        <a:t>6 000</a:t>
                      </a:r>
                      <a:endParaRPr sz="1600" dirty="0"/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340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74041" marR="74041" marT="37021" marB="37021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1600" b="0" i="0" u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Продвижение, реклама</a:t>
                      </a:r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600" dirty="0"/>
                        <a:t>Руб.</a:t>
                      </a:r>
                      <a:endParaRPr sz="1600" dirty="0"/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600" dirty="0"/>
                        <a:t>4000</a:t>
                      </a:r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5000</a:t>
                      </a:r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6000</a:t>
                      </a:r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/>
                        <a:t>15 000</a:t>
                      </a:r>
                      <a:endParaRPr sz="1600" dirty="0"/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340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74041" marR="74041" marT="37021" marB="37021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16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Налог (6%)</a:t>
                      </a:r>
                      <a:endParaRPr sz="1600" dirty="0"/>
                    </a:p>
                  </a:txBody>
                  <a:tcPr marL="74041" marR="74041" marT="37021" marB="37021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6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Руб.</a:t>
                      </a:r>
                      <a:endParaRPr sz="1600" dirty="0"/>
                    </a:p>
                  </a:txBody>
                  <a:tcPr marL="74041" marR="74041" marT="37021" marB="37021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endParaRPr sz="1600"/>
                    </a:p>
                  </a:txBody>
                  <a:tcPr marL="79330" marR="79330" marT="39665" marB="3966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600" dirty="0"/>
                        <a:t>2 592</a:t>
                      </a:r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2 592</a:t>
                      </a:r>
                    </a:p>
                  </a:txBody>
                  <a:tcPr marL="74041" marR="74041" marT="37021" marB="37021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2 592</a:t>
                      </a:r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/>
                        <a:t>7 776</a:t>
                      </a:r>
                      <a:endParaRPr sz="1600" dirty="0"/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340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74041" marR="74041" marT="37021" marB="37021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6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ПРИБЫЛЬ  </a:t>
                      </a:r>
                      <a:endParaRPr sz="1600" dirty="0"/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 sz="1600" dirty="0"/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</a:txBody>
                  <a:tcPr marL="79330" marR="79330" marT="39665" marB="39665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600" dirty="0"/>
                        <a:t>14 808</a:t>
                      </a:r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16 608</a:t>
                      </a:r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14 608</a:t>
                      </a:r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/>
                        <a:t>46 024</a:t>
                      </a:r>
                      <a:endParaRPr sz="1600" dirty="0"/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3408">
                <a:tc gridSpan="9"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ru-RU" sz="16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БЮДЖЕТ ИНВЕСТИЦИОННОЙ ДЕЯТЕЛЬНОСТИ</a:t>
                      </a:r>
                      <a:endParaRPr sz="1600" dirty="0"/>
                    </a:p>
                  </a:txBody>
                  <a:tcPr marL="74041" marR="74041" marT="37021" marB="37021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340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74041" marR="74041" marT="37021" marB="37021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lang="ru-RU" sz="16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Стартовые инвестиции</a:t>
                      </a:r>
                      <a:endParaRPr sz="1600" dirty="0"/>
                    </a:p>
                  </a:txBody>
                  <a:tcPr marL="74041" marR="74041" marT="37021" marB="37021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6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Руб.</a:t>
                      </a:r>
                      <a:endParaRPr sz="1600" dirty="0"/>
                    </a:p>
                  </a:txBody>
                  <a:tcPr marL="74041" marR="74041" marT="37021" marB="37021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/>
                        <a:t>13 000</a:t>
                      </a:r>
                      <a:endParaRPr sz="1600" dirty="0"/>
                    </a:p>
                  </a:txBody>
                  <a:tcPr marL="74041" marR="74041" marT="37021" marB="37021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CustomShape 1"/>
          <p:cNvSpPr/>
          <p:nvPr/>
        </p:nvSpPr>
        <p:spPr>
          <a:xfrm>
            <a:off x="0" y="127800"/>
            <a:ext cx="9179280" cy="95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Экономика проекта</a:t>
            </a:r>
            <a:endParaRPr lang="ru-RU" sz="4400" b="0" strike="noStrike" spc="-1">
              <a:latin typeface="Arial"/>
            </a:endParaRPr>
          </a:p>
        </p:txBody>
      </p:sp>
      <p:pic>
        <p:nvPicPr>
          <p:cNvPr id="183" name="Рисунок 164"/>
          <p:cNvPicPr/>
          <p:nvPr/>
        </p:nvPicPr>
        <p:blipFill>
          <a:blip r:embed="rId2"/>
          <a:stretch/>
        </p:blipFill>
        <p:spPr>
          <a:xfrm>
            <a:off x="608760" y="1109880"/>
            <a:ext cx="8128440" cy="35697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CustomShape 1"/>
          <p:cNvSpPr/>
          <p:nvPr/>
        </p:nvSpPr>
        <p:spPr>
          <a:xfrm>
            <a:off x="0" y="127800"/>
            <a:ext cx="9179280" cy="95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Маркетинговый план</a:t>
            </a:r>
            <a:r>
              <a:rPr lang="en-US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br/>
            <a:r>
              <a:rPr lang="ru-RU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(Комплекс маркетинга 4</a:t>
            </a:r>
            <a:r>
              <a:rPr lang="en-US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P</a:t>
            </a:r>
            <a:r>
              <a:rPr lang="ru-RU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)</a:t>
            </a:r>
            <a:endParaRPr lang="ru-RU" sz="4400" b="0" strike="noStrike" spc="-1">
              <a:latin typeface="Arial"/>
            </a:endParaRPr>
          </a:p>
        </p:txBody>
      </p:sp>
      <p:sp>
        <p:nvSpPr>
          <p:cNvPr id="185" name="CustomShape 2"/>
          <p:cNvSpPr/>
          <p:nvPr/>
        </p:nvSpPr>
        <p:spPr>
          <a:xfrm>
            <a:off x="108000" y="1482120"/>
            <a:ext cx="4247640" cy="1727640"/>
          </a:xfrm>
          <a:prstGeom prst="roundRect">
            <a:avLst>
              <a:gd name="adj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186" name="CustomShape 3"/>
          <p:cNvSpPr/>
          <p:nvPr/>
        </p:nvSpPr>
        <p:spPr>
          <a:xfrm>
            <a:off x="1361520" y="1482120"/>
            <a:ext cx="1698120" cy="32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ТОВАР(УСЛУГА)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87" name="CustomShape 4"/>
          <p:cNvSpPr/>
          <p:nvPr/>
        </p:nvSpPr>
        <p:spPr>
          <a:xfrm>
            <a:off x="64440" y="1919520"/>
            <a:ext cx="4291200" cy="78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Ассортимент: соревнования, тренировки 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по различным видам спорта, 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в частности футбол, волейбол.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88" name="CustomShape 5"/>
          <p:cNvSpPr/>
          <p:nvPr/>
        </p:nvSpPr>
        <p:spPr>
          <a:xfrm>
            <a:off x="4788360" y="1482120"/>
            <a:ext cx="4247640" cy="1727640"/>
          </a:xfrm>
          <a:prstGeom prst="roundRect">
            <a:avLst>
              <a:gd name="adj" fmla="val 16667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000000"/>
            </a:solidFill>
            <a:rou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189" name="CustomShape 6"/>
          <p:cNvSpPr/>
          <p:nvPr/>
        </p:nvSpPr>
        <p:spPr>
          <a:xfrm>
            <a:off x="6660000" y="1482120"/>
            <a:ext cx="726120" cy="32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ЦЕНА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90" name="CustomShape 7"/>
          <p:cNvSpPr/>
          <p:nvPr/>
        </p:nvSpPr>
        <p:spPr>
          <a:xfrm>
            <a:off x="4860000" y="1919520"/>
            <a:ext cx="4053960" cy="78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Цена: 200 рублей, средняя цена 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за посещение тренировок, 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участие в соревнованиях. 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91" name="CustomShape 8"/>
          <p:cNvSpPr/>
          <p:nvPr/>
        </p:nvSpPr>
        <p:spPr>
          <a:xfrm>
            <a:off x="108000" y="3473280"/>
            <a:ext cx="4247640" cy="1727640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0000"/>
            </a:solidFill>
            <a:rou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192" name="CustomShape 9"/>
          <p:cNvSpPr/>
          <p:nvPr/>
        </p:nvSpPr>
        <p:spPr>
          <a:xfrm>
            <a:off x="1830600" y="3600000"/>
            <a:ext cx="869040" cy="32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МЕСТО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93" name="CustomShape 10"/>
          <p:cNvSpPr/>
          <p:nvPr/>
        </p:nvSpPr>
        <p:spPr>
          <a:xfrm>
            <a:off x="180000" y="3949200"/>
            <a:ext cx="3959640" cy="910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Расположение: г. Ижевск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Место проведения: спортивные залы г. Ижевск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94" name="CustomShape 11"/>
          <p:cNvSpPr/>
          <p:nvPr/>
        </p:nvSpPr>
        <p:spPr>
          <a:xfrm>
            <a:off x="4788360" y="3464640"/>
            <a:ext cx="4247640" cy="1727640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00000"/>
            </a:solidFill>
            <a:rou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195" name="CustomShape 12"/>
          <p:cNvSpPr/>
          <p:nvPr/>
        </p:nvSpPr>
        <p:spPr>
          <a:xfrm>
            <a:off x="6120000" y="3464640"/>
            <a:ext cx="1980392" cy="315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ПРОДВИЖЕНИЕ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196" name="CustomShape 13"/>
          <p:cNvSpPr/>
          <p:nvPr/>
        </p:nvSpPr>
        <p:spPr>
          <a:xfrm>
            <a:off x="4788360" y="3780000"/>
            <a:ext cx="4211280" cy="143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Реклама: с целью распространения информации будем использовать рекламу в социальных сетях(группы </a:t>
            </a:r>
            <a:r>
              <a:rPr lang="ru-RU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вконтакте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), личные связи, а также различные плакаты, постеры. </a:t>
            </a:r>
            <a:endParaRPr lang="ru-RU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CustomShape 1"/>
          <p:cNvSpPr/>
          <p:nvPr/>
        </p:nvSpPr>
        <p:spPr>
          <a:xfrm>
            <a:off x="0" y="228960"/>
            <a:ext cx="9179280" cy="95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План реализации проекта</a:t>
            </a:r>
            <a:endParaRPr lang="ru-RU" sz="4400" b="0" strike="noStrike" spc="-1">
              <a:latin typeface="Arial"/>
            </a:endParaRPr>
          </a:p>
        </p:txBody>
      </p:sp>
      <p:graphicFrame>
        <p:nvGraphicFramePr>
          <p:cNvPr id="198" name="Table 2"/>
          <p:cNvGraphicFramePr/>
          <p:nvPr/>
        </p:nvGraphicFramePr>
        <p:xfrm>
          <a:off x="457560" y="1333800"/>
          <a:ext cx="8424720" cy="4193160"/>
        </p:xfrm>
        <a:graphic>
          <a:graphicData uri="http://schemas.openxmlformats.org/drawingml/2006/table">
            <a:tbl>
              <a:tblPr/>
              <a:tblGrid>
                <a:gridCol w="2948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5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3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4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67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78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88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98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Операции</a:t>
                      </a:r>
                      <a:endParaRPr lang="ru-RU" sz="20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15-28 февраля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1-15 марта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15-31 марта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1-15 апреля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15-30 апреля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1-15 мая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15-31 мая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Постановка целей и задач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6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Изучение рынка спортивных мероприятий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6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Выявление спроса на спортивные мероприятия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0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Поиск потребителя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0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Поиск залов и оборудования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1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Защита проекта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CustomShape 1"/>
          <p:cNvSpPr/>
          <p:nvPr/>
        </p:nvSpPr>
        <p:spPr>
          <a:xfrm>
            <a:off x="0" y="228960"/>
            <a:ext cx="9179280" cy="95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Координаты команды проекта</a:t>
            </a:r>
            <a:endParaRPr lang="ru-RU" sz="4400" b="0" strike="noStrike" spc="-1">
              <a:latin typeface="Arial"/>
            </a:endParaRPr>
          </a:p>
        </p:txBody>
      </p:sp>
      <p:pic>
        <p:nvPicPr>
          <p:cNvPr id="200" name="Picture 2_0" descr="https://sun9-16.userapi.com/impg/-NZE0iG82LdfMkO24qQG6YhRNKgM8YdVPWRcXw/4VMGFHTDA2Y.jpg?size=958x1080&amp;quality=95&amp;sign=1373028ed241e9a4638f6726659251b3&amp;type=album"/>
          <p:cNvPicPr/>
          <p:nvPr/>
        </p:nvPicPr>
        <p:blipFill>
          <a:blip r:embed="rId2"/>
          <a:stretch/>
        </p:blipFill>
        <p:spPr>
          <a:xfrm>
            <a:off x="264600" y="1620000"/>
            <a:ext cx="2074680" cy="2339280"/>
          </a:xfrm>
          <a:prstGeom prst="rect">
            <a:avLst/>
          </a:prstGeom>
          <a:ln w="0">
            <a:noFill/>
          </a:ln>
        </p:spPr>
      </p:pic>
      <p:pic>
        <p:nvPicPr>
          <p:cNvPr id="201" name="Picture 2_1" descr="https://sun9-43.userapi.com/impg/QVHSWIZ1-Bq_rMpZLAyZobHk8XuCEA8l7R4_PA/_O3R4K0Mxbs.jpg?size=524x889&amp;quality=95&amp;sign=3a58dbe3a5bf0121de728460a6e01da3&amp;type=album"/>
          <p:cNvPicPr/>
          <p:nvPr/>
        </p:nvPicPr>
        <p:blipFill>
          <a:blip r:embed="rId3"/>
          <a:stretch/>
        </p:blipFill>
        <p:spPr>
          <a:xfrm>
            <a:off x="2880000" y="1620000"/>
            <a:ext cx="1619280" cy="2699280"/>
          </a:xfrm>
          <a:prstGeom prst="rect">
            <a:avLst/>
          </a:prstGeom>
          <a:ln w="0">
            <a:noFill/>
          </a:ln>
        </p:spPr>
      </p:pic>
      <p:pic>
        <p:nvPicPr>
          <p:cNvPr id="202" name="Picture 4_0" descr="https://sun9-34.userapi.com/impg/HbSd05MGfzPl7YMpKMUV1e-Q-6sCxYzSKLlzAg/ZBGQwGaiOOc.jpg?size=486x1080&amp;quality=95&amp;sign=3a67df47d32fdc4ae314b421fce8cb44&amp;type=album"/>
          <p:cNvPicPr/>
          <p:nvPr/>
        </p:nvPicPr>
        <p:blipFill>
          <a:blip r:embed="rId4"/>
          <a:stretch/>
        </p:blipFill>
        <p:spPr>
          <a:xfrm>
            <a:off x="5085000" y="1620000"/>
            <a:ext cx="1214280" cy="2699280"/>
          </a:xfrm>
          <a:prstGeom prst="rect">
            <a:avLst/>
          </a:prstGeom>
          <a:ln w="0">
            <a:noFill/>
          </a:ln>
        </p:spPr>
      </p:pic>
      <p:pic>
        <p:nvPicPr>
          <p:cNvPr id="203" name="Picture 2_2" descr="https://sun9-7.userapi.com/impg/NwB4Ozqs4CuwInRauPuX5fvb0HrnW7bOMIWaFg/RGL07-2DNQc.jpg?size=810x1080&amp;quality=95&amp;sign=45dd4bfcbe65fbdfd8ad602bd7134424&amp;type=album"/>
          <p:cNvPicPr/>
          <p:nvPr/>
        </p:nvPicPr>
        <p:blipFill>
          <a:blip r:embed="rId5"/>
          <a:stretch/>
        </p:blipFill>
        <p:spPr>
          <a:xfrm>
            <a:off x="6814440" y="1620000"/>
            <a:ext cx="1824840" cy="2519280"/>
          </a:xfrm>
          <a:prstGeom prst="rect">
            <a:avLst/>
          </a:prstGeom>
          <a:ln w="0">
            <a:noFill/>
          </a:ln>
        </p:spPr>
      </p:pic>
      <p:sp>
        <p:nvSpPr>
          <p:cNvPr id="204" name="CustomShape 2"/>
          <p:cNvSpPr/>
          <p:nvPr/>
        </p:nvSpPr>
        <p:spPr>
          <a:xfrm>
            <a:off x="360000" y="3972600"/>
            <a:ext cx="1979280" cy="1246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latin typeface="Arial"/>
                <a:ea typeface="DejaVu Sans"/>
              </a:rPr>
              <a:t>Санников Александр</a:t>
            </a:r>
            <a:endParaRPr lang="ru-RU" sz="20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41"/>
              </a:spcBef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  <a:ea typeface="DejaVu Sans"/>
              </a:rPr>
              <a:t>+79199116754</a:t>
            </a:r>
            <a:endParaRPr lang="ru-RU" sz="20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41"/>
              </a:spcBef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  <a:ea typeface="DejaVu Sans"/>
              </a:rPr>
              <a:t>Sasha.sannikov.2005@mail.ru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205" name="CustomShape 3"/>
          <p:cNvSpPr/>
          <p:nvPr/>
        </p:nvSpPr>
        <p:spPr>
          <a:xfrm>
            <a:off x="2700000" y="4320000"/>
            <a:ext cx="1979280" cy="136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Arial"/>
                <a:ea typeface="DejaVu Sans"/>
              </a:rPr>
              <a:t>Максимова Алина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Alinamax07@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gmail.com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206" name="CustomShape 4"/>
          <p:cNvSpPr/>
          <p:nvPr/>
        </p:nvSpPr>
        <p:spPr>
          <a:xfrm>
            <a:off x="6840000" y="4140000"/>
            <a:ext cx="1799280" cy="1398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Arial"/>
                <a:ea typeface="DejaVu Sans"/>
              </a:rPr>
              <a:t>Стрелкова Ирина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41"/>
              </a:spcBef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strelkova6576@mail.ru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sp>
        <p:nvSpPr>
          <p:cNvPr id="207" name="CustomShape 5"/>
          <p:cNvSpPr/>
          <p:nvPr/>
        </p:nvSpPr>
        <p:spPr>
          <a:xfrm>
            <a:off x="4860000" y="4320000"/>
            <a:ext cx="1619280" cy="54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  <a:spcBef>
                <a:spcPts val="641"/>
              </a:spcBef>
            </a:pPr>
            <a:r>
              <a:rPr lang="ru-RU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Юсиф-Заде Александр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41"/>
              </a:spcBef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yusief25122003@gmail.com</a:t>
            </a:r>
            <a:endParaRPr lang="ru-RU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CustomShape 1"/>
          <p:cNvSpPr/>
          <p:nvPr/>
        </p:nvSpPr>
        <p:spPr>
          <a:xfrm>
            <a:off x="467640" y="2065320"/>
            <a:ext cx="8228520" cy="95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Спасибо за внимание)</a:t>
            </a:r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689</TotalTime>
  <Words>1369</Words>
  <Application>Microsoft Office PowerPoint</Application>
  <PresentationFormat>Экран (16:10)</PresentationFormat>
  <Paragraphs>272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28</vt:i4>
      </vt:variant>
    </vt:vector>
  </HeadingPairs>
  <TitlesOfParts>
    <vt:vector size="37" baseType="lpstr">
      <vt:lpstr>Arial</vt:lpstr>
      <vt:lpstr>Arial Black</vt:lpstr>
      <vt:lpstr>Calibri</vt:lpstr>
      <vt:lpstr>StarSymbol</vt:lpstr>
      <vt:lpstr>Symbol</vt:lpstr>
      <vt:lpstr>Wingdings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СпортEvent</dc:title>
  <dc:creator>Александр</dc:creator>
  <cp:lastModifiedBy>Пользователь</cp:lastModifiedBy>
  <cp:revision>99</cp:revision>
  <dcterms:created xsi:type="dcterms:W3CDTF">2023-04-22T14:19:39Z</dcterms:created>
  <dcterms:modified xsi:type="dcterms:W3CDTF">2023-05-26T04:19:37Z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Экран (16:10)</vt:lpwstr>
  </property>
  <property fmtid="{D5CDD505-2E9C-101B-9397-08002B2CF9AE}" pid="3" name="Slides">
    <vt:i4>23</vt:i4>
  </property>
</Properties>
</file>