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0" r:id="rId9"/>
    <p:sldId id="263" r:id="rId10"/>
    <p:sldId id="282" r:id="rId11"/>
    <p:sldId id="281" r:id="rId12"/>
    <p:sldId id="264" r:id="rId13"/>
  </p:sldIdLst>
  <p:sldSz cx="18288000" cy="10287000"/>
  <p:notesSz cx="18288000" cy="10287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60">
          <p15:clr>
            <a:srgbClr val="A4A3A4"/>
          </p15:clr>
        </p15:guide>
        <p15:guide id="2" pos="288">
          <p15:clr>
            <a:srgbClr val="A4A3A4"/>
          </p15:clr>
        </p15:guide>
        <p15:guide id="3" orient="horz" pos="6216">
          <p15:clr>
            <a:srgbClr val="A4A3A4"/>
          </p15:clr>
        </p15:guide>
        <p15:guide id="4" pos="11232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jDC5eJRALLL8iuaa9htttcchYK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3C1"/>
    <a:srgbClr val="ADDAE3"/>
    <a:srgbClr val="86C9D6"/>
    <a:srgbClr val="9F00FF"/>
    <a:srgbClr val="FF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6420258-7AEB-4361-B5D0-A842EF7D3DC2}">
  <a:tblStyle styleId="{36420258-7AEB-4361-B5D0-A842EF7D3DC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  <a:fill>
          <a:solidFill>
            <a:srgbClr val="CFD7E7"/>
          </a:solidFill>
        </a:fill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55" autoAdjust="0"/>
    <p:restoredTop sz="94632"/>
  </p:normalViewPr>
  <p:slideViewPr>
    <p:cSldViewPr snapToGrid="0">
      <p:cViewPr>
        <p:scale>
          <a:sx n="110" d="100"/>
          <a:sy n="110" d="100"/>
        </p:scale>
        <p:origin x="4662" y="2364"/>
      </p:cViewPr>
      <p:guideLst>
        <p:guide orient="horz" pos="360"/>
        <p:guide orient="horz" pos="6216"/>
        <p:guide pos="288"/>
        <p:guide pos="112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0" dirty="0" smtClean="0">
                <a:solidFill>
                  <a:srgbClr val="6000A8"/>
                </a:solidFill>
                <a:latin typeface="Gilroy" panose="00000500000000000000" pitchFamily="2" charset="-52"/>
              </a:rPr>
              <a:t>Объём</a:t>
            </a:r>
            <a:r>
              <a:rPr lang="ru-RU" b="0" baseline="0" dirty="0" smtClean="0">
                <a:solidFill>
                  <a:srgbClr val="6000A8"/>
                </a:solidFill>
                <a:latin typeface="Gilroy" panose="00000500000000000000" pitchFamily="2" charset="-52"/>
              </a:rPr>
              <a:t> рынка</a:t>
            </a:r>
            <a:endParaRPr lang="ru-RU" b="0" dirty="0">
              <a:solidFill>
                <a:srgbClr val="6000A8"/>
              </a:solidFill>
              <a:latin typeface="Gilroy" panose="00000500000000000000" pitchFamily="2" charset="-5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Пример диаграммы</c:v>
                </c:pt>
              </c:strCache>
            </c:strRef>
          </c:tx>
          <c:dPt>
            <c:idx val="0"/>
            <c:bubble3D val="0"/>
            <c:spPr>
              <a:solidFill>
                <a:srgbClr val="FFAC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B92-4F9B-ABC7-B21E068B8C79}"/>
              </c:ext>
            </c:extLst>
          </c:dPt>
          <c:dPt>
            <c:idx val="1"/>
            <c:bubble3D val="0"/>
            <c:spPr>
              <a:solidFill>
                <a:srgbClr val="FBB3C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B92-4F9B-ABC7-B21E068B8C79}"/>
              </c:ext>
            </c:extLst>
          </c:dPt>
          <c:dPt>
            <c:idx val="2"/>
            <c:bubble3D val="0"/>
            <c:spPr>
              <a:solidFill>
                <a:srgbClr val="ADDAE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3B92-4F9B-ABC7-B21E068B8C79}"/>
              </c:ext>
            </c:extLst>
          </c:dPt>
          <c:dPt>
            <c:idx val="3"/>
            <c:bubble3D val="0"/>
            <c:spPr>
              <a:solidFill>
                <a:srgbClr val="CC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B92-4F9B-ABC7-B21E068B8C79}"/>
              </c:ext>
            </c:extLst>
          </c:dPt>
          <c:cat>
            <c:strRef>
              <c:f>Лист1!$A$2:$A$5</c:f>
              <c:strCache>
                <c:ptCount val="4"/>
                <c:pt idx="0">
                  <c:v>PAM</c:v>
                </c:pt>
                <c:pt idx="1">
                  <c:v>SAM</c:v>
                </c:pt>
                <c:pt idx="2">
                  <c:v>TAM</c:v>
                </c:pt>
                <c:pt idx="3">
                  <c:v>SOM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</c:v>
                </c:pt>
                <c:pt idx="1">
                  <c:v>2</c:v>
                </c:pt>
                <c:pt idx="2">
                  <c:v>1</c:v>
                </c:pt>
                <c:pt idx="3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B92-4F9B-ABC7-B21E068B8C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0" dirty="0" smtClean="0">
                <a:solidFill>
                  <a:srgbClr val="6000A8"/>
                </a:solidFill>
                <a:latin typeface="Gilroy" panose="00000500000000000000" pitchFamily="2" charset="-52"/>
              </a:rPr>
              <a:t>Отношение</a:t>
            </a:r>
            <a:r>
              <a:rPr lang="ru-RU" b="0" baseline="0" dirty="0" smtClean="0">
                <a:solidFill>
                  <a:srgbClr val="6000A8"/>
                </a:solidFill>
                <a:latin typeface="Gilroy" panose="00000500000000000000" pitchFamily="2" charset="-52"/>
              </a:rPr>
              <a:t> кол-ва людей к годам</a:t>
            </a:r>
            <a:endParaRPr lang="ru-RU" b="0" dirty="0">
              <a:solidFill>
                <a:srgbClr val="6000A8"/>
              </a:solidFill>
              <a:latin typeface="Gilroy" panose="00000500000000000000" pitchFamily="2" charset="-5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8397412439942819E-2"/>
          <c:y val="0.16451123075759111"/>
          <c:w val="0.94271523079096442"/>
          <c:h val="0.69861010885430652"/>
        </c:manualLayout>
      </c:layout>
      <c:lineChart>
        <c:grouping val="standard"/>
        <c:varyColors val="0"/>
        <c:ser>
          <c:idx val="2"/>
          <c:order val="0"/>
          <c:tx>
            <c:strRef>
              <c:f>Лист1!$D$1</c:f>
              <c:strCache>
                <c:ptCount val="1"/>
                <c:pt idx="0">
                  <c:v>количество людей</c:v>
                </c:pt>
              </c:strCache>
            </c:strRef>
          </c:tx>
          <c:spPr>
            <a:ln w="28575" cap="rnd">
              <a:solidFill>
                <a:srgbClr val="FFAC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7.2</c:v>
                </c:pt>
                <c:pt idx="1">
                  <c:v>10</c:v>
                </c:pt>
                <c:pt idx="2">
                  <c:v>13</c:v>
                </c:pt>
                <c:pt idx="3">
                  <c:v>15</c:v>
                </c:pt>
                <c:pt idx="4">
                  <c:v>20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C6A-4814-BBAD-E127D5F6A3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7415040"/>
        <c:axId val="50184192"/>
      </c:lineChart>
      <c:catAx>
        <c:axId val="14741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84192"/>
        <c:crosses val="autoZero"/>
        <c:auto val="1"/>
        <c:lblAlgn val="ctr"/>
        <c:lblOffset val="100"/>
        <c:noMultiLvlLbl val="0"/>
      </c:catAx>
      <c:valAx>
        <c:axId val="50184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415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0.40317</cdr:x>
      <cdr:y>0.91865</cdr:y>
    </cdr:from>
    <cdr:to>
      <cdr:x>0.6338</cdr:x>
      <cdr:y>0.95884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79376" y="4152632"/>
          <a:ext cx="1761565" cy="1816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7924800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10358438" y="0"/>
            <a:ext cx="7924800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658775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3365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159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9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1676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:notes"/>
          <p:cNvSpPr txBox="1">
            <a:spLocks noGrp="1"/>
          </p:cNvSpPr>
          <p:nvPr>
            <p:ph type="body" idx="1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7917960" y="-7544"/>
            <a:ext cx="2369035" cy="2039532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5181600" y="-7544"/>
            <a:ext cx="2736360" cy="2039532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514600" y="-18080"/>
            <a:ext cx="2736360" cy="2039532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-7310" y="-18080"/>
            <a:ext cx="2555291" cy="2039532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10286996" y="0"/>
            <a:ext cx="370293" cy="2146944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482940" y="3403307"/>
            <a:ext cx="7435020" cy="237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>
                <a:solidFill>
                  <a:srgbClr val="6000A8"/>
                </a:solidFill>
              </a:rPr>
              <a:t>«МЛ-</a:t>
            </a:r>
            <a:r>
              <a:rPr lang="ru-RU" sz="6000" dirty="0" err="1">
                <a:solidFill>
                  <a:srgbClr val="6000A8"/>
                </a:solidFill>
              </a:rPr>
              <a:t>Адьютор</a:t>
            </a:r>
            <a:r>
              <a:rPr lang="ru-RU" sz="6000" b="0" i="0" u="none" strike="noStrike" cap="none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»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1"/>
          <p:cNvSpPr/>
          <p:nvPr/>
        </p:nvSpPr>
        <p:spPr>
          <a:xfrm>
            <a:off x="10286996" y="2031988"/>
            <a:ext cx="370293" cy="21469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/>
          <p:nvPr/>
        </p:nvSpPr>
        <p:spPr>
          <a:xfrm>
            <a:off x="10286996" y="4012550"/>
            <a:ext cx="370293" cy="2146944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10286996" y="5993112"/>
            <a:ext cx="370293" cy="2146944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10286995" y="8140056"/>
            <a:ext cx="370293" cy="2146944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/>
          <p:nvPr/>
        </p:nvSpPr>
        <p:spPr>
          <a:xfrm>
            <a:off x="10651467" y="0"/>
            <a:ext cx="92733" cy="102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4744" y="283400"/>
            <a:ext cx="1830072" cy="13987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1"/>
          <p:cNvGrpSpPr/>
          <p:nvPr/>
        </p:nvGrpSpPr>
        <p:grpSpPr>
          <a:xfrm>
            <a:off x="183671" y="496460"/>
            <a:ext cx="764629" cy="814804"/>
            <a:chOff x="5451714" y="454866"/>
            <a:chExt cx="1304628" cy="1390238"/>
          </a:xfrm>
        </p:grpSpPr>
        <p:sp>
          <p:nvSpPr>
            <p:cNvPr id="102" name="Google Shape;102;p1"/>
            <p:cNvSpPr/>
            <p:nvPr/>
          </p:nvSpPr>
          <p:spPr>
            <a:xfrm>
              <a:off x="5451714" y="454866"/>
              <a:ext cx="1304628" cy="1204706"/>
            </a:xfrm>
            <a:prstGeom prst="triangle">
              <a:avLst>
                <a:gd name="adj" fmla="val 50000"/>
              </a:avLst>
            </a:prstGeom>
            <a:noFill/>
            <a:ln w="571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5562600" y="845185"/>
              <a:ext cx="1082855" cy="999919"/>
            </a:xfrm>
            <a:prstGeom prst="triangle">
              <a:avLst>
                <a:gd name="adj" fmla="val 50000"/>
              </a:avLst>
            </a:prstGeom>
            <a:noFill/>
            <a:ln w="571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" name="Google Shape;104;p1"/>
          <p:cNvSpPr txBox="1"/>
          <p:nvPr/>
        </p:nvSpPr>
        <p:spPr>
          <a:xfrm>
            <a:off x="1021840" y="766000"/>
            <a:ext cx="1681526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Группа компаний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«Деловой альянс»</a:t>
            </a:r>
            <a:endParaRPr/>
          </a:p>
        </p:txBody>
      </p:sp>
      <p:sp>
        <p:nvSpPr>
          <p:cNvPr id="107" name="Google Shape;107;p1"/>
          <p:cNvSpPr txBox="1"/>
          <p:nvPr/>
        </p:nvSpPr>
        <p:spPr>
          <a:xfrm>
            <a:off x="605972" y="5623780"/>
            <a:ext cx="9151256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rgbClr val="262626"/>
                </a:solidFill>
              </a:rPr>
              <a:t>Платформа, для прогнозирования рынка </a:t>
            </a:r>
            <a:r>
              <a:rPr lang="ru-RU" sz="2200" dirty="0" err="1" smtClean="0">
                <a:solidFill>
                  <a:srgbClr val="262626"/>
                </a:solidFill>
              </a:rPr>
              <a:t>криптовалют</a:t>
            </a:r>
            <a:r>
              <a:rPr lang="ru-RU" sz="2200" dirty="0" smtClean="0">
                <a:solidFill>
                  <a:srgbClr val="262626"/>
                </a:solidFill>
              </a:rPr>
              <a:t>, с </a:t>
            </a:r>
            <a:r>
              <a:rPr lang="ru-RU" sz="2200" dirty="0">
                <a:solidFill>
                  <a:srgbClr val="262626"/>
                </a:solidFill>
              </a:rPr>
              <a:t>обучающим интерфейсом.</a:t>
            </a:r>
            <a:endParaRPr dirty="0"/>
          </a:p>
        </p:txBody>
      </p:sp>
      <p:sp>
        <p:nvSpPr>
          <p:cNvPr id="108" name="Google Shape;108;p1"/>
          <p:cNvSpPr txBox="1"/>
          <p:nvPr/>
        </p:nvSpPr>
        <p:spPr>
          <a:xfrm>
            <a:off x="565985" y="9063800"/>
            <a:ext cx="841266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dirty="0" err="1">
                <a:solidFill>
                  <a:srgbClr val="FFAC00"/>
                </a:solidFill>
              </a:rPr>
              <a:t>Шкежев</a:t>
            </a:r>
            <a:r>
              <a:rPr lang="ru-RU" sz="3500" dirty="0">
                <a:solidFill>
                  <a:srgbClr val="FFAC00"/>
                </a:solidFill>
              </a:rPr>
              <a:t> </a:t>
            </a:r>
            <a:r>
              <a:rPr lang="ru-RU" sz="3500" dirty="0" err="1">
                <a:solidFill>
                  <a:srgbClr val="FFAC00"/>
                </a:solidFill>
              </a:rPr>
              <a:t>Азамат</a:t>
            </a:r>
            <a:endParaRPr dirty="0"/>
          </a:p>
        </p:txBody>
      </p:sp>
      <p:cxnSp>
        <p:nvCxnSpPr>
          <p:cNvPr id="109" name="Google Shape;109;p1"/>
          <p:cNvCxnSpPr/>
          <p:nvPr/>
        </p:nvCxnSpPr>
        <p:spPr>
          <a:xfrm flipH="1">
            <a:off x="183670" y="1268625"/>
            <a:ext cx="152400" cy="271401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0" name="Google Shape;110;p1"/>
          <p:cNvCxnSpPr/>
          <p:nvPr/>
        </p:nvCxnSpPr>
        <p:spPr>
          <a:xfrm rot="10800000">
            <a:off x="787129" y="1258443"/>
            <a:ext cx="152400" cy="271401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1" name="Google Shape;111;p1"/>
          <p:cNvCxnSpPr/>
          <p:nvPr/>
        </p:nvCxnSpPr>
        <p:spPr>
          <a:xfrm rot="10800000">
            <a:off x="304800" y="1311264"/>
            <a:ext cx="473588" cy="0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2" name="Google Shape;112;p1"/>
          <p:cNvCxnSpPr/>
          <p:nvPr/>
        </p:nvCxnSpPr>
        <p:spPr>
          <a:xfrm rot="10800000">
            <a:off x="337385" y="1311264"/>
            <a:ext cx="473588" cy="0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3" name="Google Shape;11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93599" y="582553"/>
            <a:ext cx="2188569" cy="838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1A02F10-68C8-4DD9-8667-1AF7B3DF50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3145" y="41973"/>
            <a:ext cx="1890946" cy="189094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BABF7DC-B857-8B75-0F2E-044F433AA8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7833" y="283400"/>
            <a:ext cx="7506705" cy="96568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cond\Desktop\66_taym-lay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706" y="2331939"/>
            <a:ext cx="10577554" cy="583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" name="Google Shape;199;p6"/>
          <p:cNvSpPr/>
          <p:nvPr/>
        </p:nvSpPr>
        <p:spPr>
          <a:xfrm>
            <a:off x="0" y="1485900"/>
            <a:ext cx="5255616" cy="1524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1366551" y="1485900"/>
            <a:ext cx="5255620" cy="1524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2733098" y="1485900"/>
            <a:ext cx="5255616" cy="1524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4035130" y="1485900"/>
            <a:ext cx="5255616" cy="1524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5401672" y="1485900"/>
            <a:ext cx="5255616" cy="152400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381000" y="495300"/>
            <a:ext cx="158878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>
                <a:solidFill>
                  <a:srgbClr val="FFAC00"/>
                </a:solidFill>
                <a:latin typeface="Arial"/>
                <a:ea typeface="Arial"/>
                <a:cs typeface="Arial"/>
                <a:sym typeface="Arial"/>
              </a:rPr>
              <a:t>ДОРОЖНАЯ КАРТА</a:t>
            </a:r>
            <a:endParaRPr sz="1800" dirty="0">
              <a:solidFill>
                <a:srgbClr val="FFA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-14093" y="9563100"/>
            <a:ext cx="776094" cy="735444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6"/>
          <p:cNvSpPr/>
          <p:nvPr/>
        </p:nvSpPr>
        <p:spPr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FFA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 txBox="1"/>
          <p:nvPr/>
        </p:nvSpPr>
        <p:spPr>
          <a:xfrm>
            <a:off x="1528246" y="2449285"/>
            <a:ext cx="7920554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Горизонт планирования </a:t>
            </a:r>
            <a:endParaRPr sz="2800" dirty="0">
              <a:solidFill>
                <a:srgbClr val="6000A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Исследование и создание (2 года)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Тестирование и калибровка (1 год)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Коммерциализация (1 год)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6"/>
          <p:cNvSpPr txBox="1"/>
          <p:nvPr/>
        </p:nvSpPr>
        <p:spPr>
          <a:xfrm>
            <a:off x="375950" y="2218453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ADDAE3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000" dirty="0">
              <a:solidFill>
                <a:srgbClr val="ADDA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6"/>
          <p:cNvSpPr txBox="1"/>
          <p:nvPr/>
        </p:nvSpPr>
        <p:spPr>
          <a:xfrm>
            <a:off x="1508772" y="4146778"/>
            <a:ext cx="7920554" cy="126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Выделить основные фазы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Исследование </a:t>
            </a:r>
            <a:r>
              <a:rPr lang="ru-RU" sz="2400" dirty="0">
                <a:sym typeface="Wingdings" pitchFamily="2" charset="2"/>
              </a:rPr>
              <a:t> прототип  тестирование  коммерциализация</a:t>
            </a:r>
            <a:endParaRPr sz="2400" dirty="0"/>
          </a:p>
        </p:txBody>
      </p:sp>
      <p:sp>
        <p:nvSpPr>
          <p:cNvPr id="211" name="Google Shape;211;p6"/>
          <p:cNvSpPr txBox="1"/>
          <p:nvPr/>
        </p:nvSpPr>
        <p:spPr>
          <a:xfrm>
            <a:off x="375950" y="3740381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ADDAE3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000" dirty="0">
              <a:solidFill>
                <a:srgbClr val="ADDA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1528246" y="5777812"/>
            <a:ext cx="7920554" cy="243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Основные достигнутые результаты и ключевые задачи в ближайшей перспективе</a:t>
            </a:r>
            <a:endParaRPr sz="28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Достигнуто: состав команды, презентация, </a:t>
            </a:r>
            <a:r>
              <a:rPr lang="ru-RU" sz="24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концепт, </a:t>
            </a:r>
            <a:r>
              <a:rPr lang="en-GB" sz="24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MVP</a:t>
            </a:r>
            <a:endParaRPr lang="ru-RU" sz="24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262626"/>
                </a:solidFill>
              </a:rPr>
              <a:t>Запланировано: разработка приложения, инвестирование</a:t>
            </a:r>
            <a:endParaRPr sz="24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6"/>
          <p:cNvSpPr txBox="1"/>
          <p:nvPr/>
        </p:nvSpPr>
        <p:spPr>
          <a:xfrm>
            <a:off x="375950" y="5546980"/>
            <a:ext cx="11522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ADDAE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000" dirty="0">
              <a:solidFill>
                <a:srgbClr val="ADDA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0;p6">
            <a:extLst>
              <a:ext uri="{FF2B5EF4-FFF2-40B4-BE49-F238E27FC236}">
                <a16:creationId xmlns="" xmlns:a16="http://schemas.microsoft.com/office/drawing/2014/main" id="{118543FA-AF05-4CDD-BAA0-A169E646E16B}"/>
              </a:ext>
            </a:extLst>
          </p:cNvPr>
          <p:cNvSpPr txBox="1"/>
          <p:nvPr/>
        </p:nvSpPr>
        <p:spPr>
          <a:xfrm>
            <a:off x="1441395" y="8732144"/>
            <a:ext cx="792055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Визуализация, варианты:</a:t>
            </a:r>
            <a:endParaRPr lang="ru-RU" sz="20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0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Таймлайн</a:t>
            </a:r>
            <a:endParaRPr lang="ru-RU" sz="20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11;p6">
            <a:extLst>
              <a:ext uri="{FF2B5EF4-FFF2-40B4-BE49-F238E27FC236}">
                <a16:creationId xmlns="" xmlns:a16="http://schemas.microsoft.com/office/drawing/2014/main" id="{D06EDF0C-42A5-41BE-9490-439E926EF0B5}"/>
              </a:ext>
            </a:extLst>
          </p:cNvPr>
          <p:cNvSpPr txBox="1"/>
          <p:nvPr/>
        </p:nvSpPr>
        <p:spPr>
          <a:xfrm>
            <a:off x="499546" y="8685957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ADDAE3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000" dirty="0">
              <a:solidFill>
                <a:srgbClr val="ADDA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625907E-77EC-252D-AEEA-F33AA7395EEE}"/>
              </a:ext>
            </a:extLst>
          </p:cNvPr>
          <p:cNvSpPr txBox="1"/>
          <p:nvPr/>
        </p:nvSpPr>
        <p:spPr>
          <a:xfrm>
            <a:off x="10373427" y="5278786"/>
            <a:ext cx="89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/>
              <a:t>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A051EFE-4731-C4F6-1E87-61709417058C}"/>
              </a:ext>
            </a:extLst>
          </p:cNvPr>
          <p:cNvSpPr txBox="1"/>
          <p:nvPr/>
        </p:nvSpPr>
        <p:spPr>
          <a:xfrm>
            <a:off x="10217041" y="623241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/>
              <a:t>Концепт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98044BC-F10F-E3A1-7A27-A1BCB9565C9E}"/>
              </a:ext>
            </a:extLst>
          </p:cNvPr>
          <p:cNvSpPr txBox="1"/>
          <p:nvPr/>
        </p:nvSpPr>
        <p:spPr>
          <a:xfrm>
            <a:off x="12741868" y="5265371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/>
              <a:t>2027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54940E-1810-3872-EDD1-75F476DA526C}"/>
              </a:ext>
            </a:extLst>
          </p:cNvPr>
          <p:cNvSpPr txBox="1"/>
          <p:nvPr/>
        </p:nvSpPr>
        <p:spPr>
          <a:xfrm>
            <a:off x="15130161" y="524998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/>
              <a:t>2028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539B2B1-4950-EDE1-0AC7-B42AFD4BF041}"/>
              </a:ext>
            </a:extLst>
          </p:cNvPr>
          <p:cNvSpPr txBox="1"/>
          <p:nvPr/>
        </p:nvSpPr>
        <p:spPr>
          <a:xfrm>
            <a:off x="17451238" y="5278786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 smtClean="0"/>
              <a:t>2029</a:t>
            </a:r>
            <a:endParaRPr lang="ru-RU" sz="1800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F0F5213-A2E5-8B28-CC3A-CC7B2E65BC69}"/>
              </a:ext>
            </a:extLst>
          </p:cNvPr>
          <p:cNvSpPr txBox="1"/>
          <p:nvPr/>
        </p:nvSpPr>
        <p:spPr>
          <a:xfrm>
            <a:off x="12311298" y="6093913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/>
              <a:t>Исследование и создание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AEDA771-045E-A7B4-0BEF-82F2F1FD84FD}"/>
              </a:ext>
            </a:extLst>
          </p:cNvPr>
          <p:cNvSpPr txBox="1"/>
          <p:nvPr/>
        </p:nvSpPr>
        <p:spPr>
          <a:xfrm>
            <a:off x="14640162" y="6101554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/>
              <a:t>Тестирование и калибровка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532524" y="6138453"/>
            <a:ext cx="1837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Масштабирование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60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"/>
          <p:cNvSpPr/>
          <p:nvPr/>
        </p:nvSpPr>
        <p:spPr>
          <a:xfrm>
            <a:off x="0" y="1485900"/>
            <a:ext cx="5255616" cy="1524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1366551" y="1485900"/>
            <a:ext cx="5255620" cy="1524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2733098" y="1485900"/>
            <a:ext cx="5255616" cy="1524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4035130" y="1485900"/>
            <a:ext cx="5255616" cy="1524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5401672" y="1485900"/>
            <a:ext cx="5255616" cy="152400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381000" y="495300"/>
            <a:ext cx="1588784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>
                <a:solidFill>
                  <a:srgbClr val="9F00FF"/>
                </a:solidFill>
                <a:latin typeface="Arial"/>
                <a:ea typeface="Arial"/>
                <a:cs typeface="Arial"/>
                <a:sym typeface="Arial"/>
              </a:rPr>
              <a:t>ЗАПРОС НА РЕСУРСЫ</a:t>
            </a:r>
            <a:endParaRPr sz="1800" dirty="0">
              <a:solidFill>
                <a:srgbClr val="9F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-14093" y="9563100"/>
            <a:ext cx="776094" cy="735444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6"/>
          <p:cNvSpPr/>
          <p:nvPr/>
        </p:nvSpPr>
        <p:spPr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9F00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 txBox="1"/>
          <p:nvPr/>
        </p:nvSpPr>
        <p:spPr>
          <a:xfrm>
            <a:off x="1528246" y="2449285"/>
            <a:ext cx="7920554" cy="236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cap="all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Что вы хотите от партнера(</a:t>
            </a:r>
            <a:r>
              <a:rPr lang="ru-RU" sz="2800" cap="all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ов</a:t>
            </a:r>
            <a:r>
              <a:rPr lang="ru-RU" sz="2800" cap="all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)?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Имеется: персональные компьютеры для тестирования и разработки продукта.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млн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рублей (ФОД, Покупка Оборудования и ПО)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экспертиза </a:t>
            </a:r>
            <a:r>
              <a:rPr lang="ru-RU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FinTech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первоначальные вложения цифрового имущества для калибровки приложения.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6"/>
          <p:cNvSpPr txBox="1"/>
          <p:nvPr/>
        </p:nvSpPr>
        <p:spPr>
          <a:xfrm>
            <a:off x="375950" y="2218453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000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6"/>
          <p:cNvSpPr txBox="1"/>
          <p:nvPr/>
        </p:nvSpPr>
        <p:spPr>
          <a:xfrm>
            <a:off x="1389331" y="5459266"/>
            <a:ext cx="10547213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cap="all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Для чего вам это нужно? Сделка ДО, сделка ПОСЛЕ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Для разработки и продвижения продукта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262626"/>
                </a:solidFill>
              </a:rPr>
              <a:t>До: </a:t>
            </a:r>
            <a:r>
              <a:rPr lang="en-GB" sz="2400" dirty="0" smtClean="0">
                <a:solidFill>
                  <a:srgbClr val="262626"/>
                </a:solidFill>
              </a:rPr>
              <a:t>MVP</a:t>
            </a:r>
            <a:endParaRPr lang="ru-RU" sz="24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262626"/>
                </a:solidFill>
              </a:rPr>
              <a:t>После: </a:t>
            </a:r>
            <a:r>
              <a:rPr lang="ru-RU" sz="2400" dirty="0">
                <a:solidFill>
                  <a:srgbClr val="262626"/>
                </a:solidFill>
              </a:rPr>
              <a:t>М</a:t>
            </a:r>
            <a:r>
              <a:rPr lang="ru-RU" sz="2400" dirty="0" smtClean="0">
                <a:solidFill>
                  <a:srgbClr val="262626"/>
                </a:solidFill>
              </a:rPr>
              <a:t>асштабирование </a:t>
            </a:r>
            <a:r>
              <a:rPr lang="ru-RU" sz="2400" dirty="0" smtClean="0">
                <a:solidFill>
                  <a:srgbClr val="262626"/>
                </a:solidFill>
              </a:rPr>
              <a:t>продукта</a:t>
            </a:r>
            <a:endParaRPr lang="ru-RU" sz="24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6"/>
          <p:cNvSpPr txBox="1"/>
          <p:nvPr/>
        </p:nvSpPr>
        <p:spPr>
          <a:xfrm>
            <a:off x="375950" y="5459266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000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1528244" y="7908027"/>
            <a:ext cx="9605919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cap="all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Выгода партнера?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Дивиденды в 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двойном размере. </a:t>
            </a:r>
            <a:endParaRPr lang="ru-RU" sz="2400" dirty="0">
              <a:solidFill>
                <a:srgbClr val="262626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(Выплачиваться будет с вычетом всех расходов</a:t>
            </a:r>
            <a:r>
              <a:rPr lang="ru-RU" sz="24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err="1" smtClean="0">
                <a:solidFill>
                  <a:srgbClr val="262626"/>
                </a:solidFill>
              </a:rPr>
              <a:t>Репутационные</a:t>
            </a:r>
            <a:r>
              <a:rPr lang="ru-RU" sz="2400" dirty="0" smtClean="0">
                <a:solidFill>
                  <a:srgbClr val="262626"/>
                </a:solidFill>
              </a:rPr>
              <a:t> выгоды инвесторам</a:t>
            </a:r>
            <a:endParaRPr sz="24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6"/>
          <p:cNvSpPr txBox="1"/>
          <p:nvPr/>
        </p:nvSpPr>
        <p:spPr>
          <a:xfrm>
            <a:off x="457199" y="7937076"/>
            <a:ext cx="11522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000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0208AF4-1E06-4AC7-A8A0-8C7D36D920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079" r="2659"/>
          <a:stretch/>
        </p:blipFill>
        <p:spPr>
          <a:xfrm flipH="1">
            <a:off x="8616978" y="5920931"/>
            <a:ext cx="9671021" cy="561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8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9"/>
          <p:cNvPicPr preferRelativeResize="0"/>
          <p:nvPr/>
        </p:nvPicPr>
        <p:blipFill rotWithShape="1">
          <a:blip r:embed="rId3">
            <a:alphaModFix/>
          </a:blip>
          <a:srcRect r="65191"/>
          <a:stretch/>
        </p:blipFill>
        <p:spPr>
          <a:xfrm>
            <a:off x="0" y="66708"/>
            <a:ext cx="6324600" cy="10220292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9"/>
          <p:cNvSpPr txBox="1"/>
          <p:nvPr/>
        </p:nvSpPr>
        <p:spPr>
          <a:xfrm>
            <a:off x="8763000" y="952500"/>
            <a:ext cx="860635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>
                <a:solidFill>
                  <a:srgbClr val="9F00FF"/>
                </a:solidFill>
                <a:latin typeface="Arial"/>
                <a:ea typeface="Arial"/>
                <a:cs typeface="Arial"/>
                <a:sym typeface="Arial"/>
              </a:rPr>
              <a:t>МЫ ВСЕГДА НА СВЯЗИ!</a:t>
            </a:r>
            <a:endParaRPr sz="6000">
              <a:solidFill>
                <a:srgbClr val="9F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9"/>
          <p:cNvSpPr txBox="1"/>
          <p:nvPr/>
        </p:nvSpPr>
        <p:spPr>
          <a:xfrm>
            <a:off x="8240552" y="3664314"/>
            <a:ext cx="8606354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rgbClr val="FF3526"/>
                </a:solidFill>
                <a:latin typeface="Arial"/>
                <a:ea typeface="Arial"/>
                <a:cs typeface="Arial"/>
                <a:sym typeface="Arial"/>
              </a:rPr>
              <a:t>Мессенджер: </a:t>
            </a:r>
            <a:r>
              <a:rPr lang="ru-RU" sz="4000" dirty="0" err="1">
                <a:solidFill>
                  <a:srgbClr val="FF3526"/>
                </a:solidFill>
                <a:latin typeface="Arial"/>
                <a:ea typeface="Arial"/>
                <a:cs typeface="Arial"/>
                <a:sym typeface="Arial"/>
              </a:rPr>
              <a:t>WhatsApp</a:t>
            </a:r>
            <a:r>
              <a:rPr lang="ru-RU" sz="4000" dirty="0">
                <a:solidFill>
                  <a:srgbClr val="FF3526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ru-RU" sz="4000" dirty="0" err="1">
                <a:solidFill>
                  <a:srgbClr val="FF3526"/>
                </a:solidFill>
                <a:latin typeface="Arial"/>
                <a:ea typeface="Arial"/>
                <a:cs typeface="Arial"/>
                <a:sym typeface="Arial"/>
              </a:rPr>
              <a:t>Telegram</a:t>
            </a:r>
            <a:r>
              <a:rPr lang="ru-RU" sz="4000" dirty="0">
                <a:solidFill>
                  <a:srgbClr val="FF35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rgbClr val="FFAC00"/>
                </a:solidFill>
                <a:latin typeface="Arial"/>
                <a:ea typeface="Arial"/>
                <a:cs typeface="Arial"/>
                <a:sym typeface="Arial"/>
              </a:rPr>
              <a:t>Телефон:+7(938)913-93-06</a:t>
            </a:r>
            <a:endParaRPr dirty="0"/>
          </a:p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>
                <a:solidFill>
                  <a:srgbClr val="ADDAE3"/>
                </a:solidFill>
                <a:latin typeface="Arial"/>
                <a:ea typeface="Arial"/>
                <a:cs typeface="Arial"/>
                <a:sym typeface="Arial"/>
              </a:rPr>
              <a:t>Почта: azamatshekezhev@mail.ru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"/>
          <p:cNvSpPr/>
          <p:nvPr/>
        </p:nvSpPr>
        <p:spPr>
          <a:xfrm>
            <a:off x="0" y="1485900"/>
            <a:ext cx="5255616" cy="1524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/>
          <p:nvPr/>
        </p:nvSpPr>
        <p:spPr>
          <a:xfrm>
            <a:off x="1366551" y="1485900"/>
            <a:ext cx="5255620" cy="1524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2733098" y="1485900"/>
            <a:ext cx="5255616" cy="1524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"/>
          <p:cNvSpPr/>
          <p:nvPr/>
        </p:nvSpPr>
        <p:spPr>
          <a:xfrm>
            <a:off x="4035130" y="1485900"/>
            <a:ext cx="5255616" cy="1524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/>
          <p:cNvSpPr/>
          <p:nvPr/>
        </p:nvSpPr>
        <p:spPr>
          <a:xfrm>
            <a:off x="5401672" y="1485900"/>
            <a:ext cx="5255616" cy="152400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"/>
          <p:cNvSpPr txBox="1"/>
          <p:nvPr/>
        </p:nvSpPr>
        <p:spPr>
          <a:xfrm>
            <a:off x="381000" y="495300"/>
            <a:ext cx="15887848" cy="82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FFAC00"/>
                </a:solidFill>
                <a:latin typeface="Arial"/>
                <a:ea typeface="Arial"/>
                <a:cs typeface="Arial"/>
                <a:sym typeface="Arial"/>
              </a:rPr>
              <a:t>ПРОБЛЕМА </a:t>
            </a:r>
            <a:r>
              <a:rPr lang="ru-RU" sz="4800">
                <a:solidFill>
                  <a:srgbClr val="FFAC00"/>
                </a:solidFill>
                <a:latin typeface="Arial"/>
                <a:ea typeface="Arial"/>
                <a:cs typeface="Arial"/>
                <a:sym typeface="Arial"/>
              </a:rPr>
              <a:t>(решаемая задача)</a:t>
            </a:r>
            <a:endParaRPr sz="1800">
              <a:solidFill>
                <a:srgbClr val="FFA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" name="Google Shape;124;p2"/>
          <p:cNvGrpSpPr/>
          <p:nvPr/>
        </p:nvGrpSpPr>
        <p:grpSpPr>
          <a:xfrm>
            <a:off x="-14093" y="9563100"/>
            <a:ext cx="776094" cy="735444"/>
            <a:chOff x="-14093" y="9563100"/>
            <a:chExt cx="776094" cy="735444"/>
          </a:xfrm>
        </p:grpSpPr>
        <p:sp>
          <p:nvSpPr>
            <p:cNvPr id="125" name="Google Shape;125;p2"/>
            <p:cNvSpPr/>
            <p:nvPr/>
          </p:nvSpPr>
          <p:spPr>
            <a:xfrm>
              <a:off x="-14093" y="9563100"/>
              <a:ext cx="776094" cy="735444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55817" y="9744752"/>
              <a:ext cx="636274" cy="3721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ru-RU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fld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2"/>
          <p:cNvSpPr/>
          <p:nvPr/>
        </p:nvSpPr>
        <p:spPr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FFA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"/>
          <p:cNvSpPr txBox="1"/>
          <p:nvPr/>
        </p:nvSpPr>
        <p:spPr>
          <a:xfrm>
            <a:off x="1528246" y="1830720"/>
            <a:ext cx="8606354" cy="236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КОНТЕКСТ И АКТУАЛЬНОСТЬ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tx1"/>
                </a:solidFill>
              </a:rPr>
              <a:t>Согласно Федеральному закону от 24 июля 2023-го года №340-ФЗ «О внесении изменений в законодательные акты Российской Федерации» и общему развитию цифрового рынка в России, </a:t>
            </a:r>
            <a:r>
              <a:rPr lang="ru-RU" sz="2400" dirty="0" err="1">
                <a:solidFill>
                  <a:schemeClr val="tx1"/>
                </a:solidFill>
              </a:rPr>
              <a:t>криптовалюты</a:t>
            </a:r>
            <a:r>
              <a:rPr lang="ru-RU" sz="2400" dirty="0">
                <a:solidFill>
                  <a:schemeClr val="tx1"/>
                </a:solidFill>
              </a:rPr>
              <a:t> станут ещё одной формой обыденного имущества человека.</a:t>
            </a:r>
          </a:p>
        </p:txBody>
      </p:sp>
      <p:sp>
        <p:nvSpPr>
          <p:cNvPr id="130" name="Google Shape;130;p2"/>
          <p:cNvSpPr txBox="1"/>
          <p:nvPr/>
        </p:nvSpPr>
        <p:spPr>
          <a:xfrm>
            <a:off x="373954" y="1830720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ADDAE3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000" dirty="0">
              <a:solidFill>
                <a:srgbClr val="ADDA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"/>
          <p:cNvSpPr txBox="1"/>
          <p:nvPr/>
        </p:nvSpPr>
        <p:spPr>
          <a:xfrm>
            <a:off x="1528246" y="4213997"/>
            <a:ext cx="8606354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МАСШТАБ И ПОСЛЕДСТВИЯ</a:t>
            </a:r>
            <a:endParaRPr lang="ru-RU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/>
              <a:t>Проблема цифровой грамотности населения страны, и её макроэкономический ущерб в будущем</a:t>
            </a:r>
            <a:r>
              <a:rPr lang="ru-RU" sz="2800" dirty="0" smtClean="0"/>
              <a:t>.</a:t>
            </a:r>
            <a:endParaRPr lang="en-GB" sz="2800" dirty="0" smtClean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Капитализация рынка </a:t>
            </a:r>
            <a:r>
              <a:rPr lang="ru-RU" sz="2800" dirty="0" err="1" smtClean="0"/>
              <a:t>криптовалют</a:t>
            </a:r>
            <a:r>
              <a:rPr lang="ru-RU" sz="2800" dirty="0" smtClean="0"/>
              <a:t> </a:t>
            </a:r>
            <a:r>
              <a:rPr lang="ru-RU" sz="2800" dirty="0" err="1" smtClean="0"/>
              <a:t>стремитель</a:t>
            </a:r>
            <a:r>
              <a:rPr lang="ru-RU" sz="2800" dirty="0" smtClean="0"/>
              <a:t>-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но растёт</a:t>
            </a:r>
            <a:endParaRPr lang="ru-RU" sz="2800" dirty="0"/>
          </a:p>
        </p:txBody>
      </p:sp>
      <p:sp>
        <p:nvSpPr>
          <p:cNvPr id="132" name="Google Shape;132;p2"/>
          <p:cNvSpPr txBox="1"/>
          <p:nvPr/>
        </p:nvSpPr>
        <p:spPr>
          <a:xfrm>
            <a:off x="419099" y="4213997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ADDAE3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000" dirty="0">
              <a:solidFill>
                <a:srgbClr val="ADDA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"/>
          <p:cNvSpPr txBox="1"/>
          <p:nvPr/>
        </p:nvSpPr>
        <p:spPr>
          <a:xfrm>
            <a:off x="1528246" y="7378006"/>
            <a:ext cx="8606354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ВОЗМОЖНЫЕ ОГРАНИЧЕНИЯ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262626"/>
                </a:solidFill>
              </a:rPr>
              <a:t>Работа только на определенных биржах, законных на территории Российской Федерации.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Работа только на одной бирже, без межбиржевых транзакций. </a:t>
            </a:r>
            <a:endParaRPr sz="28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"/>
          <p:cNvSpPr txBox="1"/>
          <p:nvPr/>
        </p:nvSpPr>
        <p:spPr>
          <a:xfrm>
            <a:off x="375950" y="7147174"/>
            <a:ext cx="11522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>
                <a:solidFill>
                  <a:srgbClr val="ADDAE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000">
              <a:solidFill>
                <a:srgbClr val="ADDA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7" name="Picture 3" descr="C:\Users\second\Desktop\Капитализхаци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417" y="3391693"/>
            <a:ext cx="8588112" cy="389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89271" y="7378006"/>
            <a:ext cx="4827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Мировая капитализация рынка </a:t>
            </a:r>
            <a:r>
              <a:rPr lang="ru-RU" dirty="0" err="1" smtClean="0"/>
              <a:t>криптовалют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"/>
          <p:cNvSpPr/>
          <p:nvPr/>
        </p:nvSpPr>
        <p:spPr>
          <a:xfrm>
            <a:off x="0" y="1485900"/>
            <a:ext cx="5255616" cy="1524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1366551" y="1485900"/>
            <a:ext cx="5255620" cy="1524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"/>
          <p:cNvSpPr/>
          <p:nvPr/>
        </p:nvSpPr>
        <p:spPr>
          <a:xfrm>
            <a:off x="2733098" y="1485900"/>
            <a:ext cx="5255616" cy="1524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"/>
          <p:cNvSpPr/>
          <p:nvPr/>
        </p:nvSpPr>
        <p:spPr>
          <a:xfrm>
            <a:off x="4035130" y="1485900"/>
            <a:ext cx="5255616" cy="1524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3"/>
          <p:cNvSpPr/>
          <p:nvPr/>
        </p:nvSpPr>
        <p:spPr>
          <a:xfrm>
            <a:off x="5401672" y="1485900"/>
            <a:ext cx="5255616" cy="152400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"/>
          <p:cNvSpPr txBox="1"/>
          <p:nvPr/>
        </p:nvSpPr>
        <p:spPr>
          <a:xfrm>
            <a:off x="381000" y="495300"/>
            <a:ext cx="15887848" cy="82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ADDAE3"/>
                </a:solidFill>
                <a:latin typeface="Arial"/>
                <a:ea typeface="Arial"/>
                <a:cs typeface="Arial"/>
                <a:sym typeface="Arial"/>
              </a:rPr>
              <a:t>РЕШЕНИЕ</a:t>
            </a:r>
            <a:endParaRPr sz="1800">
              <a:solidFill>
                <a:srgbClr val="ADDA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"/>
          <p:cNvSpPr/>
          <p:nvPr/>
        </p:nvSpPr>
        <p:spPr>
          <a:xfrm>
            <a:off x="-14093" y="9563100"/>
            <a:ext cx="776094" cy="7354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3"/>
          <p:cNvSpPr/>
          <p:nvPr/>
        </p:nvSpPr>
        <p:spPr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3"/>
          <p:cNvSpPr/>
          <p:nvPr/>
        </p:nvSpPr>
        <p:spPr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ADDA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"/>
          <p:cNvSpPr txBox="1"/>
          <p:nvPr/>
        </p:nvSpPr>
        <p:spPr>
          <a:xfrm>
            <a:off x="1528246" y="2449285"/>
            <a:ext cx="15887848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Сущность предлагаемого решения и технологический стек </a:t>
            </a:r>
            <a:endParaRPr dirty="0"/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262626"/>
                </a:solidFill>
              </a:rPr>
              <a:t>- Приложение с обучающим </a:t>
            </a:r>
            <a:r>
              <a:rPr lang="ru-RU" sz="2800" dirty="0" err="1">
                <a:solidFill>
                  <a:srgbClr val="262626"/>
                </a:solidFill>
              </a:rPr>
              <a:t>компонетом</a:t>
            </a:r>
            <a:r>
              <a:rPr lang="ru-RU" sz="2800" dirty="0">
                <a:solidFill>
                  <a:srgbClr val="262626"/>
                </a:solidFill>
              </a:rPr>
              <a:t> (</a:t>
            </a:r>
            <a:r>
              <a:rPr lang="ru-RU" sz="2800" dirty="0" err="1">
                <a:solidFill>
                  <a:srgbClr val="262626"/>
                </a:solidFill>
              </a:rPr>
              <a:t>Десктопное</a:t>
            </a:r>
            <a:r>
              <a:rPr lang="ru-RU" sz="2800" dirty="0">
                <a:solidFill>
                  <a:srgbClr val="262626"/>
                </a:solidFill>
              </a:rPr>
              <a:t> и мобильное).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262626"/>
                </a:solidFill>
              </a:rPr>
              <a:t>- Стек: </a:t>
            </a:r>
            <a:r>
              <a:rPr lang="ru-RU" sz="2800" dirty="0" err="1">
                <a:solidFill>
                  <a:srgbClr val="262626"/>
                </a:solidFill>
              </a:rPr>
              <a:t>python</a:t>
            </a:r>
            <a:r>
              <a:rPr lang="ru-RU" sz="2800" dirty="0">
                <a:solidFill>
                  <a:srgbClr val="262626"/>
                </a:solidFill>
              </a:rPr>
              <a:t>, </a:t>
            </a:r>
            <a:r>
              <a:rPr lang="ru-RU" sz="2800" dirty="0" err="1">
                <a:solidFill>
                  <a:srgbClr val="262626"/>
                </a:solidFill>
              </a:rPr>
              <a:t>java</a:t>
            </a:r>
            <a:r>
              <a:rPr lang="ru-RU" sz="2800" dirty="0">
                <a:solidFill>
                  <a:srgbClr val="262626"/>
                </a:solidFill>
              </a:rPr>
              <a:t>, c#, ML алгоритмы, </a:t>
            </a:r>
            <a:r>
              <a:rPr lang="ru-RU" sz="2800" dirty="0" err="1">
                <a:solidFill>
                  <a:srgbClr val="262626"/>
                </a:solidFill>
              </a:rPr>
              <a:t>DeepSeek</a:t>
            </a:r>
            <a:r>
              <a:rPr lang="ru-RU" sz="2800" dirty="0">
                <a:solidFill>
                  <a:srgbClr val="262626"/>
                </a:solidFill>
              </a:rPr>
              <a:t> API (для прочтения данных и перевода в удобные для ML алгоритмов параметры.)</a:t>
            </a:r>
            <a:endParaRPr dirty="0"/>
          </a:p>
        </p:txBody>
      </p:sp>
      <p:sp>
        <p:nvSpPr>
          <p:cNvPr id="149" name="Google Shape;149;p3"/>
          <p:cNvSpPr txBox="1"/>
          <p:nvPr/>
        </p:nvSpPr>
        <p:spPr>
          <a:xfrm>
            <a:off x="375950" y="2218453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>
                <a:solidFill>
                  <a:srgbClr val="FFAC0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000">
              <a:solidFill>
                <a:srgbClr val="FFA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"/>
          <p:cNvSpPr txBox="1"/>
          <p:nvPr/>
        </p:nvSpPr>
        <p:spPr>
          <a:xfrm>
            <a:off x="1528246" y="4235494"/>
            <a:ext cx="15887848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Фактический продукт, продукт в реальном исполнении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dirty="0" smtClean="0"/>
              <a:t>Приложение: помощник – рекомендует совершить какое-либо действие с </a:t>
            </a:r>
            <a:r>
              <a:rPr lang="ru-RU" sz="2800" dirty="0" err="1" smtClean="0"/>
              <a:t>криптовалютой</a:t>
            </a:r>
            <a:r>
              <a:rPr lang="ru-RU" sz="2800" dirty="0" smtClean="0"/>
              <a:t> и объясняет почему, приводя статистику и словесные доказательства. Для использования функции помощника следует войти в аккаунт биржи, на которой вы зарегистрированы, и предоставить определённые данные. Вкладка обучения – после регистрации, будет предложено пройти обучение для работы на выбранной пользователем бирже.</a:t>
            </a:r>
          </a:p>
        </p:txBody>
      </p:sp>
      <p:sp>
        <p:nvSpPr>
          <p:cNvPr id="151" name="Google Shape;151;p3"/>
          <p:cNvSpPr txBox="1"/>
          <p:nvPr/>
        </p:nvSpPr>
        <p:spPr>
          <a:xfrm>
            <a:off x="375950" y="4004662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>
                <a:solidFill>
                  <a:srgbClr val="FFAC0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000">
              <a:solidFill>
                <a:srgbClr val="FFA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3"/>
          <p:cNvSpPr txBox="1"/>
          <p:nvPr/>
        </p:nvSpPr>
        <p:spPr>
          <a:xfrm>
            <a:off x="1366551" y="7372991"/>
            <a:ext cx="15887848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Основные эксплуатационные характеристики </a:t>
            </a:r>
            <a:endParaRPr dirty="0"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dirty="0">
                <a:solidFill>
                  <a:srgbClr val="262626"/>
                </a:solidFill>
              </a:rPr>
              <a:t>Около часа (Освоение с подробным обучением пользования Крипто-Бирж)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dirty="0">
                <a:solidFill>
                  <a:srgbClr val="262626"/>
                </a:solidFill>
              </a:rPr>
              <a:t> Меньше тридцати минут (Развертывание и установка)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dirty="0"/>
          </a:p>
        </p:txBody>
      </p:sp>
      <p:sp>
        <p:nvSpPr>
          <p:cNvPr id="153" name="Google Shape;153;p3"/>
          <p:cNvSpPr txBox="1"/>
          <p:nvPr/>
        </p:nvSpPr>
        <p:spPr>
          <a:xfrm>
            <a:off x="295102" y="7571023"/>
            <a:ext cx="11522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FFAC0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000" dirty="0">
              <a:solidFill>
                <a:srgbClr val="FFA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"/>
          <p:cNvSpPr txBox="1"/>
          <p:nvPr/>
        </p:nvSpPr>
        <p:spPr>
          <a:xfrm>
            <a:off x="1499168" y="8984471"/>
            <a:ext cx="1588784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Комплектация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</a:rPr>
              <a:t>- Приложение. </a:t>
            </a:r>
          </a:p>
        </p:txBody>
      </p:sp>
      <p:sp>
        <p:nvSpPr>
          <p:cNvPr id="155" name="Google Shape;155;p3"/>
          <p:cNvSpPr txBox="1"/>
          <p:nvPr/>
        </p:nvSpPr>
        <p:spPr>
          <a:xfrm>
            <a:off x="375950" y="8973389"/>
            <a:ext cx="11522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FFAC0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000" dirty="0">
              <a:solidFill>
                <a:srgbClr val="FFAC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"/>
          <p:cNvSpPr/>
          <p:nvPr/>
        </p:nvSpPr>
        <p:spPr>
          <a:xfrm>
            <a:off x="0" y="1485900"/>
            <a:ext cx="5255616" cy="1524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/>
          <p:nvPr/>
        </p:nvSpPr>
        <p:spPr>
          <a:xfrm>
            <a:off x="1366551" y="1485900"/>
            <a:ext cx="5255620" cy="1524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4"/>
          <p:cNvSpPr/>
          <p:nvPr/>
        </p:nvSpPr>
        <p:spPr>
          <a:xfrm>
            <a:off x="2733098" y="1485900"/>
            <a:ext cx="5255616" cy="1524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4"/>
          <p:cNvSpPr/>
          <p:nvPr/>
        </p:nvSpPr>
        <p:spPr>
          <a:xfrm>
            <a:off x="4035130" y="1485900"/>
            <a:ext cx="5255616" cy="1524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4"/>
          <p:cNvSpPr/>
          <p:nvPr/>
        </p:nvSpPr>
        <p:spPr>
          <a:xfrm>
            <a:off x="5401672" y="1485900"/>
            <a:ext cx="5255616" cy="152400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4"/>
          <p:cNvSpPr txBox="1"/>
          <p:nvPr/>
        </p:nvSpPr>
        <p:spPr>
          <a:xfrm>
            <a:off x="381000" y="495300"/>
            <a:ext cx="158878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ADDAE3"/>
                </a:solidFill>
                <a:latin typeface="Arial"/>
                <a:ea typeface="Arial"/>
                <a:cs typeface="Arial"/>
                <a:sym typeface="Arial"/>
              </a:rPr>
              <a:t>РЕШЕНИЕ</a:t>
            </a:r>
            <a:endParaRPr sz="1800">
              <a:solidFill>
                <a:srgbClr val="ADDA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4"/>
          <p:cNvSpPr/>
          <p:nvPr/>
        </p:nvSpPr>
        <p:spPr>
          <a:xfrm>
            <a:off x="-14093" y="9563100"/>
            <a:ext cx="776094" cy="7354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4"/>
          <p:cNvSpPr/>
          <p:nvPr/>
        </p:nvSpPr>
        <p:spPr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"/>
          <p:cNvSpPr/>
          <p:nvPr/>
        </p:nvSpPr>
        <p:spPr>
          <a:xfrm>
            <a:off x="10803344" y="1485900"/>
            <a:ext cx="7484656" cy="7254688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4"/>
          <p:cNvSpPr/>
          <p:nvPr/>
        </p:nvSpPr>
        <p:spPr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ADDA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"/>
          <p:cNvSpPr txBox="1"/>
          <p:nvPr/>
        </p:nvSpPr>
        <p:spPr>
          <a:xfrm>
            <a:off x="1528246" y="2449285"/>
            <a:ext cx="8987354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МОДЕЛЬ ПРИМЕНЕНИЯ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262626"/>
                </a:solidFill>
              </a:rPr>
              <a:t>Пользователь проходит обучение (первое использование) </a:t>
            </a:r>
            <a:r>
              <a:rPr lang="ru-RU" sz="2800" dirty="0">
                <a:solidFill>
                  <a:srgbClr val="262626"/>
                </a:solidFill>
                <a:sym typeface="Wingdings" pitchFamily="2" charset="2"/>
              </a:rPr>
              <a:t> Выбирает </a:t>
            </a:r>
            <a:r>
              <a:rPr lang="ru-RU" sz="2800" dirty="0" err="1">
                <a:solidFill>
                  <a:srgbClr val="262626"/>
                </a:solidFill>
                <a:sym typeface="Wingdings" pitchFamily="2" charset="2"/>
              </a:rPr>
              <a:t>криптовалюту</a:t>
            </a:r>
            <a:r>
              <a:rPr lang="ru-RU" sz="2800" dirty="0">
                <a:solidFill>
                  <a:srgbClr val="262626"/>
                </a:solidFill>
                <a:sym typeface="Wingdings" pitchFamily="2" charset="2"/>
              </a:rPr>
              <a:t>  Читает рекомендации  поступает согласно рекомендациям   увеличивает своё цифровое имущество </a:t>
            </a:r>
            <a:endParaRPr dirty="0"/>
          </a:p>
        </p:txBody>
      </p:sp>
      <p:sp>
        <p:nvSpPr>
          <p:cNvPr id="171" name="Google Shape;171;p4"/>
          <p:cNvSpPr txBox="1"/>
          <p:nvPr/>
        </p:nvSpPr>
        <p:spPr>
          <a:xfrm>
            <a:off x="375950" y="2218453"/>
            <a:ext cx="11522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>
                <a:solidFill>
                  <a:srgbClr val="FFAC0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000">
              <a:solidFill>
                <a:srgbClr val="FFA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4"/>
          <p:cNvSpPr txBox="1"/>
          <p:nvPr/>
        </p:nvSpPr>
        <p:spPr>
          <a:xfrm>
            <a:off x="1528246" y="6452761"/>
            <a:ext cx="8987354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ВОЗМОЖНОСТИ ПРОИЗВОДСТВА</a:t>
            </a:r>
            <a:endParaRPr dirty="0"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dirty="0">
                <a:solidFill>
                  <a:srgbClr val="262626"/>
                </a:solidFill>
              </a:rPr>
              <a:t>Около трёх лет разработки, затем серийный выпуск.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800" dirty="0">
                <a:solidFill>
                  <a:srgbClr val="262626"/>
                </a:solidFill>
              </a:rPr>
              <a:t> Всероссийская локализация. </a:t>
            </a:r>
            <a:endParaRPr dirty="0"/>
          </a:p>
        </p:txBody>
      </p:sp>
      <p:sp>
        <p:nvSpPr>
          <p:cNvPr id="173" name="Google Shape;173;p4"/>
          <p:cNvSpPr txBox="1"/>
          <p:nvPr/>
        </p:nvSpPr>
        <p:spPr>
          <a:xfrm>
            <a:off x="457199" y="6221888"/>
            <a:ext cx="11522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>
                <a:solidFill>
                  <a:srgbClr val="FFAC00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2000">
              <a:solidFill>
                <a:srgbClr val="FFA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DE7E833E-DE7A-5E3B-5A3C-F977DB816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2508" y="2527638"/>
            <a:ext cx="3365952" cy="259926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230E355-6ABF-26EB-14B2-0AE5B287D3C0}"/>
              </a:ext>
            </a:extLst>
          </p:cNvPr>
          <p:cNvSpPr/>
          <p:nvPr/>
        </p:nvSpPr>
        <p:spPr>
          <a:xfrm>
            <a:off x="10963925" y="1638300"/>
            <a:ext cx="1353652" cy="659351"/>
          </a:xfrm>
          <a:prstGeom prst="rect">
            <a:avLst/>
          </a:prstGeom>
          <a:solidFill>
            <a:schemeClr val="bg1">
              <a:lumMod val="25000"/>
            </a:schemeClr>
          </a:solidFill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влево 3">
            <a:extLst>
              <a:ext uri="{FF2B5EF4-FFF2-40B4-BE49-F238E27FC236}">
                <a16:creationId xmlns="" xmlns:a16="http://schemas.microsoft.com/office/drawing/2014/main" id="{E1A8E4FF-4A05-A75A-B842-F62480AA8C76}"/>
              </a:ext>
            </a:extLst>
          </p:cNvPr>
          <p:cNvSpPr/>
          <p:nvPr/>
        </p:nvSpPr>
        <p:spPr>
          <a:xfrm>
            <a:off x="11357362" y="1848460"/>
            <a:ext cx="566777" cy="23902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609D38-8FE6-5B41-11E7-5539FFB4852D}"/>
              </a:ext>
            </a:extLst>
          </p:cNvPr>
          <p:cNvSpPr txBox="1"/>
          <p:nvPr/>
        </p:nvSpPr>
        <p:spPr>
          <a:xfrm>
            <a:off x="15148928" y="2680118"/>
            <a:ext cx="29123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bg1"/>
                </a:solidFill>
              </a:rPr>
              <a:t>Рекомендации к покупке: высокая</a:t>
            </a:r>
          </a:p>
          <a:p>
            <a:pPr algn="l"/>
            <a:r>
              <a:rPr lang="ru-RU" dirty="0">
                <a:solidFill>
                  <a:schemeClr val="bg1"/>
                </a:solidFill>
              </a:rPr>
              <a:t>Рекомендации к продаже: низкая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CFA93F6-FE58-914E-1774-70336311DCC6}"/>
              </a:ext>
            </a:extLst>
          </p:cNvPr>
          <p:cNvSpPr txBox="1"/>
          <p:nvPr/>
        </p:nvSpPr>
        <p:spPr>
          <a:xfrm>
            <a:off x="11650838" y="5529390"/>
            <a:ext cx="2405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bg1"/>
                </a:solidFill>
              </a:rPr>
              <a:t>Пояснения к рекомендациям покупки: Согласно изданным  законам стран… которые повлияют… что приведет к ….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C8AAD39-50F8-1224-BC77-BE2EF6CF9FD9}"/>
              </a:ext>
            </a:extLst>
          </p:cNvPr>
          <p:cNvSpPr txBox="1"/>
          <p:nvPr/>
        </p:nvSpPr>
        <p:spPr>
          <a:xfrm>
            <a:off x="14278164" y="5529389"/>
            <a:ext cx="24058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>
                <a:solidFill>
                  <a:schemeClr val="bg1"/>
                </a:solidFill>
              </a:rPr>
              <a:t>Пояснения к </a:t>
            </a:r>
            <a:r>
              <a:rPr lang="ru-RU">
                <a:solidFill>
                  <a:schemeClr val="bg1"/>
                </a:solidFill>
              </a:rPr>
              <a:t>рекомендациям продажи: </a:t>
            </a:r>
            <a:r>
              <a:rPr lang="ru-RU" dirty="0">
                <a:solidFill>
                  <a:schemeClr val="bg1"/>
                </a:solidFill>
              </a:rPr>
              <a:t>Согласно изданным  законам стран… которые повлияют… что приведет к ….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"/>
          <p:cNvSpPr/>
          <p:nvPr/>
        </p:nvSpPr>
        <p:spPr>
          <a:xfrm>
            <a:off x="0" y="1485900"/>
            <a:ext cx="5255616" cy="1524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5"/>
          <p:cNvSpPr/>
          <p:nvPr/>
        </p:nvSpPr>
        <p:spPr>
          <a:xfrm>
            <a:off x="1366551" y="1485900"/>
            <a:ext cx="5255620" cy="1524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2733098" y="1485900"/>
            <a:ext cx="5255616" cy="1524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5"/>
          <p:cNvSpPr/>
          <p:nvPr/>
        </p:nvSpPr>
        <p:spPr>
          <a:xfrm>
            <a:off x="4035130" y="1485900"/>
            <a:ext cx="5255616" cy="1524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5"/>
          <p:cNvSpPr/>
          <p:nvPr/>
        </p:nvSpPr>
        <p:spPr>
          <a:xfrm>
            <a:off x="5401672" y="1485900"/>
            <a:ext cx="5255616" cy="152400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 txBox="1"/>
          <p:nvPr/>
        </p:nvSpPr>
        <p:spPr>
          <a:xfrm>
            <a:off x="381000" y="495300"/>
            <a:ext cx="158878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FBB3C1"/>
                </a:solidFill>
                <a:latin typeface="Arial"/>
                <a:ea typeface="Arial"/>
                <a:cs typeface="Arial"/>
                <a:sym typeface="Arial"/>
              </a:rPr>
              <a:t>ЦЕЛЕВАЯ АУДИТОРИЯ</a:t>
            </a:r>
            <a:endParaRPr sz="1800">
              <a:solidFill>
                <a:srgbClr val="FBB3C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5"/>
          <p:cNvSpPr/>
          <p:nvPr/>
        </p:nvSpPr>
        <p:spPr>
          <a:xfrm>
            <a:off x="-14093" y="9563100"/>
            <a:ext cx="776094" cy="735444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5"/>
          <p:cNvSpPr/>
          <p:nvPr/>
        </p:nvSpPr>
        <p:spPr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5"/>
          <p:cNvSpPr/>
          <p:nvPr/>
        </p:nvSpPr>
        <p:spPr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FBB3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5"/>
          <p:cNvSpPr txBox="1"/>
          <p:nvPr/>
        </p:nvSpPr>
        <p:spPr>
          <a:xfrm>
            <a:off x="1528246" y="2036903"/>
            <a:ext cx="8606400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ПОТЕНЦИАЛЬНЫЙ ЗАКАЗЧИК</a:t>
            </a:r>
            <a:endParaRPr dirty="0"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Char char="-"/>
            </a:pPr>
            <a:r>
              <a:rPr lang="ru-RU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Индивидуальный предприниматель, ООО, (в идеале: государство.)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Char char="-"/>
            </a:pPr>
            <a:r>
              <a:rPr lang="ru-RU" sz="2800" dirty="0">
                <a:solidFill>
                  <a:schemeClr val="dk1"/>
                </a:solidFill>
              </a:rPr>
              <a:t>Проблема: цифровая неграмотность, потребность в постоянной легкодоступной аналитической </a:t>
            </a:r>
            <a:r>
              <a:rPr lang="ru-RU" sz="2800" dirty="0" err="1" smtClean="0">
                <a:solidFill>
                  <a:schemeClr val="dk1"/>
                </a:solidFill>
              </a:rPr>
              <a:t>ассистентуре</a:t>
            </a:r>
            <a:r>
              <a:rPr lang="ru-RU" sz="2800" dirty="0" smtClean="0">
                <a:solidFill>
                  <a:schemeClr val="dk1"/>
                </a:solidFill>
              </a:rPr>
              <a:t>.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5"/>
          <p:cNvSpPr txBox="1"/>
          <p:nvPr/>
        </p:nvSpPr>
        <p:spPr>
          <a:xfrm>
            <a:off x="276647" y="1906132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000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5"/>
          <p:cNvSpPr txBox="1"/>
          <p:nvPr/>
        </p:nvSpPr>
        <p:spPr>
          <a:xfrm>
            <a:off x="1528246" y="4751139"/>
            <a:ext cx="8606400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БАЗОВЫЙ ПОЛЬЗОВАТЕЛЬ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</a:rPr>
              <a:t>Физическое </a:t>
            </a:r>
            <a:r>
              <a:rPr lang="ru-RU" sz="2800" dirty="0" smtClean="0">
                <a:solidFill>
                  <a:schemeClr val="tx1"/>
                </a:solidFill>
              </a:rPr>
              <a:t>или </a:t>
            </a:r>
            <a:r>
              <a:rPr lang="ru-RU" sz="2800" dirty="0">
                <a:solidFill>
                  <a:schemeClr val="tx1"/>
                </a:solidFill>
              </a:rPr>
              <a:t>юридическое </a:t>
            </a:r>
            <a:r>
              <a:rPr lang="ru-RU" sz="2800" dirty="0" smtClean="0">
                <a:solidFill>
                  <a:schemeClr val="tx1"/>
                </a:solidFill>
              </a:rPr>
              <a:t>лицо в России, </a:t>
            </a:r>
            <a:r>
              <a:rPr lang="ru-RU" sz="2800" dirty="0">
                <a:solidFill>
                  <a:schemeClr val="tx1"/>
                </a:solidFill>
              </a:rPr>
              <a:t>не обладающее достаточным уровнями цифровой грамотности и знаний в области </a:t>
            </a:r>
            <a:r>
              <a:rPr lang="ru-RU" sz="2800" dirty="0" err="1" smtClean="0">
                <a:solidFill>
                  <a:schemeClr val="tx1"/>
                </a:solidFill>
              </a:rPr>
              <a:t>крипторынка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Физическое или юридическое лицо в России, обладающее достаточным уровнем цифровой грамотности, но нуждающееся в помощнике.</a:t>
            </a:r>
            <a:endParaRPr lang="ru-RU" sz="2800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91" name="Google Shape;191;p5"/>
          <p:cNvSpPr txBox="1"/>
          <p:nvPr/>
        </p:nvSpPr>
        <p:spPr>
          <a:xfrm>
            <a:off x="375950" y="4520307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000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5"/>
          <p:cNvSpPr txBox="1"/>
          <p:nvPr/>
        </p:nvSpPr>
        <p:spPr>
          <a:xfrm>
            <a:off x="1528246" y="8070504"/>
            <a:ext cx="860640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ГРУППЫ ПОТЕНЦИАЛЬНЫХ ПОЛЬЗОВАТЕЛЕЙ</a:t>
            </a:r>
            <a:endParaRPr dirty="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Tx/>
              <a:buChar char="-"/>
            </a:pPr>
            <a:r>
              <a:rPr lang="ru-RU" sz="2800" dirty="0" smtClean="0">
                <a:solidFill>
                  <a:schemeClr val="dk1"/>
                </a:solidFill>
              </a:rPr>
              <a:t>Юридические лица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Tx/>
              <a:buChar char="-"/>
            </a:pPr>
            <a:r>
              <a:rPr lang="ru-RU" sz="2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Физические лица</a:t>
            </a: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Tx/>
              <a:buChar char="-"/>
            </a:pPr>
            <a:r>
              <a:rPr lang="ru-RU" sz="2800" dirty="0" smtClean="0">
                <a:solidFill>
                  <a:schemeClr val="dk1"/>
                </a:solidFill>
              </a:rPr>
              <a:t>Государство</a:t>
            </a:r>
            <a:endParaRPr lang="ru-RU"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5"/>
          <p:cNvSpPr txBox="1"/>
          <p:nvPr/>
        </p:nvSpPr>
        <p:spPr>
          <a:xfrm>
            <a:off x="338252" y="8290529"/>
            <a:ext cx="11522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000" dirty="0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A1AA78A-8A98-630E-A74A-0C7F3CD8D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3344" y="419100"/>
            <a:ext cx="7384544" cy="95650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"/>
          <p:cNvSpPr/>
          <p:nvPr/>
        </p:nvSpPr>
        <p:spPr>
          <a:xfrm>
            <a:off x="0" y="1485900"/>
            <a:ext cx="5255616" cy="1524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1366551" y="1485900"/>
            <a:ext cx="5255620" cy="1524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2733098" y="1485900"/>
            <a:ext cx="5255616" cy="1524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4035130" y="1485900"/>
            <a:ext cx="5255616" cy="1524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5401672" y="1485900"/>
            <a:ext cx="5255616" cy="152400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381000" y="495300"/>
            <a:ext cx="158878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ОЦЕНКА РЫНКА</a:t>
            </a:r>
            <a:endParaRPr sz="1800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-14093" y="9563100"/>
            <a:ext cx="776094" cy="735444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6"/>
          <p:cNvSpPr/>
          <p:nvPr/>
        </p:nvSpPr>
        <p:spPr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 txBox="1"/>
          <p:nvPr/>
        </p:nvSpPr>
        <p:spPr>
          <a:xfrm>
            <a:off x="1583042" y="1721996"/>
            <a:ext cx="9074246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ОПИСАНИЕ РЫНКА, НА КОТОРОМ ВЫ РАБОТАЕТЕ</a:t>
            </a:r>
            <a:endParaRPr sz="28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ru-RU" sz="2800" dirty="0" err="1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ech</a:t>
            </a:r>
            <a:r>
              <a:rPr lang="en-GB" sz="2800" dirty="0">
                <a:solidFill>
                  <a:srgbClr val="262626"/>
                </a:solidFill>
              </a:rPr>
              <a:t>N</a:t>
            </a:r>
            <a:r>
              <a:rPr lang="en-GB" sz="28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et</a:t>
            </a:r>
            <a:r>
              <a:rPr lang="ru-RU" sz="2800" dirty="0" smtClean="0">
                <a:solidFill>
                  <a:srgbClr val="262626"/>
                </a:solidFill>
              </a:rPr>
              <a:t>, </a:t>
            </a:r>
            <a:r>
              <a:rPr lang="en-GB" sz="2800" dirty="0" err="1" smtClean="0">
                <a:solidFill>
                  <a:srgbClr val="262626"/>
                </a:solidFill>
              </a:rPr>
              <a:t>FinTech</a:t>
            </a:r>
            <a:r>
              <a:rPr lang="en-GB" sz="2800" dirty="0" smtClean="0">
                <a:solidFill>
                  <a:srgbClr val="262626"/>
                </a:solidFill>
              </a:rPr>
              <a:t>,</a:t>
            </a:r>
            <a:r>
              <a:rPr lang="ru-RU" sz="2800" dirty="0" smtClean="0">
                <a:solidFill>
                  <a:srgbClr val="262626"/>
                </a:solidFill>
              </a:rPr>
              <a:t> </a:t>
            </a:r>
            <a:r>
              <a:rPr lang="ru-RU" sz="2800" dirty="0">
                <a:solidFill>
                  <a:srgbClr val="262626"/>
                </a:solidFill>
              </a:rPr>
              <a:t>B2B, B2C, государственный заказ (в идеале</a:t>
            </a:r>
            <a:r>
              <a:rPr lang="ru-RU" sz="2800" dirty="0" smtClean="0">
                <a:solidFill>
                  <a:srgbClr val="262626"/>
                </a:solidFill>
              </a:rPr>
              <a:t>)</a:t>
            </a:r>
            <a:r>
              <a:rPr lang="en-GB" sz="2800" dirty="0" smtClean="0">
                <a:solidFill>
                  <a:srgbClr val="262626"/>
                </a:solidFill>
              </a:rPr>
              <a:t> </a:t>
            </a:r>
            <a:r>
              <a:rPr lang="ru-RU" sz="2800" dirty="0" smtClean="0">
                <a:solidFill>
                  <a:srgbClr val="262626"/>
                </a:solidFill>
              </a:rPr>
              <a:t>на территории Российской Федерации</a:t>
            </a:r>
            <a:endParaRPr sz="28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6"/>
          <p:cNvSpPr txBox="1"/>
          <p:nvPr/>
        </p:nvSpPr>
        <p:spPr>
          <a:xfrm>
            <a:off x="476018" y="1721996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>
                <a:solidFill>
                  <a:srgbClr val="FBB3C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000">
              <a:solidFill>
                <a:srgbClr val="FBB3C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6"/>
          <p:cNvSpPr txBox="1"/>
          <p:nvPr/>
        </p:nvSpPr>
        <p:spPr>
          <a:xfrm>
            <a:off x="1533296" y="3130069"/>
            <a:ext cx="8856180" cy="243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ОБЪЕМ РЫНКА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(в натуральных денежных единицах</a:t>
            </a:r>
            <a:r>
              <a:rPr lang="ru-RU" sz="2800" dirty="0" smtClean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lvl="0"/>
            <a:r>
              <a:rPr lang="en-GB" sz="2400" dirty="0"/>
              <a:t>PAM: 90 </a:t>
            </a:r>
            <a:r>
              <a:rPr lang="ru-RU" sz="2400" dirty="0"/>
              <a:t>млрд рублей</a:t>
            </a:r>
            <a:r>
              <a:rPr lang="ru-RU" sz="2400" dirty="0" smtClean="0"/>
              <a:t>.</a:t>
            </a:r>
            <a:endParaRPr dirty="0" smtClean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TAM 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ru-RU" sz="24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Total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Addressable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Market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): 20 млрд рублей </a:t>
            </a:r>
            <a:endParaRPr sz="2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SAM (</a:t>
            </a:r>
            <a:r>
              <a:rPr lang="ru-RU" sz="24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Serviced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ru-RU" sz="24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Serviceable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Available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Market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): 10 млрд рублей</a:t>
            </a:r>
            <a:endParaRPr sz="2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SOM (</a:t>
            </a:r>
            <a:r>
              <a:rPr lang="ru-RU" sz="24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Serviceable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lang="ru-RU" sz="24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Obtainable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Market</a:t>
            </a:r>
            <a:r>
              <a:rPr lang="ru-RU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): 2 млрд </a:t>
            </a:r>
            <a:r>
              <a:rPr lang="ru-RU" sz="24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рублей </a:t>
            </a:r>
            <a:endParaRPr lang="ru-RU" sz="24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6"/>
          <p:cNvSpPr txBox="1"/>
          <p:nvPr/>
        </p:nvSpPr>
        <p:spPr>
          <a:xfrm>
            <a:off x="419099" y="3158064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FBB3C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000" dirty="0">
              <a:solidFill>
                <a:srgbClr val="FBB3C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1499917" y="5572881"/>
            <a:ext cx="7920554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ДИНАМИКА РЫНКА, СЕЗОННОСТЬ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Рынок не сезонный. </a:t>
            </a:r>
            <a:r>
              <a:rPr lang="ru-RU" sz="2800" dirty="0">
                <a:solidFill>
                  <a:srgbClr val="262626"/>
                </a:solidFill>
              </a:rPr>
              <a:t>Динамика </a:t>
            </a:r>
            <a:r>
              <a:rPr lang="ru-RU" sz="2800" dirty="0" smtClean="0">
                <a:solidFill>
                  <a:srgbClr val="262626"/>
                </a:solidFill>
              </a:rPr>
              <a:t>увеличения участия </a:t>
            </a:r>
            <a:r>
              <a:rPr lang="ru-RU" sz="28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российских граждан в операциях </a:t>
            </a:r>
            <a:r>
              <a:rPr lang="ru-RU" sz="2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с </a:t>
            </a:r>
            <a:r>
              <a:rPr lang="ru-RU" sz="2800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криптовалюта</a:t>
            </a:r>
            <a:r>
              <a:rPr lang="ru-RU" sz="2800" dirty="0" err="1">
                <a:solidFill>
                  <a:srgbClr val="262626"/>
                </a:solidFill>
              </a:rPr>
              <a:t>ми</a:t>
            </a:r>
            <a:r>
              <a:rPr lang="ru-RU" sz="2800" dirty="0" smtClean="0">
                <a:solidFill>
                  <a:srgbClr val="262626"/>
                </a:solidFill>
              </a:rPr>
              <a:t>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262626"/>
                </a:solidFill>
              </a:rPr>
              <a:t>2018: Около 7,2 млн человек</a:t>
            </a:r>
            <a:endParaRPr lang="ru-RU" sz="2800" dirty="0" smtClean="0">
              <a:solidFill>
                <a:srgbClr val="262626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262626"/>
                </a:solidFill>
              </a:rPr>
              <a:t>2022: Более 10 млн человек</a:t>
            </a:r>
            <a:endParaRPr lang="ru-RU" sz="2800" dirty="0">
              <a:solidFill>
                <a:srgbClr val="262626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2023: Более </a:t>
            </a:r>
            <a:r>
              <a:rPr lang="ru-RU" sz="28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13 </a:t>
            </a:r>
            <a:r>
              <a:rPr lang="ru-RU" sz="2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млн человек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262626"/>
                </a:solidFill>
              </a:rPr>
              <a:t>2024: </a:t>
            </a:r>
            <a:r>
              <a:rPr lang="ru-RU" sz="2800" dirty="0" smtClean="0">
                <a:solidFill>
                  <a:srgbClr val="262626"/>
                </a:solidFill>
              </a:rPr>
              <a:t>Около 15 </a:t>
            </a:r>
            <a:r>
              <a:rPr lang="ru-RU" sz="2800" dirty="0">
                <a:solidFill>
                  <a:srgbClr val="262626"/>
                </a:solidFill>
              </a:rPr>
              <a:t>млн человек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2025: </a:t>
            </a:r>
            <a:r>
              <a:rPr lang="ru-RU" sz="28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Около </a:t>
            </a:r>
            <a:r>
              <a:rPr lang="ru-RU" sz="2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20 млн человек </a:t>
            </a:r>
            <a:endParaRPr sz="28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6"/>
          <p:cNvSpPr txBox="1"/>
          <p:nvPr/>
        </p:nvSpPr>
        <p:spPr>
          <a:xfrm>
            <a:off x="419099" y="5701417"/>
            <a:ext cx="11522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FBB3C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000" dirty="0">
              <a:solidFill>
                <a:srgbClr val="FBB3C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" name="Google Shape;215;p6"/>
          <p:cNvGraphicFramePr/>
          <p:nvPr>
            <p:extLst>
              <p:ext uri="{D42A27DB-BD31-4B8C-83A1-F6EECF244321}">
                <p14:modId xmlns:p14="http://schemas.microsoft.com/office/powerpoint/2010/main" val="183974686"/>
              </p:ext>
            </p:extLst>
          </p:nvPr>
        </p:nvGraphicFramePr>
        <p:xfrm>
          <a:off x="12277047" y="1326297"/>
          <a:ext cx="4518330" cy="3923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Google Shape;216;p6"/>
          <p:cNvGraphicFramePr/>
          <p:nvPr>
            <p:extLst>
              <p:ext uri="{D42A27DB-BD31-4B8C-83A1-F6EECF244321}">
                <p14:modId xmlns:p14="http://schemas.microsoft.com/office/powerpoint/2010/main" val="4128430156"/>
              </p:ext>
            </p:extLst>
          </p:nvPr>
        </p:nvGraphicFramePr>
        <p:xfrm>
          <a:off x="10421471" y="5410468"/>
          <a:ext cx="7637929" cy="4520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"/>
          <p:cNvSpPr/>
          <p:nvPr/>
        </p:nvSpPr>
        <p:spPr>
          <a:xfrm>
            <a:off x="0" y="1485900"/>
            <a:ext cx="5255616" cy="1524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7"/>
          <p:cNvSpPr/>
          <p:nvPr/>
        </p:nvSpPr>
        <p:spPr>
          <a:xfrm>
            <a:off x="1366551" y="1485900"/>
            <a:ext cx="5255620" cy="1524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2733098" y="1485900"/>
            <a:ext cx="5255616" cy="1524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4035130" y="1485900"/>
            <a:ext cx="5255616" cy="1524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7"/>
          <p:cNvSpPr/>
          <p:nvPr/>
        </p:nvSpPr>
        <p:spPr>
          <a:xfrm>
            <a:off x="5401672" y="1485900"/>
            <a:ext cx="5255616" cy="152400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7"/>
          <p:cNvSpPr txBox="1"/>
          <p:nvPr/>
        </p:nvSpPr>
        <p:spPr>
          <a:xfrm>
            <a:off x="381000" y="495300"/>
            <a:ext cx="158878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АНАЛИЗ КОНКУРЕНТОВ</a:t>
            </a:r>
            <a:endParaRPr sz="1800">
              <a:solidFill>
                <a:srgbClr val="6000A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-14093" y="9563100"/>
            <a:ext cx="776094" cy="735444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9F00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7"/>
          <p:cNvSpPr txBox="1"/>
          <p:nvPr/>
        </p:nvSpPr>
        <p:spPr>
          <a:xfrm>
            <a:off x="1528246" y="2449285"/>
            <a:ext cx="7920554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234" name="Google Shape;234;p7"/>
          <p:cNvGraphicFramePr/>
          <p:nvPr>
            <p:extLst>
              <p:ext uri="{D42A27DB-BD31-4B8C-83A1-F6EECF244321}">
                <p14:modId xmlns:p14="http://schemas.microsoft.com/office/powerpoint/2010/main" val="3418050348"/>
              </p:ext>
            </p:extLst>
          </p:nvPr>
        </p:nvGraphicFramePr>
        <p:xfrm>
          <a:off x="1956644" y="1828800"/>
          <a:ext cx="14312208" cy="6901195"/>
        </p:xfrm>
        <a:graphic>
          <a:graphicData uri="http://schemas.openxmlformats.org/drawingml/2006/table">
            <a:tbl>
              <a:tblPr firstRow="1" bandRow="1">
                <a:noFill/>
                <a:tableStyleId>{36420258-7AEB-4361-B5D0-A842EF7D3DC2}</a:tableStyleId>
              </a:tblPr>
              <a:tblGrid>
                <a:gridCol w="23853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853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59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3479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385368"/>
                <a:gridCol w="2385368"/>
              </a:tblGrid>
              <a:tr h="156239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2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dirty="0"/>
                        <a:t>Критерий</a:t>
                      </a:r>
                    </a:p>
                    <a:p>
                      <a:pPr marL="0" marR="0" lvl="2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dirty="0"/>
                        <a:t>/</a:t>
                      </a:r>
                    </a:p>
                    <a:p>
                      <a:pPr marL="0" marR="0" lvl="2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dirty="0"/>
                        <a:t>Конкурент</a:t>
                      </a:r>
                    </a:p>
                  </a:txBody>
                  <a:tcPr marL="91450" marR="91450" marT="45725" marB="45725">
                    <a:solidFill>
                      <a:srgbClr val="FF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dirty="0" err="1"/>
                        <a:t>Bybit</a:t>
                      </a:r>
                      <a:r>
                        <a:rPr lang="ru-RU" sz="2800" dirty="0"/>
                        <a:t> </a:t>
                      </a:r>
                      <a:r>
                        <a:rPr lang="ru-RU" sz="2800" dirty="0" err="1"/>
                        <a:t>Aurora</a:t>
                      </a:r>
                      <a:r>
                        <a:rPr lang="ru-RU" sz="2800" dirty="0"/>
                        <a:t> AI </a:t>
                      </a:r>
                      <a:r>
                        <a:rPr lang="ru-RU" sz="2800" dirty="0" err="1"/>
                        <a:t>Trading</a:t>
                      </a:r>
                      <a:r>
                        <a:rPr lang="ru-RU" sz="2800" dirty="0"/>
                        <a:t> </a:t>
                      </a:r>
                      <a:r>
                        <a:rPr lang="ru-RU" sz="2800" dirty="0" err="1"/>
                        <a:t>Bot</a:t>
                      </a:r>
                      <a:endParaRPr lang="ru-RU" sz="2800" dirty="0"/>
                    </a:p>
                  </a:txBody>
                  <a:tcPr marL="91450" marR="91450" marT="45725" marB="45725">
                    <a:solidFill>
                      <a:srgbClr val="FF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dirty="0" err="1"/>
                        <a:t>Cryptohopper</a:t>
                      </a:r>
                      <a:endParaRPr lang="ru-RU" sz="2800" dirty="0"/>
                    </a:p>
                  </a:txBody>
                  <a:tcPr marL="91450" marR="91450" marT="45725" marB="45725">
                    <a:solidFill>
                      <a:srgbClr val="FFA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en-GB" sz="2800" dirty="0" smtClean="0"/>
                        <a:t>STOIC</a:t>
                      </a:r>
                      <a:r>
                        <a:rPr lang="en-GB" sz="2800" baseline="0" dirty="0" smtClean="0"/>
                        <a:t> AI</a:t>
                      </a:r>
                      <a:endParaRPr lang="en-GB" sz="2800" dirty="0"/>
                    </a:p>
                  </a:txBody>
                  <a:tcPr marL="91450" marR="91450" marT="45725" marB="45725">
                    <a:solidFill>
                      <a:srgbClr val="FF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2800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 smtClean="0"/>
                        <a:t>ASCN.AI</a:t>
                      </a:r>
                      <a:endParaRPr sz="2800" dirty="0"/>
                    </a:p>
                  </a:txBody>
                  <a:tcPr marL="91450" marR="91450" marT="45725" marB="45725">
                    <a:solidFill>
                      <a:srgbClr val="FF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dirty="0" smtClean="0"/>
                        <a:t>МЛ-</a:t>
                      </a:r>
                      <a:r>
                        <a:rPr lang="ru-RU" sz="2800" dirty="0" err="1" smtClean="0"/>
                        <a:t>Адьютор</a:t>
                      </a:r>
                      <a:endParaRPr sz="2800" dirty="0"/>
                    </a:p>
                  </a:txBody>
                  <a:tcPr marL="91450" marR="91450" marT="45725" marB="457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1381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/>
                        <a:t>Стоимость услуги менее $30 </a:t>
                      </a:r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8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/>
                        <a:t>Да (неполный функционал)</a:t>
                      </a:r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8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/>
                        <a:t>Да (неполный функционал)</a:t>
                      </a:r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 smtClean="0"/>
                    </a:p>
                    <a:p>
                      <a:pPr algn="ctr"/>
                      <a:r>
                        <a:rPr lang="ru-RU" sz="2000" dirty="0" smtClean="0"/>
                        <a:t>Да</a:t>
                      </a:r>
                      <a:r>
                        <a:rPr lang="ru-RU" sz="2000" baseline="0" dirty="0" smtClean="0"/>
                        <a:t> (неполный функционал)</a:t>
                      </a:r>
                      <a:endParaRPr lang="en-GB" sz="2000" dirty="0"/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2000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 smtClean="0"/>
                        <a:t>Да</a:t>
                      </a:r>
                      <a:r>
                        <a:rPr lang="ru-RU" sz="2000" baseline="0" dirty="0" smtClean="0"/>
                        <a:t> (неполный функционал)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/>
                        <a:t>Да (полный функционал)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2235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/>
                        <a:t>Гарантия безопасности (и с юридической точки зрения)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rgbClr val="FFE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0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000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 smtClean="0"/>
                        <a:t>Нет</a:t>
                      </a:r>
                      <a:endParaRPr lang="ru-RU" sz="2000" dirty="0"/>
                    </a:p>
                  </a:txBody>
                  <a:tcPr marL="91450" marR="91450" marT="45725" marB="45725">
                    <a:solidFill>
                      <a:srgbClr val="FFE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8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/>
                        <a:t>Нет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rgbClr val="FFE7B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2000" dirty="0" smtClean="0"/>
                        <a:t>Нет</a:t>
                      </a:r>
                      <a:endParaRPr lang="en-GB" sz="2000" dirty="0"/>
                    </a:p>
                  </a:txBody>
                  <a:tcPr marL="91450" marR="91450" marT="45725" marB="45725">
                    <a:solidFill>
                      <a:srgbClr val="FFE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800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 smtClean="0"/>
                        <a:t>Нет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rgbClr val="FFE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/>
                        <a:t>Да (согласно законодательству РФ)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095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 smtClean="0"/>
                        <a:t>Вводное</a:t>
                      </a:r>
                      <a:r>
                        <a:rPr lang="ru-RU" sz="1800" baseline="0" dirty="0" smtClean="0"/>
                        <a:t> обучение</a:t>
                      </a:r>
                      <a:endParaRPr sz="1800" dirty="0"/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/>
                        <a:t>Нет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/>
                        <a:t>Да</a:t>
                      </a:r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2000" dirty="0" smtClean="0"/>
                        <a:t>Нет</a:t>
                      </a:r>
                      <a:endParaRPr lang="en-GB" sz="2000" dirty="0"/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000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 smtClean="0"/>
                        <a:t>Да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/>
                        <a:t>Да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095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 smtClean="0"/>
                        <a:t>Объяснения</a:t>
                      </a:r>
                      <a:r>
                        <a:rPr lang="ru-RU" sz="1800" baseline="0" dirty="0" smtClean="0"/>
                        <a:t> решений</a:t>
                      </a:r>
                      <a:endParaRPr sz="1800" dirty="0"/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2800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 smtClean="0"/>
                        <a:t>Нет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2800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 smtClean="0"/>
                        <a:t>Нет</a:t>
                      </a:r>
                      <a:endParaRPr lang="ru-RU" sz="2000" dirty="0"/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2000" dirty="0" smtClean="0"/>
                        <a:t>Нет</a:t>
                      </a:r>
                      <a:endParaRPr lang="en-GB" sz="2000" dirty="0"/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000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 smtClean="0"/>
                        <a:t>Да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000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dirty="0" smtClean="0"/>
                        <a:t>Да</a:t>
                      </a:r>
                      <a:endParaRPr sz="2000" dirty="0"/>
                    </a:p>
                  </a:txBody>
                  <a:tcPr marL="91450" marR="91450" marT="45725" marB="45725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"/>
          <p:cNvSpPr/>
          <p:nvPr/>
        </p:nvSpPr>
        <p:spPr>
          <a:xfrm>
            <a:off x="9681646" y="1485900"/>
            <a:ext cx="8606354" cy="88011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dirty="0">
                <a:solidFill>
                  <a:srgbClr val="7F7F7F"/>
                </a:solidFill>
              </a:rPr>
              <a:t>Визуализация</a:t>
            </a:r>
            <a:endParaRPr sz="2700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6"/>
          <p:cNvSpPr/>
          <p:nvPr/>
        </p:nvSpPr>
        <p:spPr>
          <a:xfrm>
            <a:off x="0" y="1485900"/>
            <a:ext cx="5255616" cy="1524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1366551" y="1485900"/>
            <a:ext cx="5255620" cy="1524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2733098" y="1485900"/>
            <a:ext cx="5255616" cy="1524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4035130" y="1485900"/>
            <a:ext cx="5255616" cy="1524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5401672" y="1485900"/>
            <a:ext cx="5255616" cy="152400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381000" y="495300"/>
            <a:ext cx="158878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>
                <a:solidFill>
                  <a:srgbClr val="86C9D6"/>
                </a:solidFill>
                <a:latin typeface="Arial"/>
                <a:ea typeface="Arial"/>
                <a:cs typeface="Arial"/>
                <a:sym typeface="Arial"/>
              </a:rPr>
              <a:t>БИЗНЕС-МОДЕЛЬ</a:t>
            </a:r>
            <a:endParaRPr sz="1800" dirty="0">
              <a:solidFill>
                <a:srgbClr val="86C9D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-14093" y="9563100"/>
            <a:ext cx="776094" cy="7354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6"/>
          <p:cNvSpPr/>
          <p:nvPr/>
        </p:nvSpPr>
        <p:spPr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ADDA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 txBox="1"/>
          <p:nvPr/>
        </p:nvSpPr>
        <p:spPr>
          <a:xfrm>
            <a:off x="1528246" y="1787606"/>
            <a:ext cx="7920554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cap="all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Ценность и </a:t>
            </a:r>
            <a:r>
              <a:rPr lang="ru-RU" sz="2800" cap="all" dirty="0" err="1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уникальностЬ</a:t>
            </a:r>
            <a:endParaRPr lang="ru-RU" sz="2800" cap="all" dirty="0">
              <a:solidFill>
                <a:srgbClr val="6000A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cap="all" dirty="0">
                <a:solidFill>
                  <a:srgbClr val="6000A8"/>
                </a:solidFill>
              </a:rPr>
              <a:t> </a:t>
            </a:r>
            <a:endParaRPr sz="2400" dirty="0">
              <a:solidFill>
                <a:schemeClr val="tx1"/>
              </a:solidFill>
            </a:endParaRPr>
          </a:p>
        </p:txBody>
      </p:sp>
      <p:sp>
        <p:nvSpPr>
          <p:cNvPr id="209" name="Google Shape;209;p6"/>
          <p:cNvSpPr txBox="1"/>
          <p:nvPr/>
        </p:nvSpPr>
        <p:spPr>
          <a:xfrm>
            <a:off x="457199" y="1789256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FBB3C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000" dirty="0">
              <a:solidFill>
                <a:srgbClr val="FBB3C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6"/>
          <p:cNvSpPr txBox="1"/>
          <p:nvPr/>
        </p:nvSpPr>
        <p:spPr>
          <a:xfrm>
            <a:off x="1533296" y="4239850"/>
            <a:ext cx="7920554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cap="all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Монетизация</a:t>
            </a: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all" dirty="0" smtClean="0">
                <a:solidFill>
                  <a:schemeClr val="tx1"/>
                </a:solidFill>
              </a:rPr>
              <a:t>Реклама </a:t>
            </a:r>
            <a:r>
              <a:rPr lang="ru-RU" sz="1600" cap="all" dirty="0">
                <a:solidFill>
                  <a:schemeClr val="tx1"/>
                </a:solidFill>
              </a:rPr>
              <a:t>+ </a:t>
            </a:r>
            <a:r>
              <a:rPr lang="ru-RU" sz="1600" cap="all" dirty="0" smtClean="0">
                <a:solidFill>
                  <a:schemeClr val="tx1"/>
                </a:solidFill>
              </a:rPr>
              <a:t>подписка(1200РУБ./</a:t>
            </a:r>
            <a:r>
              <a:rPr lang="ru-RU" sz="1600" cap="all" dirty="0" err="1" smtClean="0">
                <a:solidFill>
                  <a:schemeClr val="tx1"/>
                </a:solidFill>
              </a:rPr>
              <a:t>мес</a:t>
            </a:r>
            <a:r>
              <a:rPr lang="ru-RU" sz="1600" cap="all" dirty="0" smtClean="0">
                <a:solidFill>
                  <a:schemeClr val="tx1"/>
                </a:solidFill>
              </a:rPr>
              <a:t>) + </a:t>
            </a:r>
            <a:r>
              <a:rPr lang="ru-RU" sz="1600" cap="all" dirty="0">
                <a:solidFill>
                  <a:schemeClr val="tx1"/>
                </a:solidFill>
              </a:rPr>
              <a:t>дополнительная подписка для отключения рекламы </a:t>
            </a:r>
            <a:r>
              <a:rPr lang="ru-RU" sz="1600" cap="all" dirty="0" smtClean="0">
                <a:solidFill>
                  <a:schemeClr val="tx1"/>
                </a:solidFill>
              </a:rPr>
              <a:t>(1200РУБ./</a:t>
            </a:r>
            <a:r>
              <a:rPr lang="ru-RU" sz="1600" cap="all" dirty="0" err="1" smtClean="0">
                <a:solidFill>
                  <a:schemeClr val="tx1"/>
                </a:solidFill>
              </a:rPr>
              <a:t>мес</a:t>
            </a:r>
            <a:r>
              <a:rPr lang="ru-RU" sz="1600" cap="all" dirty="0" smtClean="0">
                <a:solidFill>
                  <a:schemeClr val="tx1"/>
                </a:solidFill>
              </a:rPr>
              <a:t>)</a:t>
            </a: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all" dirty="0" smtClean="0">
                <a:solidFill>
                  <a:schemeClr val="tx1"/>
                </a:solidFill>
              </a:rPr>
              <a:t>(При 1000 человек и базовой подписке: 1200860 рублей в месяц)</a:t>
            </a: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cap="all" dirty="0" smtClean="0">
                <a:solidFill>
                  <a:schemeClr val="tx1"/>
                </a:solidFill>
              </a:rPr>
              <a:t>(+ </a:t>
            </a:r>
            <a:r>
              <a:rPr lang="ru-RU" sz="1600" cap="all" dirty="0" err="1" smtClean="0">
                <a:solidFill>
                  <a:schemeClr val="tx1"/>
                </a:solidFill>
              </a:rPr>
              <a:t>доп</a:t>
            </a:r>
            <a:r>
              <a:rPr lang="ru-RU" sz="1600" cap="all" dirty="0" smtClean="0">
                <a:solidFill>
                  <a:schemeClr val="tx1"/>
                </a:solidFill>
              </a:rPr>
              <a:t> подписка: 2400000 рублей в месяц)</a:t>
            </a: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lang="ru-RU" sz="1600" cap="all" dirty="0">
              <a:solidFill>
                <a:schemeClr val="tx1"/>
              </a:solidFill>
            </a:endParaRPr>
          </a:p>
        </p:txBody>
      </p:sp>
      <p:sp>
        <p:nvSpPr>
          <p:cNvPr id="211" name="Google Shape;211;p6"/>
          <p:cNvSpPr txBox="1"/>
          <p:nvPr/>
        </p:nvSpPr>
        <p:spPr>
          <a:xfrm>
            <a:off x="457199" y="3778185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FBB3C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000" dirty="0">
              <a:solidFill>
                <a:srgbClr val="FBB3C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1452448" y="5624860"/>
            <a:ext cx="792055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cap="all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Ограничения</a:t>
            </a:r>
            <a:endParaRPr sz="2800" cap="all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6"/>
          <p:cNvSpPr txBox="1"/>
          <p:nvPr/>
        </p:nvSpPr>
        <p:spPr>
          <a:xfrm>
            <a:off x="338252" y="5757582"/>
            <a:ext cx="11522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FBB3C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000" dirty="0">
              <a:solidFill>
                <a:srgbClr val="FBB3C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0;p6">
            <a:extLst>
              <a:ext uri="{FF2B5EF4-FFF2-40B4-BE49-F238E27FC236}">
                <a16:creationId xmlns="" xmlns:a16="http://schemas.microsoft.com/office/drawing/2014/main" id="{118543FA-AF05-4CDD-BAA0-A169E646E16B}"/>
              </a:ext>
            </a:extLst>
          </p:cNvPr>
          <p:cNvSpPr txBox="1"/>
          <p:nvPr/>
        </p:nvSpPr>
        <p:spPr>
          <a:xfrm>
            <a:off x="1565642" y="7745751"/>
            <a:ext cx="792055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cap="all" dirty="0">
                <a:solidFill>
                  <a:srgbClr val="6000A8"/>
                </a:solidFill>
                <a:latin typeface="Arial"/>
                <a:ea typeface="Arial"/>
                <a:cs typeface="Arial"/>
                <a:sym typeface="Arial"/>
              </a:rPr>
              <a:t>Партнеры и ресурсы</a:t>
            </a:r>
            <a:endParaRPr lang="ru-RU" sz="2000" cap="all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11;p6">
            <a:extLst>
              <a:ext uri="{FF2B5EF4-FFF2-40B4-BE49-F238E27FC236}">
                <a16:creationId xmlns="" xmlns:a16="http://schemas.microsoft.com/office/drawing/2014/main" id="{D06EDF0C-42A5-41BE-9490-439E926EF0B5}"/>
              </a:ext>
            </a:extLst>
          </p:cNvPr>
          <p:cNvSpPr txBox="1"/>
          <p:nvPr/>
        </p:nvSpPr>
        <p:spPr>
          <a:xfrm>
            <a:off x="461847" y="7816696"/>
            <a:ext cx="9906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rgbClr val="FBB3C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000" dirty="0">
              <a:solidFill>
                <a:srgbClr val="FBB3C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7E579AA-A06A-5A61-95DE-8603C6B78ED2}"/>
              </a:ext>
            </a:extLst>
          </p:cNvPr>
          <p:cNvSpPr txBox="1"/>
          <p:nvPr/>
        </p:nvSpPr>
        <p:spPr>
          <a:xfrm>
            <a:off x="1528246" y="2297087"/>
            <a:ext cx="55470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dirty="0"/>
              <a:t>Образовательный компонент в сфере </a:t>
            </a:r>
            <a:r>
              <a:rPr lang="ru-RU" sz="2400" dirty="0" err="1" smtClean="0"/>
              <a:t>крипторынка</a:t>
            </a:r>
            <a:r>
              <a:rPr lang="en-GB" sz="2400" dirty="0" smtClean="0"/>
              <a:t>,</a:t>
            </a:r>
            <a:r>
              <a:rPr lang="ru-RU" sz="2400" dirty="0"/>
              <a:t> </a:t>
            </a:r>
            <a:r>
              <a:rPr lang="ru-RU" sz="2400" dirty="0" smtClean="0"/>
              <a:t>гарантированная юридическая безопасность продукта, дешевизна за полный будущий функционал</a:t>
            </a:r>
            <a:endParaRPr lang="ru-RU" sz="24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CA12AE7-890C-E640-5E60-DE87F78CB885}"/>
              </a:ext>
            </a:extLst>
          </p:cNvPr>
          <p:cNvSpPr txBox="1"/>
          <p:nvPr/>
        </p:nvSpPr>
        <p:spPr>
          <a:xfrm>
            <a:off x="1533296" y="6168945"/>
            <a:ext cx="72759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dirty="0"/>
              <a:t>Все ограничения согласованы с Федеральными Законами Российской Федерации, в том числе и при их изменениях. </a:t>
            </a:r>
            <a:r>
              <a:rPr lang="ru-RU" sz="2400" dirty="0" smtClean="0"/>
              <a:t>Необходимость получения лицензии на рекламирование и работу продукта.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D48BFE9-30F4-58BC-5669-76D029B6A732}"/>
              </a:ext>
            </a:extLst>
          </p:cNvPr>
          <p:cNvSpPr txBox="1"/>
          <p:nvPr/>
        </p:nvSpPr>
        <p:spPr>
          <a:xfrm>
            <a:off x="1565642" y="8268931"/>
            <a:ext cx="72005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400" dirty="0"/>
              <a:t>Ресурсы: пять </a:t>
            </a:r>
            <a:r>
              <a:rPr lang="ru-RU" sz="2400" dirty="0" smtClean="0"/>
              <a:t>энтузиастов</a:t>
            </a:r>
            <a:r>
              <a:rPr lang="en-GB" sz="2400" dirty="0" smtClean="0"/>
              <a:t>, </a:t>
            </a:r>
            <a:r>
              <a:rPr lang="ru-RU" sz="2400" dirty="0" smtClean="0"/>
              <a:t>имеются </a:t>
            </a:r>
            <a:r>
              <a:rPr lang="ru-RU" sz="2400" dirty="0" smtClean="0"/>
              <a:t>необходимое </a:t>
            </a:r>
            <a:r>
              <a:rPr lang="ru-RU" sz="2400" dirty="0" smtClean="0"/>
              <a:t>оборудование</a:t>
            </a:r>
            <a:r>
              <a:rPr lang="en-GB" sz="2400" dirty="0" smtClean="0"/>
              <a:t> </a:t>
            </a:r>
            <a:r>
              <a:rPr lang="ru-RU" sz="2400" dirty="0" smtClean="0"/>
              <a:t>и технические компетенции</a:t>
            </a:r>
            <a:endParaRPr lang="ru-RU" sz="2400" dirty="0"/>
          </a:p>
          <a:p>
            <a:pPr algn="l"/>
            <a:r>
              <a:rPr lang="ru-RU" sz="2400" dirty="0"/>
              <a:t>Партнеры в будущем: инвесторы, финансовые компании, государство (в идеале)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430ABEB-6C23-E6B5-8E05-3A3310308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9700" y="2654847"/>
            <a:ext cx="8338338" cy="620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80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"/>
          <p:cNvSpPr/>
          <p:nvPr/>
        </p:nvSpPr>
        <p:spPr>
          <a:xfrm>
            <a:off x="0" y="1485900"/>
            <a:ext cx="5255616" cy="1524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8"/>
          <p:cNvSpPr/>
          <p:nvPr/>
        </p:nvSpPr>
        <p:spPr>
          <a:xfrm>
            <a:off x="1366551" y="1485900"/>
            <a:ext cx="5255620" cy="1524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8"/>
          <p:cNvSpPr/>
          <p:nvPr/>
        </p:nvSpPr>
        <p:spPr>
          <a:xfrm>
            <a:off x="2733098" y="1485900"/>
            <a:ext cx="5255616" cy="1524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8"/>
          <p:cNvSpPr/>
          <p:nvPr/>
        </p:nvSpPr>
        <p:spPr>
          <a:xfrm>
            <a:off x="4035130" y="1485900"/>
            <a:ext cx="5255616" cy="1524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8"/>
          <p:cNvSpPr/>
          <p:nvPr/>
        </p:nvSpPr>
        <p:spPr>
          <a:xfrm>
            <a:off x="5401672" y="1485900"/>
            <a:ext cx="5255616" cy="152400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8"/>
          <p:cNvSpPr txBox="1"/>
          <p:nvPr/>
        </p:nvSpPr>
        <p:spPr>
          <a:xfrm>
            <a:off x="381000" y="495300"/>
            <a:ext cx="158878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КОМАНДА ПРОЕКТА</a:t>
            </a:r>
            <a:endParaRPr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8"/>
          <p:cNvSpPr/>
          <p:nvPr/>
        </p:nvSpPr>
        <p:spPr>
          <a:xfrm>
            <a:off x="-14093" y="9563100"/>
            <a:ext cx="776094" cy="73544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ADDAE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8"/>
          <p:cNvSpPr/>
          <p:nvPr/>
        </p:nvSpPr>
        <p:spPr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8"/>
          <p:cNvSpPr/>
          <p:nvPr/>
        </p:nvSpPr>
        <p:spPr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ADDAE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58" name="Google Shape;258;p8"/>
          <p:cNvGraphicFramePr/>
          <p:nvPr>
            <p:extLst>
              <p:ext uri="{D42A27DB-BD31-4B8C-83A1-F6EECF244321}">
                <p14:modId xmlns:p14="http://schemas.microsoft.com/office/powerpoint/2010/main" val="3482686584"/>
              </p:ext>
            </p:extLst>
          </p:nvPr>
        </p:nvGraphicFramePr>
        <p:xfrm>
          <a:off x="1066801" y="6279001"/>
          <a:ext cx="16154400" cy="3380910"/>
        </p:xfrm>
        <a:graphic>
          <a:graphicData uri="http://schemas.openxmlformats.org/drawingml/2006/table">
            <a:tbl>
              <a:tblPr firstRow="1" bandRow="1">
                <a:noFill/>
                <a:tableStyleId>{36420258-7AEB-4361-B5D0-A842EF7D3DC2}</a:tableStyleId>
              </a:tblPr>
              <a:tblGrid>
                <a:gridCol w="914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62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38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0386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93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500" dirty="0">
                          <a:solidFill>
                            <a:schemeClr val="lt1"/>
                          </a:solidFill>
                        </a:rPr>
                        <a:t>№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500" dirty="0">
                          <a:solidFill>
                            <a:schemeClr val="lt1"/>
                          </a:solidFill>
                        </a:rPr>
                        <a:t>ФИО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500" dirty="0">
                          <a:solidFill>
                            <a:schemeClr val="lt1"/>
                          </a:solidFill>
                        </a:rPr>
                        <a:t>Роль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500" dirty="0">
                          <a:solidFill>
                            <a:schemeClr val="lt1"/>
                          </a:solidFill>
                        </a:rPr>
                        <a:t>Опыт, компетенции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3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 err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Шкежев</a:t>
                      </a:r>
                      <a:r>
                        <a:rPr lang="ru-RU" sz="24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ru-RU" sz="2400" dirty="0" err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Азамат</a:t>
                      </a:r>
                      <a:r>
                        <a:rPr lang="ru-RU" sz="24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Русланович </a:t>
                      </a:r>
                      <a:endParaRPr sz="24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 smtClean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Лидер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 smtClean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Менеджер</a:t>
                      </a:r>
                      <a:r>
                        <a:rPr lang="ru-RU" sz="18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 спикер, юрист (любитель)</a:t>
                      </a:r>
                      <a:endParaRPr sz="18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Конкурс «Моя законотворческая инициатива» КБР, 1 место</a:t>
                      </a:r>
                      <a:endParaRPr sz="18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3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 err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Канкулов</a:t>
                      </a:r>
                      <a:r>
                        <a:rPr lang="ru-RU" sz="24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ru-RU" sz="2400" dirty="0" err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Алим</a:t>
                      </a:r>
                      <a:r>
                        <a:rPr lang="ru-RU" sz="24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ru-RU" sz="2400" dirty="0" err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Ахмедович</a:t>
                      </a:r>
                      <a:endParaRPr sz="24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Генератор идей</a:t>
                      </a:r>
                      <a:endParaRPr sz="18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 smtClean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Программист</a:t>
                      </a:r>
                      <a:endParaRPr sz="18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3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 err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Ашуров</a:t>
                      </a:r>
                      <a:r>
                        <a:rPr lang="ru-RU" sz="24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Алик Данилович</a:t>
                      </a:r>
                      <a:endParaRPr sz="24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Дизайнер </a:t>
                      </a:r>
                      <a:endParaRPr sz="18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 smtClean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Программист</a:t>
                      </a:r>
                      <a:endParaRPr sz="18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3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 err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Эфендиев</a:t>
                      </a:r>
                      <a:r>
                        <a:rPr lang="ru-RU" sz="24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Алан Русланович</a:t>
                      </a:r>
                      <a:endParaRPr sz="24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Аналитик</a:t>
                      </a:r>
                      <a:endParaRPr sz="18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 smtClean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Программист</a:t>
                      </a:r>
                      <a:endParaRPr sz="18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3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 err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Шогенов</a:t>
                      </a:r>
                      <a:r>
                        <a:rPr lang="ru-RU" sz="24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Артур Муратович</a:t>
                      </a:r>
                      <a:endParaRPr sz="24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 err="1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Реализатор</a:t>
                      </a:r>
                      <a:r>
                        <a:rPr lang="ru-RU" sz="1800" dirty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8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 smtClean="0">
                          <a:solidFill>
                            <a:srgbClr val="26262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Программист</a:t>
                      </a:r>
                      <a:endParaRPr sz="1800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00A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65" name="Google Shape;265;p8"/>
          <p:cNvSpPr txBox="1"/>
          <p:nvPr/>
        </p:nvSpPr>
        <p:spPr>
          <a:xfrm>
            <a:off x="373954" y="5384916"/>
            <a:ext cx="250688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FFAC00"/>
                </a:solidFill>
              </a:rPr>
              <a:t>Алик</a:t>
            </a:r>
            <a:endParaRPr dirty="0"/>
          </a:p>
        </p:txBody>
      </p:sp>
      <p:sp>
        <p:nvSpPr>
          <p:cNvPr id="266" name="Google Shape;266;p8"/>
          <p:cNvSpPr txBox="1"/>
          <p:nvPr/>
        </p:nvSpPr>
        <p:spPr>
          <a:xfrm>
            <a:off x="4042757" y="5349298"/>
            <a:ext cx="250688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err="1">
                <a:solidFill>
                  <a:srgbClr val="FFAC00"/>
                </a:solidFill>
              </a:rPr>
              <a:t>Алим</a:t>
            </a:r>
            <a:endParaRPr dirty="0"/>
          </a:p>
        </p:txBody>
      </p:sp>
      <p:sp>
        <p:nvSpPr>
          <p:cNvPr id="267" name="Google Shape;267;p8"/>
          <p:cNvSpPr txBox="1"/>
          <p:nvPr/>
        </p:nvSpPr>
        <p:spPr>
          <a:xfrm>
            <a:off x="11706011" y="5370335"/>
            <a:ext cx="250688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FFAC00"/>
                </a:solidFill>
              </a:rPr>
              <a:t>Алан</a:t>
            </a:r>
            <a:endParaRPr dirty="0"/>
          </a:p>
        </p:txBody>
      </p:sp>
      <p:sp>
        <p:nvSpPr>
          <p:cNvPr id="268" name="Google Shape;268;p8"/>
          <p:cNvSpPr txBox="1"/>
          <p:nvPr/>
        </p:nvSpPr>
        <p:spPr>
          <a:xfrm>
            <a:off x="15274085" y="5404916"/>
            <a:ext cx="250688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FFAC00"/>
                </a:solidFill>
              </a:rPr>
              <a:t>Артур</a:t>
            </a:r>
            <a:endParaRPr dirty="0"/>
          </a:p>
        </p:txBody>
      </p:sp>
      <p:sp>
        <p:nvSpPr>
          <p:cNvPr id="16" name="Google Shape;266;p8">
            <a:extLst>
              <a:ext uri="{FF2B5EF4-FFF2-40B4-BE49-F238E27FC236}">
                <a16:creationId xmlns="" xmlns:a16="http://schemas.microsoft.com/office/drawing/2014/main" id="{27E13F09-A757-1F44-40A7-1487B8831CF2}"/>
              </a:ext>
            </a:extLst>
          </p:cNvPr>
          <p:cNvSpPr txBox="1"/>
          <p:nvPr/>
        </p:nvSpPr>
        <p:spPr>
          <a:xfrm>
            <a:off x="8017308" y="5423160"/>
            <a:ext cx="222831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err="1">
                <a:solidFill>
                  <a:srgbClr val="FFAC00"/>
                </a:solidFill>
              </a:rPr>
              <a:t>Азамат</a:t>
            </a:r>
            <a:r>
              <a:rPr lang="ru-RU" sz="2400" dirty="0">
                <a:solidFill>
                  <a:srgbClr val="FFAC00"/>
                </a:solidFill>
              </a:rPr>
              <a:t> </a:t>
            </a:r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1C1D4BB-8C94-C94F-3EE3-3B3D70BB9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790" y="2434503"/>
            <a:ext cx="2435349" cy="276513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AAEC91C-2E79-6135-7166-7448FBE8C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550" y="2632876"/>
            <a:ext cx="2536711" cy="25667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366772B-7598-3E91-8523-F7D3F1AC58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74085" y="2639730"/>
            <a:ext cx="2556639" cy="255663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F35C8F5-3844-AC4C-5602-27CD18EE6F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06011" y="2629048"/>
            <a:ext cx="2619843" cy="259073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9D5DF95-FAE8-4EAC-96CD-66B43D5633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235" y="2635534"/>
            <a:ext cx="2467603" cy="25777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999</Words>
  <Application>Microsoft Office PowerPoint</Application>
  <PresentationFormat>Произвольный</PresentationFormat>
  <Paragraphs>253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 Rzhevskaya</dc:creator>
  <cp:lastModifiedBy>second</cp:lastModifiedBy>
  <cp:revision>59</cp:revision>
  <dcterms:created xsi:type="dcterms:W3CDTF">2006-08-16T00:00:00Z</dcterms:created>
  <dcterms:modified xsi:type="dcterms:W3CDTF">2025-11-23T14:00:14Z</dcterms:modified>
</cp:coreProperties>
</file>