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3"/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1315700" cx="20104100"/>
  <p:notesSz cx="9947275" cy="68151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0JNv4P1mEdXrNpFnK1d3AAgdo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a319764f7b_2_1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2a319764f7b_2_1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319764f7b_2_11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2a319764f7b_2_11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a18b159601_0_0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2a18b159601_0_0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7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7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8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8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4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4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2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7.png"/><Relationship Id="rId4" Type="http://schemas.openxmlformats.org/officeDocument/2006/relationships/image" Target="../media/image28.png"/><Relationship Id="rId5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7.png"/><Relationship Id="rId4" Type="http://schemas.openxmlformats.org/officeDocument/2006/relationships/image" Target="../media/image28.png"/><Relationship Id="rId5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8.png"/><Relationship Id="rId4" Type="http://schemas.openxmlformats.org/officeDocument/2006/relationships/image" Target="../media/image3.png"/><Relationship Id="rId5" Type="http://schemas.openxmlformats.org/officeDocument/2006/relationships/image" Target="../media/image1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8.png"/><Relationship Id="rId4" Type="http://schemas.openxmlformats.org/officeDocument/2006/relationships/image" Target="../media/image3.png"/><Relationship Id="rId5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18.jpg"/><Relationship Id="rId4" Type="http://schemas.openxmlformats.org/officeDocument/2006/relationships/image" Target="../media/image6.png"/><Relationship Id="rId5" Type="http://schemas.openxmlformats.org/officeDocument/2006/relationships/image" Target="../media/image2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5.png"/><Relationship Id="rId5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3.png"/><Relationship Id="rId5" Type="http://schemas.openxmlformats.org/officeDocument/2006/relationships/image" Target="../media/image2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Relationship Id="rId3" Type="http://schemas.openxmlformats.org/officeDocument/2006/relationships/image" Target="../media/image24.png"/><Relationship Id="rId4" Type="http://schemas.openxmlformats.org/officeDocument/2006/relationships/image" Target="../media/image6.png"/><Relationship Id="rId5" Type="http://schemas.openxmlformats.org/officeDocument/2006/relationships/image" Target="../media/image2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Relationship Id="rId3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Relationship Id="rId3" Type="http://schemas.openxmlformats.org/officeDocument/2006/relationships/image" Target="../media/image56.png"/><Relationship Id="rId4" Type="http://schemas.openxmlformats.org/officeDocument/2006/relationships/image" Target="../media/image6.png"/><Relationship Id="rId5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43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3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4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4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5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5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5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5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46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4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4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7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4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4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4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4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48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48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8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48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48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8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48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48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8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48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8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4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4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49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49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2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2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52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52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53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53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53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53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51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51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4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4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54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5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5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5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5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5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7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57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57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4.png"/><Relationship Id="rId4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4.png"/><Relationship Id="rId4" Type="http://schemas.openxmlformats.org/officeDocument/2006/relationships/image" Target="../media/image3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4.png"/><Relationship Id="rId4" Type="http://schemas.openxmlformats.org/officeDocument/2006/relationships/image" Target="../media/image35.png"/><Relationship Id="rId5" Type="http://schemas.openxmlformats.org/officeDocument/2006/relationships/image" Target="../media/image30.png"/><Relationship Id="rId6" Type="http://schemas.openxmlformats.org/officeDocument/2006/relationships/image" Target="../media/image33.png"/><Relationship Id="rId7" Type="http://schemas.openxmlformats.org/officeDocument/2006/relationships/image" Target="../media/image4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png"/><Relationship Id="rId4" Type="http://schemas.openxmlformats.org/officeDocument/2006/relationships/hyperlink" Target="https://pt.2035.university/project/platforma-confy" TargetMode="External"/><Relationship Id="rId5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16800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2"/>
          <p:cNvSpPr txBox="1"/>
          <p:nvPr>
            <p:ph type="ctrTitle"/>
          </p:nvPr>
        </p:nvSpPr>
        <p:spPr>
          <a:xfrm>
            <a:off x="888112" y="5061397"/>
            <a:ext cx="7400004" cy="22901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/>
              <a:t>Участвую.ру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2a319764f7b_2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2a319764f7b_2_1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Актуальность проекта</a:t>
            </a:r>
            <a:endParaRPr/>
          </a:p>
        </p:txBody>
      </p:sp>
      <p:sp>
        <p:nvSpPr>
          <p:cNvPr id="147" name="Google Shape;147;g2a319764f7b_2_1"/>
          <p:cNvSpPr txBox="1"/>
          <p:nvPr>
            <p:ph idx="2" type="body"/>
          </p:nvPr>
        </p:nvSpPr>
        <p:spPr>
          <a:xfrm>
            <a:off x="1056075" y="2362425"/>
            <a:ext cx="7488000" cy="87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000"/>
              <a:t>Для организаторов:</a:t>
            </a:r>
            <a:endParaRPr b="1" sz="30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набор участников на мероприятия;</a:t>
            </a:r>
            <a:endParaRPr sz="28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способ информирования участников о подробностях мероприятий;</a:t>
            </a:r>
            <a:endParaRPr sz="28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дублирование данных об участниках;</a:t>
            </a:r>
            <a:endParaRPr sz="28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хранение данных об участниках;</a:t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800"/>
              <a:t>Для участников:</a:t>
            </a:r>
            <a:endParaRPr b="1" sz="28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поиск мероприятий;</a:t>
            </a:r>
            <a:endParaRPr sz="28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поиск единомышленников/команды;</a:t>
            </a:r>
            <a:endParaRPr sz="28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коммуникация между единомышленниками;</a:t>
            </a:r>
            <a:endParaRPr sz="2800"/>
          </a:p>
          <a:p>
            <a:pPr indent="-4063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получение новых сфер интереса;</a:t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48" name="Google Shape;148;g2a319764f7b_2_1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83501" y="2770350"/>
            <a:ext cx="8286924" cy="5124076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55" name="Google Shape;155;p34"/>
          <p:cNvSpPr txBox="1"/>
          <p:nvPr>
            <p:ph idx="3" type="body"/>
          </p:nvPr>
        </p:nvSpPr>
        <p:spPr>
          <a:xfrm>
            <a:off x="913151" y="3110025"/>
            <a:ext cx="17011800" cy="7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800"/>
              <a:t>Для организаторов:</a:t>
            </a:r>
            <a:endParaRPr b="1" sz="2800">
              <a:solidFill>
                <a:srgbClr val="FF0000"/>
              </a:solidFill>
            </a:endParaRPr>
          </a:p>
          <a:p>
            <a:pPr indent="-4064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неэффективность существующих платформ в </a:t>
            </a:r>
            <a:r>
              <a:rPr lang="ru-RU" sz="2800"/>
              <a:t>п</a:t>
            </a:r>
            <a:r>
              <a:rPr lang="ru-RU" sz="2800"/>
              <a:t>ривлечении и регистрации участников</a:t>
            </a:r>
            <a:endParaRPr sz="2800"/>
          </a:p>
          <a:p>
            <a:pPr indent="-4064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ограниченность инструментов информирования</a:t>
            </a:r>
            <a:endParaRPr sz="2800"/>
          </a:p>
          <a:p>
            <a:pPr indent="-4064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отсутствие достаточного контроля статистики у существующих платформ</a:t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/>
              <a:t>Для участников:</a:t>
            </a:r>
            <a:endParaRPr b="1" sz="2800"/>
          </a:p>
          <a:p>
            <a:pPr indent="-4064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д</a:t>
            </a:r>
            <a:r>
              <a:rPr lang="ru-RU" sz="2800"/>
              <a:t>ецентрализованность платформ ограничивает поиск интересных мероприятий</a:t>
            </a:r>
            <a:endParaRPr sz="2800"/>
          </a:p>
          <a:p>
            <a:pPr indent="-4064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проблема коммуникации решается нашим проектом</a:t>
            </a:r>
            <a:endParaRPr sz="2800"/>
          </a:p>
          <a:p>
            <a:pPr indent="-4064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существующие платформы не предлагают персонализированных рекомендаций и возможностей для расширения интересов</a:t>
            </a:r>
            <a:endParaRPr sz="2800"/>
          </a:p>
        </p:txBody>
      </p:sp>
      <p:sp>
        <p:nvSpPr>
          <p:cNvPr id="156" name="Google Shape;156;p34"/>
          <p:cNvSpPr txBox="1"/>
          <p:nvPr>
            <p:ph idx="4" type="body"/>
          </p:nvPr>
        </p:nvSpPr>
        <p:spPr>
          <a:xfrm>
            <a:off x="894612" y="1439175"/>
            <a:ext cx="181965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ru-RU"/>
              <a:t>Почему существующих вариантов решения </a:t>
            </a:r>
            <a:br>
              <a:rPr i="1" lang="ru-RU"/>
            </a:br>
            <a:r>
              <a:rPr i="1" lang="ru-RU"/>
              <a:t>не достаточно?</a:t>
            </a:r>
            <a:endParaRPr i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2a319764f7b_2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0"/>
            <a:ext cx="20116799" cy="1131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2a319764f7b_2_11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63" name="Google Shape;163;g2a319764f7b_2_11"/>
          <p:cNvSpPr txBox="1"/>
          <p:nvPr>
            <p:ph idx="2" type="body"/>
          </p:nvPr>
        </p:nvSpPr>
        <p:spPr>
          <a:xfrm>
            <a:off x="894600" y="1967125"/>
            <a:ext cx="9741300" cy="85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Times New Roman"/>
              <a:buNone/>
            </a:pPr>
            <a:r>
              <a:rPr b="1" lang="ru-RU" sz="3100"/>
              <a:t>Организация вступительных испытаний:</a:t>
            </a:r>
            <a:endParaRPr b="1" sz="3100"/>
          </a:p>
          <a:p>
            <a:pPr indent="-419100" lvl="1" marL="12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Char char="●"/>
            </a:pPr>
            <a:r>
              <a:rPr lang="ru-RU" sz="3100"/>
              <a:t>создание и проведение вступительных испытаний</a:t>
            </a:r>
            <a:endParaRPr sz="3100"/>
          </a:p>
          <a:p>
            <a:pPr indent="-419100" lvl="1" marL="12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Char char="●"/>
            </a:pPr>
            <a:r>
              <a:rPr lang="ru-RU" sz="3100"/>
              <a:t>ведение автоматизированной статистики</a:t>
            </a:r>
            <a:endParaRPr sz="3100"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-2286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Times New Roman"/>
              <a:buNone/>
            </a:pPr>
            <a:r>
              <a:rPr b="1" lang="ru-RU" sz="3100"/>
              <a:t>Предоставление платформы:</a:t>
            </a:r>
            <a:endParaRPr b="1" sz="3100"/>
          </a:p>
          <a:p>
            <a:pPr indent="-419100" lvl="1" marL="12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Char char="●"/>
            </a:pPr>
            <a:r>
              <a:rPr lang="ru-RU" sz="3100"/>
              <a:t>поиск заинтересованных лиц</a:t>
            </a:r>
            <a:endParaRPr sz="3100"/>
          </a:p>
          <a:p>
            <a:pPr indent="-419100" lvl="1" marL="12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Char char="●"/>
            </a:pPr>
            <a:r>
              <a:rPr lang="ru-RU" sz="3100"/>
              <a:t>интегрированные средства коммуникации</a:t>
            </a:r>
            <a:endParaRPr sz="31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0"/>
            <a:ext cx="2011680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170" name="Google Shape;170;p36"/>
          <p:cNvSpPr txBox="1"/>
          <p:nvPr>
            <p:ph idx="2" type="body"/>
          </p:nvPr>
        </p:nvSpPr>
        <p:spPr>
          <a:xfrm>
            <a:off x="894575" y="1943248"/>
            <a:ext cx="18432600" cy="85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000"/>
              <a:t>Объём рынка:</a:t>
            </a:r>
            <a:endParaRPr b="1"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р</a:t>
            </a:r>
            <a:r>
              <a:rPr lang="ru-RU" sz="3000"/>
              <a:t>ынок организации оффлайн-мероприятий высокий потенциал</a:t>
            </a:r>
            <a:endParaRPr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профессиональные, образовательные события</a:t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/>
              <a:t>Рост рынка:</a:t>
            </a:r>
            <a:endParaRPr b="1"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п</a:t>
            </a:r>
            <a:r>
              <a:rPr lang="ru-RU" sz="3000"/>
              <a:t>андемия COVID-19</a:t>
            </a:r>
            <a:endParaRPr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пик заболеваемости - большинство мероприятий в онлайн-формате</a:t>
            </a:r>
            <a:endParaRPr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угасание заболеваемости - спрос на оффлайн-мероприятия</a:t>
            </a:r>
            <a:endParaRPr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рост спроса на сопутствующие сервисы по их поиску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/>
              <a:t>Уровень конкуренции: </a:t>
            </a:r>
            <a:endParaRPr b="1"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средняя конкуренция</a:t>
            </a:r>
            <a:endParaRPr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налаженные пути организации мероприятий</a:t>
            </a:r>
            <a:endParaRPr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децентрализованные мероприятия</a:t>
            </a:r>
            <a:endParaRPr sz="3000"/>
          </a:p>
          <a:p>
            <a:pPr indent="-419099" lvl="0" marL="89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-RU" sz="3000"/>
              <a:t>коммуникация на одной платформе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2a18b15960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0"/>
            <a:ext cx="20116799" cy="1131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2a18b159601_0_0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pic>
        <p:nvPicPr>
          <p:cNvPr id="177" name="Google Shape;177;g2a18b159601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8545" y="2558388"/>
            <a:ext cx="7458425" cy="744473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2a18b159601_0_0"/>
          <p:cNvSpPr txBox="1"/>
          <p:nvPr/>
        </p:nvSpPr>
        <p:spPr>
          <a:xfrm>
            <a:off x="11307086" y="2385319"/>
            <a:ext cx="5001300" cy="62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000000"/>
                </a:solidFill>
              </a:rPr>
              <a:t>PAM</a:t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000000"/>
                </a:solidFill>
              </a:rPr>
              <a:t>TAM</a:t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000000"/>
                </a:solidFill>
              </a:rPr>
              <a:t>SAM</a:t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000000"/>
                </a:solidFill>
              </a:rPr>
              <a:t> </a:t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FFFFFF"/>
                </a:solidFill>
              </a:rPr>
              <a:t>SOM</a:t>
            </a:r>
            <a:endParaRPr sz="31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FFFFFF"/>
                </a:solidFill>
              </a:rPr>
              <a:t>1 млн. руб/год</a:t>
            </a:r>
            <a:endParaRPr sz="3100">
              <a:solidFill>
                <a:srgbClr val="FFFFFF"/>
              </a:solidFill>
            </a:endParaRPr>
          </a:p>
        </p:txBody>
      </p:sp>
      <p:sp>
        <p:nvSpPr>
          <p:cNvPr id="179" name="Google Shape;179;g2a18b159601_0_0"/>
          <p:cNvSpPr txBox="1"/>
          <p:nvPr/>
        </p:nvSpPr>
        <p:spPr>
          <a:xfrm>
            <a:off x="1275599" y="2227125"/>
            <a:ext cx="13140300" cy="77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050" lIns="201050" spcFirstLastPara="1" rIns="201050" wrap="square" tIns="2010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2"/>
                </a:solidFill>
              </a:rPr>
              <a:t>PAM</a:t>
            </a:r>
            <a:r>
              <a:rPr lang="ru-RU" sz="2800">
                <a:solidFill>
                  <a:schemeClr val="dk2"/>
                </a:solidFill>
              </a:rPr>
              <a:t> 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2"/>
                </a:solidFill>
              </a:rPr>
              <a:t>Рынок мероприятий в России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0B5394"/>
                </a:solidFill>
              </a:rPr>
              <a:t>161,1</a:t>
            </a:r>
            <a:r>
              <a:rPr b="1" lang="ru-RU" sz="2800">
                <a:solidFill>
                  <a:srgbClr val="0B5394"/>
                </a:solidFill>
              </a:rPr>
              <a:t> млрд.  рублей</a:t>
            </a:r>
            <a:endParaRPr sz="28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2"/>
                </a:solidFill>
              </a:rPr>
              <a:t>ТАМ</a:t>
            </a:r>
            <a:r>
              <a:rPr lang="ru-RU" sz="2800">
                <a:solidFill>
                  <a:schemeClr val="dk2"/>
                </a:solidFill>
              </a:rPr>
              <a:t> 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2"/>
                </a:solidFill>
              </a:rPr>
              <a:t>Организация мероприятий в СПБ 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0B5394"/>
                </a:solidFill>
              </a:rPr>
              <a:t>2,7 млрд.  рублей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2"/>
                </a:solidFill>
              </a:rPr>
              <a:t>SAM 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2"/>
                </a:solidFill>
              </a:rPr>
              <a:t>Организация мероприятий онлайн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0B5394"/>
                </a:solidFill>
              </a:rPr>
              <a:t>10 млн.  рублей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2"/>
                </a:solidFill>
              </a:rPr>
              <a:t>SOM </a:t>
            </a:r>
            <a:endParaRPr b="1"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2"/>
                </a:solidFill>
              </a:rPr>
              <a:t>Приложение “Участвую.ру” 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0B5394"/>
                </a:solidFill>
              </a:rPr>
              <a:t>1 млн. рублей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Бизнес-модель</a:t>
            </a:r>
            <a:endParaRPr/>
          </a:p>
        </p:txBody>
      </p:sp>
      <p:sp>
        <p:nvSpPr>
          <p:cNvPr id="186" name="Google Shape;186;p37"/>
          <p:cNvSpPr txBox="1"/>
          <p:nvPr>
            <p:ph idx="2" type="body"/>
          </p:nvPr>
        </p:nvSpPr>
        <p:spPr>
          <a:xfrm>
            <a:off x="894600" y="2062599"/>
            <a:ext cx="18424800" cy="84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/>
              <a:t>Подписочная модель</a:t>
            </a:r>
            <a:endParaRPr b="1" sz="3200"/>
          </a:p>
          <a:p>
            <a:pPr indent="-431800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использование платной подписки для организаторов мероприятий</a:t>
            </a:r>
            <a:endParaRPr sz="3200"/>
          </a:p>
          <a:p>
            <a:pPr indent="-431800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доступ к расширенному функционалу</a:t>
            </a:r>
            <a:endParaRPr sz="32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/>
              <a:t>Партнёрские программы</a:t>
            </a:r>
            <a:endParaRPr b="1" sz="3200"/>
          </a:p>
          <a:p>
            <a:pPr indent="-431800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получение процента от продаж билетов (если мероприятие платное)</a:t>
            </a:r>
            <a:endParaRPr sz="32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/>
              <a:t>Фримиум-модель</a:t>
            </a:r>
            <a:endParaRPr b="1" sz="3200"/>
          </a:p>
          <a:p>
            <a:pPr indent="-431800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базовая версия - бесплатно</a:t>
            </a:r>
            <a:endParaRPr sz="3200"/>
          </a:p>
          <a:p>
            <a:pPr indent="-431800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привлечь организаторов</a:t>
            </a:r>
            <a:endParaRPr sz="3200"/>
          </a:p>
          <a:p>
            <a:pPr indent="-431800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платные дополнительные функции и возможности</a:t>
            </a:r>
            <a:endParaRPr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93" name="Google Shape;193;p38"/>
          <p:cNvSpPr txBox="1"/>
          <p:nvPr>
            <p:ph idx="2" type="body"/>
          </p:nvPr>
        </p:nvSpPr>
        <p:spPr>
          <a:xfrm>
            <a:off x="894575" y="1795425"/>
            <a:ext cx="18432600" cy="86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разработана </a:t>
            </a:r>
            <a:r>
              <a:rPr lang="ru-RU" sz="2800"/>
              <a:t>концепция</a:t>
            </a:r>
            <a:endParaRPr sz="2800"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с</a:t>
            </a:r>
            <a:r>
              <a:rPr lang="ru-RU" sz="2800"/>
              <a:t>формированы технические требования</a:t>
            </a:r>
            <a:endParaRPr sz="2800"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р</a:t>
            </a:r>
            <a:r>
              <a:rPr lang="ru-RU" sz="2800"/>
              <a:t>еализован дизайн платформы </a:t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800"/>
          </a:p>
        </p:txBody>
      </p:sp>
      <p:pic>
        <p:nvPicPr>
          <p:cNvPr id="194" name="Google Shape;19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97675" y="3971975"/>
            <a:ext cx="7505700" cy="6248400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5" name="Google Shape;19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42448" y="3971979"/>
            <a:ext cx="3381931" cy="6248400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2025" y="3971975"/>
            <a:ext cx="3381925" cy="6248400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1575" y="3971975"/>
            <a:ext cx="3381925" cy="6248400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8" name="Google Shape;198;p38"/>
          <p:cNvSpPr txBox="1"/>
          <p:nvPr/>
        </p:nvSpPr>
        <p:spPr>
          <a:xfrm>
            <a:off x="941575" y="3304650"/>
            <a:ext cx="104829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</a:rPr>
              <a:t>мобильное </a:t>
            </a:r>
            <a:r>
              <a:rPr lang="ru-RU" sz="2700">
                <a:solidFill>
                  <a:schemeClr val="dk1"/>
                </a:solidFill>
              </a:rPr>
              <a:t>приложение</a:t>
            </a:r>
            <a:endParaRPr sz="2700">
              <a:solidFill>
                <a:schemeClr val="dk1"/>
              </a:solidFill>
            </a:endParaRPr>
          </a:p>
        </p:txBody>
      </p:sp>
      <p:sp>
        <p:nvSpPr>
          <p:cNvPr id="199" name="Google Shape;199;p38"/>
          <p:cNvSpPr txBox="1"/>
          <p:nvPr/>
        </p:nvSpPr>
        <p:spPr>
          <a:xfrm>
            <a:off x="11897671" y="3304650"/>
            <a:ext cx="75057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</a:rPr>
              <a:t>веб-интерфейс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05" name="Google Shape;205;p39"/>
          <p:cNvSpPr txBox="1"/>
          <p:nvPr>
            <p:ph idx="2" type="body"/>
          </p:nvPr>
        </p:nvSpPr>
        <p:spPr>
          <a:xfrm>
            <a:off x="2613025" y="5429674"/>
            <a:ext cx="41346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/>
              <a:t>teamlead, back-end разработчик</a:t>
            </a:r>
            <a:endParaRPr sz="2400"/>
          </a:p>
        </p:txBody>
      </p:sp>
      <p:pic>
        <p:nvPicPr>
          <p:cNvPr id="206" name="Google Shape;206;p3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39" r="29" t="0"/>
          <a:stretch/>
        </p:blipFill>
        <p:spPr>
          <a:xfrm>
            <a:off x="3604375" y="2193750"/>
            <a:ext cx="2139950" cy="214153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9"/>
          <p:cNvSpPr txBox="1"/>
          <p:nvPr>
            <p:ph idx="4" type="body"/>
          </p:nvPr>
        </p:nvSpPr>
        <p:spPr>
          <a:xfrm>
            <a:off x="2613013" y="48657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Янковский Георгий</a:t>
            </a:r>
            <a:endParaRPr/>
          </a:p>
        </p:txBody>
      </p:sp>
      <p:sp>
        <p:nvSpPr>
          <p:cNvPr id="208" name="Google Shape;208;p39"/>
          <p:cNvSpPr txBox="1"/>
          <p:nvPr>
            <p:ph idx="5" type="body"/>
          </p:nvPr>
        </p:nvSpPr>
        <p:spPr>
          <a:xfrm>
            <a:off x="7514967" y="5429674"/>
            <a:ext cx="41346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/>
              <a:t>front-end разработчик, другое (разработка мобильного приложения)</a:t>
            </a:r>
            <a:endParaRPr sz="2400"/>
          </a:p>
        </p:txBody>
      </p:sp>
      <p:pic>
        <p:nvPicPr>
          <p:cNvPr id="209" name="Google Shape;209;p39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39" r="29" t="0"/>
          <a:stretch/>
        </p:blipFill>
        <p:spPr>
          <a:xfrm>
            <a:off x="8353921" y="2193750"/>
            <a:ext cx="2139950" cy="214153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9"/>
          <p:cNvSpPr txBox="1"/>
          <p:nvPr>
            <p:ph idx="7" type="body"/>
          </p:nvPr>
        </p:nvSpPr>
        <p:spPr>
          <a:xfrm>
            <a:off x="7514959" y="48657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Пахомов Василий</a:t>
            </a:r>
            <a:endParaRPr/>
          </a:p>
        </p:txBody>
      </p:sp>
      <p:sp>
        <p:nvSpPr>
          <p:cNvPr id="211" name="Google Shape;211;p39"/>
          <p:cNvSpPr txBox="1"/>
          <p:nvPr>
            <p:ph idx="8" type="body"/>
          </p:nvPr>
        </p:nvSpPr>
        <p:spPr>
          <a:xfrm>
            <a:off x="12112109" y="5429674"/>
            <a:ext cx="41346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/>
              <a:t>front-end разработчик</a:t>
            </a:r>
            <a:endParaRPr sz="2400"/>
          </a:p>
        </p:txBody>
      </p:sp>
      <p:pic>
        <p:nvPicPr>
          <p:cNvPr id="212" name="Google Shape;212;p39"/>
          <p:cNvPicPr preferRelativeResize="0"/>
          <p:nvPr>
            <p:ph idx="9" type="pic"/>
          </p:nvPr>
        </p:nvPicPr>
        <p:blipFill rotWithShape="1">
          <a:blip r:embed="rId4">
            <a:alphaModFix/>
          </a:blip>
          <a:srcRect b="0" l="39" r="29" t="0"/>
          <a:stretch/>
        </p:blipFill>
        <p:spPr>
          <a:xfrm>
            <a:off x="13103467" y="2193750"/>
            <a:ext cx="2139950" cy="214153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9"/>
          <p:cNvSpPr txBox="1"/>
          <p:nvPr>
            <p:ph idx="13" type="body"/>
          </p:nvPr>
        </p:nvSpPr>
        <p:spPr>
          <a:xfrm>
            <a:off x="12112105" y="48657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Пономарёв Даниил</a:t>
            </a:r>
            <a:endParaRPr/>
          </a:p>
        </p:txBody>
      </p:sp>
      <p:sp>
        <p:nvSpPr>
          <p:cNvPr id="214" name="Google Shape;214;p39"/>
          <p:cNvSpPr txBox="1"/>
          <p:nvPr>
            <p:ph idx="14" type="body"/>
          </p:nvPr>
        </p:nvSpPr>
        <p:spPr>
          <a:xfrm>
            <a:off x="9954351" y="9730774"/>
            <a:ext cx="41346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Дизайнер, front-end разработчик, тестировщик</a:t>
            </a:r>
            <a:endParaRPr sz="2400"/>
          </a:p>
        </p:txBody>
      </p:sp>
      <p:pic>
        <p:nvPicPr>
          <p:cNvPr id="215" name="Google Shape;215;p39"/>
          <p:cNvPicPr preferRelativeResize="0"/>
          <p:nvPr>
            <p:ph idx="15" type="pic"/>
          </p:nvPr>
        </p:nvPicPr>
        <p:blipFill rotWithShape="1">
          <a:blip r:embed="rId4">
            <a:alphaModFix/>
          </a:blip>
          <a:srcRect b="0" l="39" r="29" t="0"/>
          <a:stretch/>
        </p:blipFill>
        <p:spPr>
          <a:xfrm>
            <a:off x="10945713" y="6723450"/>
            <a:ext cx="2139950" cy="214153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9"/>
          <p:cNvSpPr txBox="1"/>
          <p:nvPr>
            <p:ph idx="16" type="body"/>
          </p:nvPr>
        </p:nvSpPr>
        <p:spPr>
          <a:xfrm>
            <a:off x="9954351" y="90906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Дёгтев Артём</a:t>
            </a:r>
            <a:endParaRPr sz="4700"/>
          </a:p>
        </p:txBody>
      </p:sp>
      <p:sp>
        <p:nvSpPr>
          <p:cNvPr id="217" name="Google Shape;217;p39"/>
          <p:cNvSpPr txBox="1"/>
          <p:nvPr>
            <p:ph idx="2" type="body"/>
          </p:nvPr>
        </p:nvSpPr>
        <p:spPr>
          <a:xfrm>
            <a:off x="4670425" y="9730774"/>
            <a:ext cx="41346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back-end разработчик, тестировщик</a:t>
            </a:r>
            <a:endParaRPr sz="2400"/>
          </a:p>
        </p:txBody>
      </p:sp>
      <p:pic>
        <p:nvPicPr>
          <p:cNvPr id="218" name="Google Shape;218;p3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39" r="29" t="0"/>
          <a:stretch/>
        </p:blipFill>
        <p:spPr>
          <a:xfrm>
            <a:off x="5737975" y="6723450"/>
            <a:ext cx="2139950" cy="214153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9"/>
          <p:cNvSpPr txBox="1"/>
          <p:nvPr>
            <p:ph idx="4" type="body"/>
          </p:nvPr>
        </p:nvSpPr>
        <p:spPr>
          <a:xfrm>
            <a:off x="4670413" y="90906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Левченко Виктор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0"/>
          <p:cNvSpPr txBox="1"/>
          <p:nvPr>
            <p:ph type="title"/>
          </p:nvPr>
        </p:nvSpPr>
        <p:spPr>
          <a:xfrm>
            <a:off x="894588" y="6677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26" name="Google Shape;226;p40"/>
          <p:cNvSpPr txBox="1"/>
          <p:nvPr>
            <p:ph idx="2" type="body"/>
          </p:nvPr>
        </p:nvSpPr>
        <p:spPr>
          <a:xfrm>
            <a:off x="1194813" y="3325725"/>
            <a:ext cx="18405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69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</a:pPr>
            <a:r>
              <a:rPr lang="ru-RU" sz="3800"/>
              <a:t>Марк</a:t>
            </a:r>
            <a:r>
              <a:rPr lang="ru-RU" sz="3600"/>
              <a:t>етинговые исследования</a:t>
            </a:r>
            <a:endParaRPr sz="3600"/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Масштабирование функций</a:t>
            </a:r>
            <a:endParaRPr sz="3600"/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Партнерство и интеграции</a:t>
            </a:r>
            <a:endParaRPr sz="3600"/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Обучение и сертификация</a:t>
            </a:r>
            <a:endParaRPr sz="3600"/>
          </a:p>
          <a:p>
            <a:pPr indent="-469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</a:pPr>
            <a:r>
              <a:rPr lang="ru-RU" sz="3600"/>
              <a:t>Устойчивость и </a:t>
            </a:r>
            <a:r>
              <a:rPr lang="ru-RU" sz="3800"/>
              <a:t>безопасность</a:t>
            </a:r>
            <a:endParaRPr sz="3800"/>
          </a:p>
        </p:txBody>
      </p:sp>
      <p:pic>
        <p:nvPicPr>
          <p:cNvPr id="227" name="Google Shape;227;p40"/>
          <p:cNvPicPr preferRelativeResize="0"/>
          <p:nvPr/>
        </p:nvPicPr>
        <p:blipFill rotWithShape="1">
          <a:blip r:embed="rId4">
            <a:alphaModFix/>
          </a:blip>
          <a:srcRect b="40675" l="5941" r="5507" t="5578"/>
          <a:stretch/>
        </p:blipFill>
        <p:spPr>
          <a:xfrm>
            <a:off x="9498275" y="2850025"/>
            <a:ext cx="7759324" cy="4709550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3572"/>
            <a:ext cx="20104100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1"/>
          <p:cNvSpPr txBox="1"/>
          <p:nvPr>
            <p:ph type="title"/>
          </p:nvPr>
        </p:nvSpPr>
        <p:spPr>
          <a:xfrm>
            <a:off x="906464" y="2812256"/>
            <a:ext cx="97338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lang="ru-RU">
                <a:solidFill>
                  <a:schemeClr val="lt1"/>
                </a:solidFill>
              </a:rPr>
              <a:t>Контакты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4" name="Google Shape;234;p41"/>
          <p:cNvSpPr txBox="1"/>
          <p:nvPr/>
        </p:nvSpPr>
        <p:spPr>
          <a:xfrm>
            <a:off x="728911" y="9664092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9234" rtl="0" algn="l">
              <a:lnSpc>
                <a:spcPct val="115000"/>
              </a:lnSpc>
              <a:spcBef>
                <a:spcPts val="95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https://pt.2035.university/project/platforma-confy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6476" y="5270400"/>
            <a:ext cx="3762975" cy="3846575"/>
          </a:xfrm>
          <a:prstGeom prst="rect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