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60" d="100"/>
          <a:sy n="60" d="100"/>
        </p:scale>
        <p:origin x="145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987" y="3219630"/>
            <a:ext cx="9552425" cy="31717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Переработка вторичных полимерных материалов в технические изделия с заданными свойствами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623" y="7624185"/>
            <a:ext cx="7400004" cy="2488447"/>
          </a:xfrm>
        </p:spPr>
        <p:txBody>
          <a:bodyPr/>
          <a:lstStyle/>
          <a:p>
            <a:r>
              <a:rPr lang="ru-RU" dirty="0"/>
              <a:t>Команда проекта:</a:t>
            </a:r>
          </a:p>
          <a:p>
            <a:r>
              <a:rPr lang="ru-RU" dirty="0"/>
              <a:t>Орлова Е.В.</a:t>
            </a:r>
          </a:p>
          <a:p>
            <a:r>
              <a:rPr lang="ru-RU" dirty="0"/>
              <a:t>Федорова Е.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572" y="1270492"/>
            <a:ext cx="9741217" cy="1135824"/>
          </a:xfrm>
        </p:spPr>
        <p:txBody>
          <a:bodyPr/>
          <a:lstStyle/>
          <a:p>
            <a:r>
              <a:rPr lang="ru-RU" dirty="0"/>
              <a:t>Переработка вторичных полимерных материалов в технические изделия с заданными свойствами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06316"/>
            <a:ext cx="8793162" cy="8090996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Изделия из полимеров сегодня являются неотъемлемой частью нашей повседневной жизни, однако, одновременно с ростом объемов производства таких изделий, вполне естественно, что и количество твердых отходов также увеличивается.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         Сегодня полимерные отходы составляют примерно 12-15% от всего бытового мусора, и их количество постоянно растет. И естественно, что вторичная переработка полимеров сегодня является одной из самых остро стоящих проблем, ведь без нее человечество может буквально утонуть в горах мусора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1589088"/>
            <a:ext cx="8793162" cy="89082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66F54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Почему пластик  так востребован в современном мире?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     Пластиковые изделия используются промышленными предприятиями различных направлений уже несколько лет.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     Достоинства этого материала просто не позволяют обойти его стороной: он прочен, устойчив к температурным перепадам и не подвержен воздействию химических веществ. Вдобавок ко всему, пластмасса стоит очень дешево.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     Пластмассовые изделия активно заменяют продукцию из более дорогих материалов – древесины и металла.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     Пластиковые элементы используются в машиностроении, приборостроении и других отраслях.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     Из пластмассы изготавливаются всевозможные узлы, агрегаты, инструменты, корпуса и прочие вспомогательные детали.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2D4B02-8DE0-45D2-F7BA-58924A42D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4370" y="6529366"/>
            <a:ext cx="6451964" cy="41854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390B61-E1DA-D364-E156-1E0E402CE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207" y="6191075"/>
            <a:ext cx="5981524" cy="768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377" y="1637731"/>
            <a:ext cx="9237374" cy="934871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66F54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Вторичное использование материалов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66F54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решает целый комплекс вопросов по защите окружающей среды: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1. сокращается потребность в первичном сырье,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2. уменьшается загрязнение вод и земли,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3. освобождаются трудовые ресурсы из процессов переработки сырья,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onstantia" pitchFamily="18" charset="0"/>
              </a:rPr>
              <a:t>4.стоимость продукции дешевле, чем из первичных материалов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5.</a:t>
            </a:r>
            <a:r>
              <a:rPr lang="ru-RU" sz="2400" dirty="0">
                <a:solidFill>
                  <a:prstClr val="black"/>
                </a:solidFill>
                <a:latin typeface="Constantia" pitchFamily="18" charset="0"/>
              </a:rPr>
              <a:t>И т.д.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Утилизация полимеров сегодня является не только проблемой, но и весьма перспективным направлением бизнеса, поскольку из казалось бы бросового сырья – бытового мусора, можно получить множество полезных веществ.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К тому же данная технология переработки мусора, является куда более безопасным методом утилизации полимерных отходов, чем традиционное сжигание, которое наносит ощутимый вред экологии.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16351" y="1733265"/>
            <a:ext cx="9577619" cy="9464449"/>
          </a:xfrm>
        </p:spPr>
        <p:txBody>
          <a:bodyPr/>
          <a:lstStyle/>
          <a:p>
            <a:pPr marL="0" marR="0" lvl="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ru-RU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Необходимо доверие потребителей к продукту и его безопасности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AutoNum type="arabicPeriod"/>
              <a:tabLst/>
              <a:defRPr/>
            </a:pPr>
            <a:endParaRPr lang="ru-RU" alt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AutoNum type="arabicPeriod"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и соблюдение технологического регламента изготовления технических изделий из вторичного полимерного материала /композиций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alt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Meтодические</a:t>
            </a:r>
            <a:r>
              <a:rPr kumimoji="0" lang="ru-RU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рекомендации по разработке технологического регламента на производство продукции нефтеперерабатывающей промышленности приказом Минэнерго России от 30 сентября 2003 года N 393</a:t>
            </a:r>
            <a:r>
              <a:rPr kumimoji="0" lang="ru-RU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AutoNum type="arabicPeriod"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Описание бизнес-процессов и соблюдение системы менеджмента качества </a:t>
            </a:r>
            <a:r>
              <a:rPr kumimoji="0" lang="ru-RU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(ГОСТ Р ИСО 9001)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AutoNum type="arabicPeriod"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Требования к трудовым действиям сотрудников, подтверждение квалификации сотрудников требованиям национальной системы квалификации (Профессиональный стандарт) </a:t>
            </a:r>
            <a:r>
              <a:rPr kumimoji="0" lang="ru-RU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Федеральный Закон № 122</a:t>
            </a:r>
            <a:r>
              <a:rPr kumimoji="0" lang="ru-RU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alt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AutoNum type="arabicPeriod"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Специальная оценка условий труда (426-ФЗ "О специальной оценке условий труда" )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AutoNum type="arabicPeriod"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Комплекс испытательных лабораторных программ </a:t>
            </a:r>
            <a:r>
              <a:rPr kumimoji="0" lang="ru-RU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(ТР ТС 005/2011)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входной контроль материалов (реологические испытания, физико-механические испытания), 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контроль готовой продукции (физико-механические испытания, определение миграции вредных веществ в окружающую среду)</a:t>
            </a:r>
          </a:p>
          <a:p>
            <a:pPr marL="400050" marR="0" lvl="0" indent="-40005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декларирование готовой продукции 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DBD7E1-AB1C-572B-FC48-4275D0311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302" y="8698138"/>
            <a:ext cx="3121423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76" y="1448268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576" y="2606722"/>
            <a:ext cx="12835060" cy="8461613"/>
          </a:xfrm>
        </p:spPr>
        <p:txBody>
          <a:bodyPr/>
          <a:lstStyle/>
          <a:p>
            <a:pPr marL="473075" indent="-457200">
              <a:buAutoNum type="arabicPeriod"/>
            </a:pPr>
            <a:r>
              <a:rPr lang="ru-RU" sz="4000" dirty="0"/>
              <a:t>Для промышленных предприятий, которые используют у себя складскую тару/ящики/лотки, сделать ее возвратной, тем самый создать циркулярную экономику. </a:t>
            </a:r>
          </a:p>
          <a:p>
            <a:pPr marL="473075" indent="-457200">
              <a:buAutoNum type="arabicPeriod"/>
            </a:pPr>
            <a:r>
              <a:rPr lang="ru-RU" sz="4000" dirty="0"/>
              <a:t>Реализация стартапов по переработки вторичных полимерных материалов.</a:t>
            </a:r>
          </a:p>
          <a:p>
            <a:pPr marL="473075" indent="-457200">
              <a:buAutoNum type="arabicPeriod"/>
            </a:pPr>
            <a:r>
              <a:rPr lang="ru-RU" sz="4000" dirty="0"/>
              <a:t>Проведение экскурсия и демонстрация технологий по переработки вторичных полимерных материалов.</a:t>
            </a:r>
          </a:p>
          <a:p>
            <a:pPr marL="473075" indent="-457200">
              <a:buAutoNum type="arabicPeriod"/>
            </a:pPr>
            <a:r>
              <a:rPr lang="ru-RU" sz="4000" dirty="0"/>
              <a:t>Низкая стоимость Продукции.</a:t>
            </a:r>
          </a:p>
          <a:p>
            <a:pPr marL="473075" indent="-457200">
              <a:buAutoNum type="arabicPeriod"/>
            </a:pPr>
            <a:r>
              <a:rPr lang="ru-RU" sz="4000" dirty="0"/>
              <a:t>Принятие лома/отходов в зачет произведенной Продукции.</a:t>
            </a:r>
          </a:p>
          <a:p>
            <a:pPr marL="473075" indent="-457200">
              <a:buAutoNum type="arabicPeriod"/>
            </a:pPr>
            <a:r>
              <a:rPr lang="ru-RU" sz="4000" dirty="0"/>
              <a:t>Производство продукции для благоустройства города.</a:t>
            </a:r>
          </a:p>
          <a:p>
            <a:pPr marL="473075" indent="-457200">
              <a:buAutoNum type="arabicPeriod"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2381DF-71D5-ABCA-CE5C-BE675036C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1054" y="2730879"/>
            <a:ext cx="6663046" cy="666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24912"/>
            <a:ext cx="9477712" cy="5942293"/>
          </a:xfrm>
        </p:spPr>
        <p:txBody>
          <a:bodyPr/>
          <a:lstStyle/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3600" dirty="0"/>
              <a:t>Тенденция увеличения использования изделий из пластика сохраняется,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3600" dirty="0"/>
              <a:t>10-15% мусора составляет пластик,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3600" dirty="0"/>
              <a:t>Переработка пластика, это замкнутый цикл/цепочка, где, если убрать одно звено, вся цепь перестает работать,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3600" dirty="0"/>
              <a:t>Нехватка рассортированного сырья,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3600" dirty="0"/>
              <a:t>Мусорная реформа движется довольно медленно,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3600" dirty="0"/>
              <a:t>И т.д.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AE4131-1104-A258-9FDB-DFF0A8471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132" y="2724912"/>
            <a:ext cx="7929179" cy="53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728887"/>
            <a:ext cx="5281622" cy="24741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ru-RU" sz="2800" u="sng" dirty="0"/>
              <a:t>Поставщики вторичного сырья:</a:t>
            </a:r>
          </a:p>
          <a:p>
            <a:pPr>
              <a:buNone/>
            </a:pPr>
            <a:r>
              <a:rPr lang="ru-RU" dirty="0"/>
              <a:t>Пластдеталь78,</a:t>
            </a:r>
          </a:p>
          <a:p>
            <a:pPr>
              <a:buNone/>
            </a:pPr>
            <a:r>
              <a:rPr lang="ru-RU" dirty="0"/>
              <a:t>ИП </a:t>
            </a:r>
            <a:r>
              <a:rPr lang="ru-RU" dirty="0" err="1"/>
              <a:t>Баяндин</a:t>
            </a:r>
            <a:r>
              <a:rPr lang="ru-RU" dirty="0"/>
              <a:t>,</a:t>
            </a:r>
          </a:p>
          <a:p>
            <a:pPr>
              <a:buNone/>
            </a:pPr>
            <a:r>
              <a:rPr lang="ru-RU" dirty="0"/>
              <a:t>ЭКО Полимер,</a:t>
            </a:r>
          </a:p>
          <a:p>
            <a:pPr>
              <a:buNone/>
            </a:pPr>
            <a:r>
              <a:rPr lang="ru-RU" dirty="0"/>
              <a:t>ИП Кошелев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274C96E-4973-EE1C-0D5A-B63F99DB4CFC}"/>
              </a:ext>
            </a:extLst>
          </p:cNvPr>
          <p:cNvSpPr txBox="1">
            <a:spLocks/>
          </p:cNvSpPr>
          <p:nvPr/>
        </p:nvSpPr>
        <p:spPr>
          <a:xfrm>
            <a:off x="1008768" y="4505456"/>
            <a:ext cx="5281622" cy="3099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u="sng" dirty="0"/>
              <a:t>Ключевые Заказчики :</a:t>
            </a:r>
          </a:p>
          <a:p>
            <a:pPr>
              <a:buClrTx/>
            </a:pPr>
            <a:r>
              <a:rPr lang="ru-RU" dirty="0"/>
              <a:t>Тара Ру</a:t>
            </a:r>
          </a:p>
          <a:p>
            <a:pPr>
              <a:buClrTx/>
            </a:pPr>
            <a:r>
              <a:rPr lang="ru-RU" dirty="0" err="1"/>
              <a:t>ПроТара</a:t>
            </a:r>
            <a:endParaRPr lang="ru-RU" dirty="0"/>
          </a:p>
          <a:p>
            <a:pPr>
              <a:buClrTx/>
            </a:pPr>
            <a:r>
              <a:rPr lang="ru-RU" dirty="0"/>
              <a:t>Пластик Система</a:t>
            </a:r>
          </a:p>
          <a:p>
            <a:pPr>
              <a:buClrTx/>
            </a:pPr>
            <a:r>
              <a:rPr lang="ru-RU" dirty="0"/>
              <a:t>Каскад</a:t>
            </a:r>
          </a:p>
          <a:p>
            <a:pPr>
              <a:buClrTx/>
            </a:pPr>
            <a:r>
              <a:rPr lang="ru-RU" dirty="0"/>
              <a:t>Промышленная группа</a:t>
            </a:r>
          </a:p>
          <a:p>
            <a:pPr>
              <a:buClrTx/>
            </a:pPr>
            <a:endParaRPr lang="ru-RU" dirty="0"/>
          </a:p>
          <a:p>
            <a:pPr>
              <a:buClrTx/>
            </a:pPr>
            <a:endParaRPr lang="ru-RU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FE7AA350-90B4-48DA-C886-2C0CB166FCD1}"/>
              </a:ext>
            </a:extLst>
          </p:cNvPr>
          <p:cNvSpPr txBox="1">
            <a:spLocks/>
          </p:cNvSpPr>
          <p:nvPr/>
        </p:nvSpPr>
        <p:spPr>
          <a:xfrm>
            <a:off x="13359306" y="1728887"/>
            <a:ext cx="5281622" cy="3099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u="sng" dirty="0"/>
              <a:t>Достоинства предложения:</a:t>
            </a:r>
          </a:p>
          <a:p>
            <a:pPr>
              <a:buClrTx/>
            </a:pPr>
            <a:r>
              <a:rPr lang="ru-RU" dirty="0"/>
              <a:t>Вклад в экологию города</a:t>
            </a:r>
          </a:p>
          <a:p>
            <a:pPr>
              <a:buClrTx/>
            </a:pPr>
            <a:r>
              <a:rPr lang="ru-RU" dirty="0"/>
              <a:t>Цена</a:t>
            </a:r>
          </a:p>
          <a:p>
            <a:pPr>
              <a:buClrTx/>
            </a:pPr>
            <a:r>
              <a:rPr lang="ru-RU" dirty="0"/>
              <a:t>Сроки</a:t>
            </a:r>
          </a:p>
          <a:p>
            <a:pPr>
              <a:buClrTx/>
            </a:pPr>
            <a:r>
              <a:rPr lang="ru-RU" dirty="0"/>
              <a:t>Условия оплаты и взаимодействия</a:t>
            </a:r>
          </a:p>
          <a:p>
            <a:pPr>
              <a:buClrTx/>
            </a:pPr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44D26884-0408-C817-D116-9CE597BA2EA8}"/>
              </a:ext>
            </a:extLst>
          </p:cNvPr>
          <p:cNvSpPr txBox="1">
            <a:spLocks/>
          </p:cNvSpPr>
          <p:nvPr/>
        </p:nvSpPr>
        <p:spPr>
          <a:xfrm>
            <a:off x="7126948" y="4434621"/>
            <a:ext cx="5281622" cy="3099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u="sng" dirty="0"/>
              <a:t>Ключевые процессы:</a:t>
            </a:r>
          </a:p>
          <a:p>
            <a:pPr>
              <a:buClrTx/>
            </a:pPr>
            <a:r>
              <a:rPr lang="ru-RU" dirty="0"/>
              <a:t>Продаем партиями от 100 шт.</a:t>
            </a:r>
          </a:p>
          <a:p>
            <a:pPr>
              <a:buClrTx/>
            </a:pPr>
            <a:r>
              <a:rPr lang="ru-RU" dirty="0"/>
              <a:t>Через сайт продаж</a:t>
            </a:r>
          </a:p>
          <a:p>
            <a:pPr>
              <a:buClrTx/>
            </a:pPr>
            <a:r>
              <a:rPr lang="ru-RU" dirty="0"/>
              <a:t>Через наработанную базу</a:t>
            </a:r>
          </a:p>
          <a:p>
            <a:pPr>
              <a:buClrTx/>
            </a:pPr>
            <a:r>
              <a:rPr lang="ru-RU" dirty="0"/>
              <a:t>Размещение в </a:t>
            </a:r>
            <a:r>
              <a:rPr lang="ru-RU" dirty="0" err="1"/>
              <a:t>соц.сетях</a:t>
            </a:r>
            <a:endParaRPr lang="ru-RU" dirty="0"/>
          </a:p>
          <a:p>
            <a:pPr>
              <a:buClrTx/>
            </a:pPr>
            <a:r>
              <a:rPr lang="ru-RU" dirty="0"/>
              <a:t>Экологическая акция</a:t>
            </a:r>
          </a:p>
          <a:p>
            <a:pPr>
              <a:buClrTx/>
            </a:pPr>
            <a:endParaRPr lang="ru-RU" u="sng" dirty="0"/>
          </a:p>
          <a:p>
            <a:pPr>
              <a:buClrTx/>
            </a:pP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177D9C3F-5461-FBB9-DFA9-6B0414F80938}"/>
              </a:ext>
            </a:extLst>
          </p:cNvPr>
          <p:cNvSpPr txBox="1">
            <a:spLocks/>
          </p:cNvSpPr>
          <p:nvPr/>
        </p:nvSpPr>
        <p:spPr>
          <a:xfrm>
            <a:off x="7126948" y="1728887"/>
            <a:ext cx="5281622" cy="23872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u="sng" dirty="0"/>
              <a:t>Каналы взаимодействия:</a:t>
            </a:r>
          </a:p>
          <a:p>
            <a:pPr>
              <a:buClrTx/>
            </a:pPr>
            <a:r>
              <a:rPr lang="ru-RU" dirty="0"/>
              <a:t>Участие в городских выставках</a:t>
            </a:r>
          </a:p>
          <a:p>
            <a:pPr>
              <a:buClrTx/>
            </a:pPr>
            <a:r>
              <a:rPr lang="ru-RU" dirty="0"/>
              <a:t>Проведение экскурсий</a:t>
            </a:r>
          </a:p>
          <a:p>
            <a:pPr>
              <a:buClrTx/>
            </a:pPr>
            <a:r>
              <a:rPr lang="ru-RU" dirty="0"/>
              <a:t>Участие в семинарах</a:t>
            </a:r>
          </a:p>
          <a:p>
            <a:pPr>
              <a:buClrTx/>
            </a:pPr>
            <a:endParaRPr lang="ru-RU" u="sng" dirty="0"/>
          </a:p>
          <a:p>
            <a:pPr>
              <a:buClrTx/>
            </a:pP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6501A91E-192D-A0AD-9B6A-256CDD35E145}"/>
              </a:ext>
            </a:extLst>
          </p:cNvPr>
          <p:cNvSpPr txBox="1">
            <a:spLocks/>
          </p:cNvSpPr>
          <p:nvPr/>
        </p:nvSpPr>
        <p:spPr>
          <a:xfrm>
            <a:off x="7126949" y="7983955"/>
            <a:ext cx="5281622" cy="28163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u="sng" dirty="0"/>
              <a:t>Сегменты рынка:</a:t>
            </a:r>
          </a:p>
          <a:p>
            <a:pPr>
              <a:buClrTx/>
            </a:pPr>
            <a:r>
              <a:rPr lang="ru-RU" dirty="0"/>
              <a:t>Продаем всем секторам рынка кому нужна оборотная полимерная тара: пищевая промышленность, химическая, и пр.</a:t>
            </a:r>
          </a:p>
          <a:p>
            <a:pPr>
              <a:buClrTx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07E241-8D8D-8172-2B16-F75F33957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6928" y="7194133"/>
            <a:ext cx="6008642" cy="400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B8B2BF-798B-7A61-673E-9CEF1E3E0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2" y="4871339"/>
            <a:ext cx="4291956" cy="233497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5970" y="1426464"/>
            <a:ext cx="14985242" cy="3293751"/>
          </a:xfrm>
        </p:spPr>
        <p:txBody>
          <a:bodyPr/>
          <a:lstStyle/>
          <a:p>
            <a:r>
              <a:rPr lang="ru-RU" sz="2400" dirty="0"/>
              <a:t>На сегодняшний день имеется реестр Покупателей на Продукцию из вторичных полимерных материалов: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sz="2400" dirty="0"/>
              <a:t>Тара Ру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sz="2400" dirty="0" err="1"/>
              <a:t>ПроТара</a:t>
            </a:r>
            <a:endParaRPr lang="ru-RU" sz="2400" dirty="0"/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sz="2400" dirty="0"/>
              <a:t>Пластик Система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sz="2400" dirty="0"/>
              <a:t>Каскад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sz="2400" dirty="0"/>
              <a:t>Промышленная группа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r>
              <a:rPr lang="ru-RU" sz="2400" dirty="0"/>
              <a:t>И т.д.</a:t>
            </a:r>
          </a:p>
          <a:p>
            <a:pPr marL="358775" indent="-342900">
              <a:buFont typeface="Wingdings" panose="05000000000000000000" pitchFamily="2" charset="2"/>
              <a:buChar char="§"/>
            </a:pPr>
            <a:endParaRPr lang="ru-RU" dirty="0"/>
          </a:p>
          <a:p>
            <a:endParaRPr lang="ru-RU" dirty="0"/>
          </a:p>
        </p:txBody>
      </p:sp>
      <p:sp>
        <p:nvSpPr>
          <p:cNvPr id="6" name="Текст 11">
            <a:extLst>
              <a:ext uri="{FF2B5EF4-FFF2-40B4-BE49-F238E27FC236}">
                <a16:creationId xmlns:a16="http://schemas.microsoft.com/office/drawing/2014/main" id="{FBE633B4-DE3B-486D-C612-07E45B9F95C1}"/>
              </a:ext>
            </a:extLst>
          </p:cNvPr>
          <p:cNvSpPr txBox="1">
            <a:spLocks/>
          </p:cNvSpPr>
          <p:nvPr/>
        </p:nvSpPr>
        <p:spPr>
          <a:xfrm>
            <a:off x="1705970" y="6769073"/>
            <a:ext cx="9993227" cy="1246223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                    Стартапы:</a:t>
            </a:r>
          </a:p>
          <a:p>
            <a:pPr marL="358775" indent="-342900">
              <a:buClrTx/>
              <a:buFont typeface="Wingdings" panose="05000000000000000000" pitchFamily="2" charset="2"/>
              <a:buChar char="§"/>
            </a:pPr>
            <a:r>
              <a:rPr lang="ru-RU" dirty="0"/>
              <a:t>Полимерная отделочная плитка (использование вторичного поликарбоната)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itchFamily="18" charset="2"/>
              <a:buChar char="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charset="0"/>
                <a:ea typeface="+mn-ea"/>
                <a:cs typeface="Arial"/>
                <a:sym typeface="Arial"/>
              </a:rPr>
              <a:t>Применяют полимерные плитки в жилых, общественных и промышленных зданиях для облицовки лабораторий, производственных помещениях с влажным режимом эксплуатации.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charset="0"/>
              <a:ea typeface="+mn-ea"/>
              <a:cs typeface="Arial"/>
              <a:sym typeface="Arial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itchFamily="18" charset="2"/>
              <a:buChar char="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charset="0"/>
                <a:ea typeface="+mn-ea"/>
                <a:cs typeface="Arial"/>
                <a:sym typeface="Arial"/>
              </a:rPr>
              <a:t>Технологический регламент производства облицовочной плитки из композиции на основе вторичного поликарбоната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charset="0"/>
              <a:ea typeface="+mn-ea"/>
              <a:cs typeface="Arial"/>
              <a:sym typeface="Arial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itchFamily="18" charset="2"/>
              <a:buChar char="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charset="0"/>
                <a:ea typeface="+mn-ea"/>
                <a:cs typeface="Arial"/>
                <a:sym typeface="Arial"/>
              </a:rPr>
              <a:t>Полимерная композиция на основе вторичного поликарбоната (№2017141381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/>
                <a:sym typeface="Arial"/>
              </a:rPr>
              <a:t>) </a:t>
            </a:r>
          </a:p>
          <a:p>
            <a:pPr marL="358775" indent="-342900">
              <a:buClrTx/>
              <a:buFont typeface="Wingdings" panose="05000000000000000000" pitchFamily="2" charset="2"/>
              <a:buChar char="§"/>
            </a:pPr>
            <a:r>
              <a:rPr lang="ru-RU" dirty="0"/>
              <a:t>Подставка под ног для офисного работника</a:t>
            </a:r>
          </a:p>
          <a:p>
            <a:pPr>
              <a:buClrTx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8D8E53-4DCC-C702-95E4-BE56207AE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9440" y="5746190"/>
            <a:ext cx="4383404" cy="26276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0E59FD-3789-FB44-51E6-524B3B940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9440" y="8373794"/>
            <a:ext cx="4585856" cy="32440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3A1252-6E95-F946-C3C5-AD816E837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735" y="1815993"/>
            <a:ext cx="6308014" cy="47310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13C532-734D-575B-4D46-4CFECE68A1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29440" y="2367478"/>
            <a:ext cx="4383404" cy="317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6455391"/>
            <a:ext cx="4134612" cy="4344934"/>
          </a:xfrm>
        </p:spPr>
        <p:txBody>
          <a:bodyPr/>
          <a:lstStyle/>
          <a:p>
            <a:r>
              <a:rPr lang="ru-RU" dirty="0"/>
              <a:t>Опыт работы более 25 лет. Руководитель </a:t>
            </a:r>
            <a:r>
              <a:rPr lang="ru-RU" dirty="0" err="1"/>
              <a:t>термопластвого</a:t>
            </a:r>
            <a:r>
              <a:rPr lang="ru-RU" dirty="0"/>
              <a:t>, фторопластового и инструментального производства. Опыт и реализация проектов от идеи до серии. Руководитель Учебного центра – подготовка специалистов в полимерной промышленности.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F74E3D-6E4E-541E-2B69-3EF4FB854BE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7" r="37"/>
          <a:stretch>
            <a:fillRect/>
          </a:stretch>
        </p:blipFill>
        <p:spPr>
          <a:xfrm>
            <a:off x="11022464" y="2948050"/>
            <a:ext cx="2723078" cy="2725099"/>
          </a:xfrm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5785493"/>
            <a:ext cx="4134612" cy="438912"/>
          </a:xfrm>
        </p:spPr>
        <p:txBody>
          <a:bodyPr/>
          <a:lstStyle/>
          <a:p>
            <a:pPr algn="ctr"/>
            <a:r>
              <a:rPr lang="ru-RU" dirty="0"/>
              <a:t>Ментор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6449092"/>
            <a:ext cx="4134612" cy="4344935"/>
          </a:xfrm>
        </p:spPr>
        <p:txBody>
          <a:bodyPr/>
          <a:lstStyle/>
          <a:p>
            <a:r>
              <a:rPr lang="ru-RU" dirty="0"/>
              <a:t>Опыт работы более 40 лет в инструментальном производстве. Проектирование и изготовление пресс-форм и инструмента. Разработка технологических регламентов для инструментального производства.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895ECF-BBD9-BABA-1971-50AAC956EA5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6154706" y="2918233"/>
            <a:ext cx="2723079" cy="2725100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99310" y="5785493"/>
            <a:ext cx="4134612" cy="438912"/>
          </a:xfrm>
        </p:spPr>
        <p:txBody>
          <a:bodyPr/>
          <a:lstStyle/>
          <a:p>
            <a:pPr algn="ctr"/>
            <a:r>
              <a:rPr lang="ru-RU" dirty="0"/>
              <a:t>Лидер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6449092"/>
            <a:ext cx="4134612" cy="4344936"/>
          </a:xfrm>
        </p:spPr>
        <p:txBody>
          <a:bodyPr/>
          <a:lstStyle/>
          <a:p>
            <a:r>
              <a:rPr lang="ru-RU" dirty="0"/>
              <a:t>Опыт работы более 30 лет. Специалист в области переработки полимеров в технические изделия с заданными свойствами. Подготовка производства, композиций, смесей.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5785493"/>
            <a:ext cx="4134612" cy="438912"/>
          </a:xfrm>
        </p:spPr>
        <p:txBody>
          <a:bodyPr/>
          <a:lstStyle/>
          <a:p>
            <a:pPr algn="ctr"/>
            <a:r>
              <a:rPr lang="ru-RU" dirty="0"/>
              <a:t>Трекер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6449090"/>
            <a:ext cx="4134612" cy="4344937"/>
          </a:xfrm>
        </p:spPr>
        <p:txBody>
          <a:bodyPr/>
          <a:lstStyle/>
          <a:p>
            <a:r>
              <a:rPr lang="ru-RU" dirty="0"/>
              <a:t>Опыт работы более 10 лет в полимерной промышленности (запуск, отработка технологии, запуск в серию). Специалист по запуску пресс-форм и оборудования. Запуск новых пресс-форм. Разработка технологических регламентов и технологических карт.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265221" y="5785493"/>
            <a:ext cx="4134612" cy="438912"/>
          </a:xfrm>
        </p:spPr>
        <p:txBody>
          <a:bodyPr/>
          <a:lstStyle/>
          <a:p>
            <a:pPr algn="ctr"/>
            <a:r>
              <a:rPr lang="ru-RU" dirty="0" err="1"/>
              <a:t>Внедритель</a:t>
            </a:r>
            <a:endParaRPr lang="ru-RU" dirty="0"/>
          </a:p>
        </p:txBody>
      </p:sp>
      <p:pic>
        <p:nvPicPr>
          <p:cNvPr id="6" name="Google Shape;101;p14">
            <a:extLst>
              <a:ext uri="{FF2B5EF4-FFF2-40B4-BE49-F238E27FC236}">
                <a16:creationId xmlns:a16="http://schemas.microsoft.com/office/drawing/2014/main" id="{A96BB30E-3AA4-E727-8CC4-DE4B0418164A}"/>
              </a:ext>
            </a:extLst>
          </p:cNvPr>
          <p:cNvPicPr preferRelativeResize="0">
            <a:picLocks noGrp="1"/>
          </p:cNvPicPr>
          <p:nvPr>
            <p:ph type="pic" sz="quarter" idx="2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665027" y="2981355"/>
            <a:ext cx="2585563" cy="26764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Google Shape;139;p20">
            <a:extLst>
              <a:ext uri="{FF2B5EF4-FFF2-40B4-BE49-F238E27FC236}">
                <a16:creationId xmlns:a16="http://schemas.microsoft.com/office/drawing/2014/main" id="{BC7A4DE4-D080-439B-EE9A-848127D5BD11}"/>
              </a:ext>
            </a:extLst>
          </p:cNvPr>
          <p:cNvPicPr preferRelativeResize="0">
            <a:picLocks noGrp="1"/>
          </p:cNvPicPr>
          <p:nvPr>
            <p:ph type="pic" sz="quarter" idx="26"/>
          </p:nvPr>
        </p:nvPicPr>
        <p:blipFill>
          <a:blip r:embed="rId5">
            <a:alphaModFix/>
          </a:blip>
          <a:srcRect l="37" r="37"/>
          <a:stretch>
            <a:fillRect/>
          </a:stretch>
        </p:blipFill>
        <p:spPr>
          <a:xfrm>
            <a:off x="15890221" y="2918233"/>
            <a:ext cx="2548852" cy="2754916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060812"/>
            <a:ext cx="8793162" cy="8436500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Есть много перспективных направлений использования вторичного ПЭТ, ПБТ и др., например для литья компьютерных и автомобильных деталей. Материалы имеют высокую стойкость к растворителям, автомобильному топливу, смазкам, тормозным жидкостям, бытовым чистящим средствам. Это позволяет использовать материал в автомобильной промышленности (шестерни, подшипники), производство утюгов и деталей стиральных машин.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16352" y="2060812"/>
            <a:ext cx="8793162" cy="3444752"/>
          </a:xfrm>
        </p:spPr>
        <p:txBody>
          <a:bodyPr/>
          <a:lstStyle/>
          <a:p>
            <a:pPr indent="228600" algn="just">
              <a:spcAft>
                <a:spcPts val="1200"/>
              </a:spcAft>
              <a:tabLst>
                <a:tab pos="27432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ПО РАЗВИТИЮ:</a:t>
            </a:r>
          </a:p>
          <a:p>
            <a:pPr marL="358775" indent="-342900" algn="just">
              <a:spcAft>
                <a:spcPts val="1200"/>
              </a:spcAft>
              <a:buFont typeface="Wingdings" panose="05000000000000000000" pitchFamily="2" charset="2"/>
              <a:buChar char="ü"/>
              <a:tabLst>
                <a:tab pos="27432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Промышленные предприятия всех отраслей (тара для склада и производства),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8775" indent="-342900" algn="just">
              <a:spcAft>
                <a:spcPts val="1200"/>
              </a:spcAft>
              <a:buFont typeface="Wingdings" panose="05000000000000000000" pitchFamily="2" charset="2"/>
              <a:buChar char="ü"/>
              <a:tabLst>
                <a:tab pos="27432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Городское хозяйство (благоустройство города),</a:t>
            </a:r>
          </a:p>
          <a:p>
            <a:pPr marL="358775" indent="-342900" algn="just">
              <a:spcAft>
                <a:spcPts val="1200"/>
              </a:spcAft>
              <a:buFont typeface="Wingdings" panose="05000000000000000000" pitchFamily="2" charset="2"/>
              <a:buChar char="ü"/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 кадров по переработки вторичных полимерных материалов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повышение квалификации),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8775" indent="-342900" algn="just">
              <a:spcAft>
                <a:spcPts val="1200"/>
              </a:spcAft>
              <a:buFont typeface="Wingdings" panose="05000000000000000000" pitchFamily="2" charset="2"/>
              <a:buChar char="ü"/>
              <a:tabLst>
                <a:tab pos="27432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Население (товары народного потребления),</a:t>
            </a:r>
          </a:p>
          <a:p>
            <a:pPr marL="358775" indent="-342900" algn="just">
              <a:spcAft>
                <a:spcPts val="1200"/>
              </a:spcAft>
              <a:buFont typeface="Wingdings" panose="05000000000000000000" pitchFamily="2" charset="2"/>
              <a:buChar char="ü"/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д.р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28E2A6-82D4-9457-9622-4455A2DD2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63" y="5821624"/>
            <a:ext cx="5471464" cy="40687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B2CDE0-774E-58DD-B115-9DB86F9C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7725" y="6139912"/>
            <a:ext cx="7010026" cy="45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f3f21cfc-4d3e-42b1-8a95-d7209818f9d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12626</TotalTime>
  <Words>1025</Words>
  <Application>Microsoft Office PowerPoint</Application>
  <PresentationFormat>Произвольный</PresentationFormat>
  <Paragraphs>118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Constantia</vt:lpstr>
      <vt:lpstr>Times New Roman</vt:lpstr>
      <vt:lpstr>Trebuchet MS</vt:lpstr>
      <vt:lpstr>Wingdings</vt:lpstr>
      <vt:lpstr>Wingdings 3</vt:lpstr>
      <vt:lpstr>ОБЛОЖКИ</vt:lpstr>
      <vt:lpstr>РАЗДЕЛИТЕЛИ</vt:lpstr>
      <vt:lpstr>Переработка вторичных полимерных материалов в технические изделия с заданными свойствами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soft komplast</cp:lastModifiedBy>
  <cp:revision>220</cp:revision>
  <dcterms:created xsi:type="dcterms:W3CDTF">2021-03-01T12:07:13Z</dcterms:created>
  <dcterms:modified xsi:type="dcterms:W3CDTF">2024-10-31T12:55:11Z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