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6"/>
  </p:notesMasterIdLst>
  <p:handoutMasterIdLst>
    <p:handoutMasterId r:id="rId17"/>
  </p:handoutMasterIdLst>
  <p:sldIdLst>
    <p:sldId id="256" r:id="rId5"/>
    <p:sldId id="278" r:id="rId6"/>
    <p:sldId id="291" r:id="rId7"/>
    <p:sldId id="292" r:id="rId8"/>
    <p:sldId id="300" r:id="rId9"/>
    <p:sldId id="294" r:id="rId10"/>
    <p:sldId id="295" r:id="rId11"/>
    <p:sldId id="296" r:id="rId12"/>
    <p:sldId id="281" r:id="rId13"/>
    <p:sldId id="297" r:id="rId14"/>
    <p:sldId id="282" r:id="rId15"/>
  </p:sldIdLst>
  <p:sldSz cx="12190413" cy="6859588"/>
  <p:notesSz cx="6888163" cy="10020300"/>
  <p:defaultText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2" userDrawn="1">
          <p15:clr>
            <a:srgbClr val="A4A3A4"/>
          </p15:clr>
        </p15:guide>
        <p15:guide id="2" orient="horz" pos="176">
          <p15:clr>
            <a:srgbClr val="A4A3A4"/>
          </p15:clr>
        </p15:guide>
        <p15:guide id="3" pos="7482">
          <p15:clr>
            <a:srgbClr val="A4A3A4"/>
          </p15:clr>
        </p15:guide>
        <p15:guide id="4" pos="196">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D5C"/>
    <a:srgbClr val="E63538"/>
    <a:srgbClr val="FF6600"/>
    <a:srgbClr val="008000"/>
    <a:srgbClr val="FF33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35" autoAdjust="0"/>
    <p:restoredTop sz="88673" autoAdjust="0"/>
  </p:normalViewPr>
  <p:slideViewPr>
    <p:cSldViewPr snapToGrid="0" snapToObjects="1" showGuides="1">
      <p:cViewPr varScale="1">
        <p:scale>
          <a:sx n="163" d="100"/>
          <a:sy n="163" d="100"/>
        </p:scale>
        <p:origin x="522" y="150"/>
      </p:cViewPr>
      <p:guideLst>
        <p:guide orient="horz" pos="4202"/>
        <p:guide orient="horz" pos="176"/>
        <p:guide pos="7482"/>
        <p:guide pos="19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7" d="100"/>
          <a:sy n="87" d="100"/>
        </p:scale>
        <p:origin x="-3546" y="-72"/>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ru-RU"/>
          </a:p>
        </p:txBody>
      </p:sp>
      <p:sp>
        <p:nvSpPr>
          <p:cNvPr id="3" name="Дата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A4FC8F61-8705-440C-8B29-6BD7C90BE63C}" type="datetimeFigureOut">
              <a:rPr lang="ru-RU" smtClean="0"/>
              <a:pPr/>
              <a:t>16.11.2023</a:t>
            </a:fld>
            <a:endParaRPr lang="ru-RU"/>
          </a:p>
        </p:txBody>
      </p:sp>
      <p:sp>
        <p:nvSpPr>
          <p:cNvPr id="4" name="Нижний колонтитул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ru-RU"/>
          </a:p>
        </p:txBody>
      </p:sp>
      <p:sp>
        <p:nvSpPr>
          <p:cNvPr id="5" name="Номер слайда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17ABE808-1554-468C-B2C2-0DAAB620BEF7}" type="slidenum">
              <a:rPr lang="ru-RU" smtClean="0"/>
              <a:pPr/>
              <a:t>‹#›</a:t>
            </a:fld>
            <a:endParaRPr lang="ru-RU"/>
          </a:p>
        </p:txBody>
      </p:sp>
    </p:spTree>
    <p:extLst>
      <p:ext uri="{BB962C8B-B14F-4D97-AF65-F5344CB8AC3E}">
        <p14:creationId xmlns:p14="http://schemas.microsoft.com/office/powerpoint/2010/main" val="284901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ru-RU"/>
          </a:p>
        </p:txBody>
      </p:sp>
      <p:sp>
        <p:nvSpPr>
          <p:cNvPr id="3" name="Дата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C71896A2-B392-49D6-B011-BDC8CAECD43A}" type="datetimeFigureOut">
              <a:rPr lang="ru-RU" smtClean="0"/>
              <a:pPr/>
              <a:t>16.11.2023</a:t>
            </a:fld>
            <a:endParaRPr lang="ru-RU"/>
          </a:p>
        </p:txBody>
      </p:sp>
      <p:sp>
        <p:nvSpPr>
          <p:cNvPr id="4" name="Образ слайда 3"/>
          <p:cNvSpPr>
            <a:spLocks noGrp="1" noRot="1" noChangeAspect="1"/>
          </p:cNvSpPr>
          <p:nvPr>
            <p:ph type="sldImg" idx="2"/>
          </p:nvPr>
        </p:nvSpPr>
        <p:spPr>
          <a:xfrm>
            <a:off x="106363" y="750888"/>
            <a:ext cx="6675437" cy="3757612"/>
          </a:xfrm>
          <a:prstGeom prst="rect">
            <a:avLst/>
          </a:prstGeom>
          <a:noFill/>
          <a:ln w="12700">
            <a:solidFill>
              <a:prstClr val="black"/>
            </a:solidFill>
          </a:ln>
        </p:spPr>
        <p:txBody>
          <a:bodyPr vert="horz" lIns="96616" tIns="48308" rIns="96616" bIns="48308" rtlCol="0" anchor="ctr"/>
          <a:lstStyle/>
          <a:p>
            <a:endParaRPr lang="ru-RU"/>
          </a:p>
        </p:txBody>
      </p:sp>
      <p:sp>
        <p:nvSpPr>
          <p:cNvPr id="5" name="Заметки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ru-RU"/>
          </a:p>
        </p:txBody>
      </p:sp>
      <p:sp>
        <p:nvSpPr>
          <p:cNvPr id="7" name="Номер слайда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6019DFDB-5F00-45A8-8ECA-5F26B55FE992}" type="slidenum">
              <a:rPr lang="ru-RU" smtClean="0"/>
              <a:pPr/>
              <a:t>‹#›</a:t>
            </a:fld>
            <a:endParaRPr lang="ru-RU"/>
          </a:p>
        </p:txBody>
      </p:sp>
    </p:spTree>
    <p:extLst>
      <p:ext uri="{BB962C8B-B14F-4D97-AF65-F5344CB8AC3E}">
        <p14:creationId xmlns:p14="http://schemas.microsoft.com/office/powerpoint/2010/main" val="1170673924"/>
      </p:ext>
    </p:extLst>
  </p:cSld>
  <p:clrMap bg1="lt1" tx1="dk1" bg2="lt2" tx2="dk2" accent1="accent1" accent2="accent2" accent3="accent3" accent4="accent4" accent5="accent5" accent6="accent6" hlink="hlink" folHlink="folHlink"/>
  <p:notesStyle>
    <a:lvl1pPr marL="0" algn="l" defTabSz="1172261" rtl="0" eaLnBrk="1" latinLnBrk="0" hangingPunct="1">
      <a:defRPr sz="1500" kern="1200">
        <a:solidFill>
          <a:schemeClr val="tx1"/>
        </a:solidFill>
        <a:latin typeface="+mn-lt"/>
        <a:ea typeface="+mn-ea"/>
        <a:cs typeface="+mn-cs"/>
      </a:defRPr>
    </a:lvl1pPr>
    <a:lvl2pPr marL="586130" algn="l" defTabSz="1172261" rtl="0" eaLnBrk="1" latinLnBrk="0" hangingPunct="1">
      <a:defRPr sz="1500" kern="1200">
        <a:solidFill>
          <a:schemeClr val="tx1"/>
        </a:solidFill>
        <a:latin typeface="+mn-lt"/>
        <a:ea typeface="+mn-ea"/>
        <a:cs typeface="+mn-cs"/>
      </a:defRPr>
    </a:lvl2pPr>
    <a:lvl3pPr marL="1172261" algn="l" defTabSz="1172261" rtl="0" eaLnBrk="1" latinLnBrk="0" hangingPunct="1">
      <a:defRPr sz="1500" kern="1200">
        <a:solidFill>
          <a:schemeClr val="tx1"/>
        </a:solidFill>
        <a:latin typeface="+mn-lt"/>
        <a:ea typeface="+mn-ea"/>
        <a:cs typeface="+mn-cs"/>
      </a:defRPr>
    </a:lvl3pPr>
    <a:lvl4pPr marL="1758391" algn="l" defTabSz="1172261" rtl="0" eaLnBrk="1" latinLnBrk="0" hangingPunct="1">
      <a:defRPr sz="1500" kern="1200">
        <a:solidFill>
          <a:schemeClr val="tx1"/>
        </a:solidFill>
        <a:latin typeface="+mn-lt"/>
        <a:ea typeface="+mn-ea"/>
        <a:cs typeface="+mn-cs"/>
      </a:defRPr>
    </a:lvl4pPr>
    <a:lvl5pPr marL="2344522" algn="l" defTabSz="1172261" rtl="0" eaLnBrk="1" latinLnBrk="0" hangingPunct="1">
      <a:defRPr sz="1500" kern="1200">
        <a:solidFill>
          <a:schemeClr val="tx1"/>
        </a:solidFill>
        <a:latin typeface="+mn-lt"/>
        <a:ea typeface="+mn-ea"/>
        <a:cs typeface="+mn-cs"/>
      </a:defRPr>
    </a:lvl5pPr>
    <a:lvl6pPr marL="2930652" algn="l" defTabSz="1172261" rtl="0" eaLnBrk="1" latinLnBrk="0" hangingPunct="1">
      <a:defRPr sz="1500" kern="1200">
        <a:solidFill>
          <a:schemeClr val="tx1"/>
        </a:solidFill>
        <a:latin typeface="+mn-lt"/>
        <a:ea typeface="+mn-ea"/>
        <a:cs typeface="+mn-cs"/>
      </a:defRPr>
    </a:lvl6pPr>
    <a:lvl7pPr marL="3516782" algn="l" defTabSz="1172261" rtl="0" eaLnBrk="1" latinLnBrk="0" hangingPunct="1">
      <a:defRPr sz="1500" kern="1200">
        <a:solidFill>
          <a:schemeClr val="tx1"/>
        </a:solidFill>
        <a:latin typeface="+mn-lt"/>
        <a:ea typeface="+mn-ea"/>
        <a:cs typeface="+mn-cs"/>
      </a:defRPr>
    </a:lvl7pPr>
    <a:lvl8pPr marL="4102913" algn="l" defTabSz="1172261" rtl="0" eaLnBrk="1" latinLnBrk="0" hangingPunct="1">
      <a:defRPr sz="1500" kern="1200">
        <a:solidFill>
          <a:schemeClr val="tx1"/>
        </a:solidFill>
        <a:latin typeface="+mn-lt"/>
        <a:ea typeface="+mn-ea"/>
        <a:cs typeface="+mn-cs"/>
      </a:defRPr>
    </a:lvl8pPr>
    <a:lvl9pPr marL="4689043" algn="l" defTabSz="1172261"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pic>
        <p:nvPicPr>
          <p:cNvPr id="7" name="Picture 3"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6148431" y="-1"/>
            <a:ext cx="6041982" cy="6859589"/>
          </a:xfrm>
          <a:prstGeom prst="rect">
            <a:avLst/>
          </a:prstGeom>
          <a:noFill/>
          <a:ln>
            <a:noFill/>
          </a:ln>
        </p:spPr>
      </p:pic>
      <p:sp>
        <p:nvSpPr>
          <p:cNvPr id="2" name="Заголовок 1"/>
          <p:cNvSpPr>
            <a:spLocks noGrp="1"/>
          </p:cNvSpPr>
          <p:nvPr>
            <p:ph type="ctrTitle"/>
          </p:nvPr>
        </p:nvSpPr>
        <p:spPr>
          <a:xfrm>
            <a:off x="914281" y="1841949"/>
            <a:ext cx="5753344" cy="2844046"/>
          </a:xfrm>
        </p:spPr>
        <p:txBody>
          <a:bodyPr/>
          <a:lstStyle>
            <a:lvl1pPr algn="ctr">
              <a:defRPr/>
            </a:lvl1pPr>
          </a:lstStyle>
          <a:p>
            <a:r>
              <a:rPr lang="ru-RU" dirty="0"/>
              <a:t>Образец заголовка</a:t>
            </a:r>
          </a:p>
        </p:txBody>
      </p:sp>
      <p:sp>
        <p:nvSpPr>
          <p:cNvPr id="3" name="Подзаголовок 2"/>
          <p:cNvSpPr>
            <a:spLocks noGrp="1"/>
          </p:cNvSpPr>
          <p:nvPr>
            <p:ph type="subTitle" idx="1"/>
          </p:nvPr>
        </p:nvSpPr>
        <p:spPr>
          <a:xfrm>
            <a:off x="914281" y="4685995"/>
            <a:ext cx="5753344" cy="1078445"/>
          </a:xfrm>
        </p:spPr>
        <p:txBody>
          <a:bodyPr>
            <a:normAutofit/>
          </a:bodyPr>
          <a:lstStyle>
            <a:lvl1pPr marL="0" indent="0" algn="l">
              <a:buNone/>
              <a:defRPr sz="2100">
                <a:solidFill>
                  <a:schemeClr val="bg1">
                    <a:lumMod val="95000"/>
                  </a:schemeClr>
                </a:solidFill>
              </a:defRPr>
            </a:lvl1pPr>
            <a:lvl2pPr marL="586130" indent="0" algn="ctr">
              <a:buNone/>
              <a:defRPr>
                <a:solidFill>
                  <a:schemeClr val="tx1">
                    <a:tint val="75000"/>
                  </a:schemeClr>
                </a:solidFill>
              </a:defRPr>
            </a:lvl2pPr>
            <a:lvl3pPr marL="1172261" indent="0" algn="ctr">
              <a:buNone/>
              <a:defRPr>
                <a:solidFill>
                  <a:schemeClr val="tx1">
                    <a:tint val="75000"/>
                  </a:schemeClr>
                </a:solidFill>
              </a:defRPr>
            </a:lvl3pPr>
            <a:lvl4pPr marL="1758391" indent="0" algn="ctr">
              <a:buNone/>
              <a:defRPr>
                <a:solidFill>
                  <a:schemeClr val="tx1">
                    <a:tint val="75000"/>
                  </a:schemeClr>
                </a:solidFill>
              </a:defRPr>
            </a:lvl4pPr>
            <a:lvl5pPr marL="2344522" indent="0" algn="ctr">
              <a:buNone/>
              <a:defRPr>
                <a:solidFill>
                  <a:schemeClr val="tx1">
                    <a:tint val="75000"/>
                  </a:schemeClr>
                </a:solidFill>
              </a:defRPr>
            </a:lvl5pPr>
            <a:lvl6pPr marL="2930652" indent="0" algn="ctr">
              <a:buNone/>
              <a:defRPr>
                <a:solidFill>
                  <a:schemeClr val="tx1">
                    <a:tint val="75000"/>
                  </a:schemeClr>
                </a:solidFill>
              </a:defRPr>
            </a:lvl6pPr>
            <a:lvl7pPr marL="3516782" indent="0" algn="ctr">
              <a:buNone/>
              <a:defRPr>
                <a:solidFill>
                  <a:schemeClr val="tx1">
                    <a:tint val="75000"/>
                  </a:schemeClr>
                </a:solidFill>
              </a:defRPr>
            </a:lvl7pPr>
            <a:lvl8pPr marL="4102913" indent="0" algn="ctr">
              <a:buNone/>
              <a:defRPr>
                <a:solidFill>
                  <a:schemeClr val="tx1">
                    <a:tint val="75000"/>
                  </a:schemeClr>
                </a:solidFill>
              </a:defRPr>
            </a:lvl8pPr>
            <a:lvl9pPr marL="4689043" indent="0" algn="ctr">
              <a:buNone/>
              <a:defRPr>
                <a:solidFill>
                  <a:schemeClr val="tx1">
                    <a:tint val="75000"/>
                  </a:schemeClr>
                </a:solidFill>
              </a:defRPr>
            </a:lvl9pPr>
          </a:lstStyle>
          <a:p>
            <a:r>
              <a:rPr lang="ru-RU" dirty="0"/>
              <a:t>Образец подзаголовка</a:t>
            </a:r>
          </a:p>
        </p:txBody>
      </p:sp>
      <p:sp>
        <p:nvSpPr>
          <p:cNvPr id="5" name="Нижний колонтитул 4"/>
          <p:cNvSpPr>
            <a:spLocks noGrp="1"/>
          </p:cNvSpPr>
          <p:nvPr>
            <p:ph type="ftr" sz="quarter" idx="11"/>
          </p:nvPr>
        </p:nvSpPr>
        <p:spPr>
          <a:xfrm>
            <a:off x="311111" y="6357823"/>
            <a:ext cx="7714245" cy="365210"/>
          </a:xfrm>
        </p:spPr>
        <p:txBody>
          <a:bodyPr/>
          <a:lstStyle/>
          <a:p>
            <a:endParaRPr lang="ru-RU" dirty="0"/>
          </a:p>
        </p:txBody>
      </p:sp>
      <p:sp>
        <p:nvSpPr>
          <p:cNvPr id="8" name="TextBox 7"/>
          <p:cNvSpPr txBox="1"/>
          <p:nvPr userDrawn="1"/>
        </p:nvSpPr>
        <p:spPr>
          <a:xfrm>
            <a:off x="1784630" y="687152"/>
            <a:ext cx="4012647" cy="826257"/>
          </a:xfrm>
          <a:prstGeom prst="rect">
            <a:avLst/>
          </a:prstGeom>
          <a:noFill/>
        </p:spPr>
        <p:txBody>
          <a:bodyPr wrap="none" lIns="117226" tIns="58613" rIns="117226" bIns="58613" rtlCol="0">
            <a:spAutoFit/>
          </a:bodyPr>
          <a:lstStyle/>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Череповецкий</a:t>
            </a:r>
            <a:endParaRPr lang="en-US" b="0" i="0" dirty="0">
              <a:solidFill>
                <a:schemeClr val="bg1"/>
              </a:solidFill>
              <a:latin typeface="+mj-lt"/>
            </a:endParaRPr>
          </a:p>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государственный университет</a:t>
            </a:r>
            <a:endParaRPr lang="ru-RU" dirty="0">
              <a:solidFill>
                <a:schemeClr val="bg1"/>
              </a:solidFill>
              <a:latin typeface="+mj-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609521" y="983009"/>
            <a:ext cx="10971372" cy="5144573"/>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0"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9"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0"/>
            <a:ext cx="682377" cy="77701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и два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6118257"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Содержимое 2"/>
          <p:cNvSpPr>
            <a:spLocks noGrp="1"/>
          </p:cNvSpPr>
          <p:nvPr>
            <p:ph idx="1"/>
          </p:nvPr>
        </p:nvSpPr>
        <p:spPr>
          <a:xfrm>
            <a:off x="512515"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17" name="Содержимое 2"/>
          <p:cNvSpPr>
            <a:spLocks noGrp="1"/>
          </p:cNvSpPr>
          <p:nvPr>
            <p:ph idx="16"/>
          </p:nvPr>
        </p:nvSpPr>
        <p:spPr>
          <a:xfrm>
            <a:off x="6289712"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2"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три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311110"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4105386"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Содержимое 2"/>
          <p:cNvSpPr>
            <a:spLocks noGrp="1"/>
          </p:cNvSpPr>
          <p:nvPr>
            <p:ph idx="13"/>
          </p:nvPr>
        </p:nvSpPr>
        <p:spPr>
          <a:xfrm>
            <a:off x="4288638" y="983010"/>
            <a:ext cx="3611023" cy="5144571"/>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cxnSp>
        <p:nvCxnSpPr>
          <p:cNvPr id="11" name="Прямая соединительная линия 10"/>
          <p:cNvCxnSpPr/>
          <p:nvPr userDrawn="1"/>
        </p:nvCxnSpPr>
        <p:spPr>
          <a:xfrm>
            <a:off x="8082913"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Содержимое 2"/>
          <p:cNvSpPr>
            <a:spLocks noGrp="1"/>
          </p:cNvSpPr>
          <p:nvPr>
            <p:ph idx="14"/>
          </p:nvPr>
        </p:nvSpPr>
        <p:spPr>
          <a:xfrm>
            <a:off x="8266164"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5"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и объект">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6174715" y="983009"/>
            <a:ext cx="5517482" cy="5144573"/>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5517690" cy="5144691"/>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 и объект 2">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524514" y="3932036"/>
            <a:ext cx="11167682" cy="2195546"/>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11167682" cy="2796128"/>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7"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Шаги">
    <p:spTree>
      <p:nvGrpSpPr>
        <p:cNvPr id="1" name=""/>
        <p:cNvGrpSpPr/>
        <p:nvPr/>
      </p:nvGrpSpPr>
      <p:grpSpPr>
        <a:xfrm>
          <a:off x="0" y="0"/>
          <a:ext cx="0" cy="0"/>
          <a:chOff x="0" y="0"/>
          <a:chExt cx="0" cy="0"/>
        </a:xfrm>
      </p:grpSpPr>
      <p:sp>
        <p:nvSpPr>
          <p:cNvPr id="20" name="Текст 18"/>
          <p:cNvSpPr>
            <a:spLocks noGrp="1"/>
          </p:cNvSpPr>
          <p:nvPr>
            <p:ph type="body" sz="quarter" idx="24"/>
          </p:nvPr>
        </p:nvSpPr>
        <p:spPr>
          <a:xfrm>
            <a:off x="2088070" y="3878127"/>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2" name="Текст 18"/>
          <p:cNvSpPr>
            <a:spLocks noGrp="1"/>
          </p:cNvSpPr>
          <p:nvPr>
            <p:ph type="body" sz="quarter" idx="26"/>
          </p:nvPr>
        </p:nvSpPr>
        <p:spPr>
          <a:xfrm>
            <a:off x="7802084" y="3876272"/>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4" name="Текст 18"/>
          <p:cNvSpPr>
            <a:spLocks noGrp="1"/>
          </p:cNvSpPr>
          <p:nvPr>
            <p:ph type="body" sz="quarter" idx="28"/>
          </p:nvPr>
        </p:nvSpPr>
        <p:spPr>
          <a:xfrm>
            <a:off x="7802084" y="162053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9" name="Текст 18"/>
          <p:cNvSpPr>
            <a:spLocks noGrp="1"/>
          </p:cNvSpPr>
          <p:nvPr>
            <p:ph type="body" sz="quarter" idx="23"/>
          </p:nvPr>
        </p:nvSpPr>
        <p:spPr>
          <a:xfrm>
            <a:off x="2088879" y="161962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13" name="Прямоугольник 12"/>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5"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16"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6" name="Рисунок 25"/>
          <p:cNvSpPr>
            <a:spLocks noGrp="1"/>
          </p:cNvSpPr>
          <p:nvPr>
            <p:ph type="pic" sz="quarter" idx="30"/>
          </p:nvPr>
        </p:nvSpPr>
        <p:spPr>
          <a:xfrm>
            <a:off x="758776" y="1813465"/>
            <a:ext cx="1031875" cy="1031875"/>
          </a:xfrm>
          <a:prstGeom prst="ellipse">
            <a:avLst/>
          </a:prstGeom>
        </p:spPr>
        <p:txBody>
          <a:bodyPr anchor="ctr"/>
          <a:lstStyle>
            <a:lvl1pPr algn="ctr">
              <a:defRPr/>
            </a:lvl1pPr>
          </a:lstStyle>
          <a:p>
            <a:endParaRPr lang="ru-RU"/>
          </a:p>
        </p:txBody>
      </p:sp>
      <p:sp>
        <p:nvSpPr>
          <p:cNvPr id="27" name="Рисунок 25"/>
          <p:cNvSpPr>
            <a:spLocks noGrp="1"/>
          </p:cNvSpPr>
          <p:nvPr>
            <p:ph type="pic" sz="quarter" idx="31"/>
          </p:nvPr>
        </p:nvSpPr>
        <p:spPr>
          <a:xfrm>
            <a:off x="6464251" y="1813465"/>
            <a:ext cx="1031875" cy="1031875"/>
          </a:xfrm>
          <a:prstGeom prst="ellipse">
            <a:avLst/>
          </a:prstGeom>
        </p:spPr>
        <p:txBody>
          <a:bodyPr anchor="ctr"/>
          <a:lstStyle>
            <a:lvl1pPr algn="ctr">
              <a:defRPr/>
            </a:lvl1pPr>
          </a:lstStyle>
          <a:p>
            <a:endParaRPr lang="ru-RU"/>
          </a:p>
        </p:txBody>
      </p:sp>
      <p:sp>
        <p:nvSpPr>
          <p:cNvPr id="28" name="Рисунок 25"/>
          <p:cNvSpPr>
            <a:spLocks noGrp="1"/>
          </p:cNvSpPr>
          <p:nvPr>
            <p:ph type="pic" sz="quarter" idx="32"/>
          </p:nvPr>
        </p:nvSpPr>
        <p:spPr>
          <a:xfrm>
            <a:off x="6464251" y="4070112"/>
            <a:ext cx="1031875" cy="1031875"/>
          </a:xfrm>
          <a:prstGeom prst="ellipse">
            <a:avLst/>
          </a:prstGeom>
        </p:spPr>
        <p:txBody>
          <a:bodyPr anchor="ctr"/>
          <a:lstStyle>
            <a:lvl1pPr algn="ctr">
              <a:defRPr/>
            </a:lvl1pPr>
          </a:lstStyle>
          <a:p>
            <a:endParaRPr lang="ru-RU"/>
          </a:p>
        </p:txBody>
      </p:sp>
      <p:sp>
        <p:nvSpPr>
          <p:cNvPr id="29" name="Рисунок 25"/>
          <p:cNvSpPr>
            <a:spLocks noGrp="1"/>
          </p:cNvSpPr>
          <p:nvPr>
            <p:ph type="pic" sz="quarter" idx="33"/>
          </p:nvPr>
        </p:nvSpPr>
        <p:spPr>
          <a:xfrm>
            <a:off x="758776" y="4070112"/>
            <a:ext cx="1031875" cy="1031875"/>
          </a:xfrm>
          <a:prstGeom prst="ellipse">
            <a:avLst/>
          </a:prstGeom>
        </p:spPr>
        <p:txBody>
          <a:bodyPr anchor="ctr"/>
          <a:lstStyle>
            <a:lvl1pPr algn="ct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5" name="Таблица 1"/>
          <p:cNvSpPr>
            <a:spLocks noGrp="1"/>
          </p:cNvSpPr>
          <p:nvPr userDrawn="1">
            <p:ph type="tbl" sz="quarter" idx="12"/>
          </p:nvPr>
        </p:nvSpPr>
        <p:spPr>
          <a:xfrm>
            <a:off x="487617" y="2109174"/>
            <a:ext cx="11204580" cy="4027474"/>
          </a:xfrm>
        </p:spPr>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9"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2" name="Текст 10"/>
          <p:cNvSpPr>
            <a:spLocks noGrp="1"/>
          </p:cNvSpPr>
          <p:nvPr>
            <p:ph type="body" sz="quarter" idx="14"/>
          </p:nvPr>
        </p:nvSpPr>
        <p:spPr>
          <a:xfrm>
            <a:off x="487616" y="991957"/>
            <a:ext cx="11204580" cy="1117217"/>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4" name="Текст 13"/>
          <p:cNvSpPr>
            <a:spLocks noGrp="1"/>
          </p:cNvSpPr>
          <p:nvPr>
            <p:ph type="body" sz="quarter" idx="16"/>
          </p:nvPr>
        </p:nvSpPr>
        <p:spPr>
          <a:xfrm>
            <a:off x="561820" y="3263209"/>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5" name="Текст 13"/>
          <p:cNvSpPr>
            <a:spLocks noGrp="1"/>
          </p:cNvSpPr>
          <p:nvPr>
            <p:ph type="body" sz="quarter" idx="17"/>
          </p:nvPr>
        </p:nvSpPr>
        <p:spPr>
          <a:xfrm>
            <a:off x="3390024"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6" name="Текст 13"/>
          <p:cNvSpPr>
            <a:spLocks noGrp="1"/>
          </p:cNvSpPr>
          <p:nvPr>
            <p:ph type="body" sz="quarter" idx="18"/>
          </p:nvPr>
        </p:nvSpPr>
        <p:spPr>
          <a:xfrm>
            <a:off x="6218227"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7" name="Текст 13"/>
          <p:cNvSpPr>
            <a:spLocks noGrp="1"/>
          </p:cNvSpPr>
          <p:nvPr>
            <p:ph type="body" sz="quarter" idx="19"/>
          </p:nvPr>
        </p:nvSpPr>
        <p:spPr>
          <a:xfrm>
            <a:off x="9046431"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0" name="Рисунок 19"/>
          <p:cNvSpPr>
            <a:spLocks noGrp="1"/>
          </p:cNvSpPr>
          <p:nvPr>
            <p:ph type="pic" sz="quarter" idx="20"/>
          </p:nvPr>
        </p:nvSpPr>
        <p:spPr>
          <a:xfrm>
            <a:off x="859466" y="1112742"/>
            <a:ext cx="2062258" cy="2062258"/>
          </a:xfrm>
          <a:prstGeom prst="ellipse">
            <a:avLst/>
          </a:prstGeom>
        </p:spPr>
        <p:txBody>
          <a:bodyPr anchor="ctr"/>
          <a:lstStyle>
            <a:lvl1pPr algn="ctr">
              <a:defRPr/>
            </a:lvl1pPr>
          </a:lstStyle>
          <a:p>
            <a:endParaRPr lang="ru-RU" dirty="0"/>
          </a:p>
        </p:txBody>
      </p:sp>
      <p:sp>
        <p:nvSpPr>
          <p:cNvPr id="21" name="Рисунок 19"/>
          <p:cNvSpPr>
            <a:spLocks noGrp="1"/>
          </p:cNvSpPr>
          <p:nvPr>
            <p:ph type="pic" sz="quarter" idx="21"/>
          </p:nvPr>
        </p:nvSpPr>
        <p:spPr>
          <a:xfrm>
            <a:off x="3687670" y="1112742"/>
            <a:ext cx="2062258" cy="2062258"/>
          </a:xfrm>
          <a:prstGeom prst="ellipse">
            <a:avLst/>
          </a:prstGeom>
        </p:spPr>
        <p:txBody>
          <a:bodyPr anchor="ctr"/>
          <a:lstStyle>
            <a:lvl1pPr algn="ctr">
              <a:defRPr/>
            </a:lvl1pPr>
          </a:lstStyle>
          <a:p>
            <a:endParaRPr lang="ru-RU" dirty="0"/>
          </a:p>
        </p:txBody>
      </p:sp>
      <p:sp>
        <p:nvSpPr>
          <p:cNvPr id="22" name="Рисунок 19"/>
          <p:cNvSpPr>
            <a:spLocks noGrp="1"/>
          </p:cNvSpPr>
          <p:nvPr>
            <p:ph type="pic" sz="quarter" idx="22"/>
          </p:nvPr>
        </p:nvSpPr>
        <p:spPr>
          <a:xfrm>
            <a:off x="6515873" y="1112742"/>
            <a:ext cx="2062258" cy="2062258"/>
          </a:xfrm>
          <a:prstGeom prst="ellipse">
            <a:avLst/>
          </a:prstGeom>
        </p:spPr>
        <p:txBody>
          <a:bodyPr anchor="ctr"/>
          <a:lstStyle>
            <a:lvl1pPr algn="ctr">
              <a:defRPr/>
            </a:lvl1pPr>
          </a:lstStyle>
          <a:p>
            <a:endParaRPr lang="ru-RU" dirty="0"/>
          </a:p>
        </p:txBody>
      </p:sp>
      <p:sp>
        <p:nvSpPr>
          <p:cNvPr id="23" name="Рисунок 19"/>
          <p:cNvSpPr>
            <a:spLocks noGrp="1"/>
          </p:cNvSpPr>
          <p:nvPr>
            <p:ph type="pic" sz="quarter" idx="23"/>
          </p:nvPr>
        </p:nvSpPr>
        <p:spPr>
          <a:xfrm>
            <a:off x="9344077" y="1112742"/>
            <a:ext cx="2062258" cy="2062258"/>
          </a:xfrm>
          <a:prstGeom prst="ellipse">
            <a:avLst/>
          </a:prstGeom>
        </p:spPr>
        <p:txBody>
          <a:bodyPr anchor="ctr"/>
          <a:lstStyle>
            <a:lvl1pPr algn="ctr">
              <a:defRPr/>
            </a:lvl1pPr>
          </a:lstStyle>
          <a:p>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a:prstGeom prst="rect">
            <a:avLst/>
          </a:prstGeom>
        </p:spPr>
        <p:txBody>
          <a:bodyPr vert="horz" lIns="117226" tIns="58613" rIns="117226" bIns="58613" rtlCol="0" anchor="ctr">
            <a:normAutofit/>
          </a:bodyPr>
          <a:lstStyle/>
          <a:p>
            <a:r>
              <a:rPr lang="ru-RU" dirty="0"/>
              <a:t>Образец заголовка</a:t>
            </a:r>
          </a:p>
        </p:txBody>
      </p:sp>
      <p:sp>
        <p:nvSpPr>
          <p:cNvPr id="3" name="Текст 2"/>
          <p:cNvSpPr>
            <a:spLocks noGrp="1"/>
          </p:cNvSpPr>
          <p:nvPr>
            <p:ph type="body" idx="1"/>
          </p:nvPr>
        </p:nvSpPr>
        <p:spPr>
          <a:xfrm>
            <a:off x="609521" y="1600571"/>
            <a:ext cx="10971372" cy="4527011"/>
          </a:xfrm>
          <a:prstGeom prst="rect">
            <a:avLst/>
          </a:prstGeom>
        </p:spPr>
        <p:txBody>
          <a:bodyPr vert="horz" lIns="117226" tIns="58613" rIns="117226" bIns="58613" rtlCol="0">
            <a:normAutofit/>
          </a:bodyPr>
          <a:lstStyle/>
          <a:p>
            <a:pPr lvl="0"/>
            <a:r>
              <a:rPr lang="ru-RU" dirty="0"/>
              <a:t>Образец текста</a:t>
            </a:r>
          </a:p>
          <a:p>
            <a:pPr lvl="1"/>
            <a:r>
              <a:rPr lang="ru-RU" dirty="0"/>
              <a:t>Второй уровень</a:t>
            </a:r>
          </a:p>
          <a:p>
            <a:pPr lvl="2"/>
            <a:r>
              <a:rPr lang="ru-RU" dirty="0"/>
              <a:t>Третий уровень</a:t>
            </a:r>
          </a:p>
        </p:txBody>
      </p:sp>
      <p:sp>
        <p:nvSpPr>
          <p:cNvPr id="5" name="Нижний колонтитул 4"/>
          <p:cNvSpPr>
            <a:spLocks noGrp="1"/>
          </p:cNvSpPr>
          <p:nvPr>
            <p:ph type="ftr" sz="quarter" idx="3"/>
          </p:nvPr>
        </p:nvSpPr>
        <p:spPr>
          <a:xfrm>
            <a:off x="311111" y="6357823"/>
            <a:ext cx="7714245" cy="365210"/>
          </a:xfrm>
          <a:prstGeom prst="rect">
            <a:avLst/>
          </a:prstGeom>
        </p:spPr>
        <p:txBody>
          <a:bodyPr vert="horz" lIns="117226" tIns="58613" rIns="117226" bIns="58613" rtlCol="0" anchor="ctr"/>
          <a:lstStyle>
            <a:lvl1pPr algn="ctr">
              <a:defRPr sz="15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11119776" y="6357823"/>
            <a:ext cx="757411" cy="365210"/>
          </a:xfrm>
          <a:prstGeom prst="rect">
            <a:avLst/>
          </a:prstGeom>
        </p:spPr>
        <p:txBody>
          <a:bodyPr vert="horz" lIns="117226" tIns="58613" rIns="117226" bIns="58613" rtlCol="0" anchor="ctr"/>
          <a:lstStyle>
            <a:lvl1pPr algn="r">
              <a:defRPr sz="1500">
                <a:solidFill>
                  <a:schemeClr val="tx1">
                    <a:tint val="75000"/>
                  </a:schemeClr>
                </a:solidFill>
              </a:defRPr>
            </a:lvl1pPr>
          </a:lstStyle>
          <a:p>
            <a:fld id="{024C55D1-92A9-4B02-AD60-DEC4B6659F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1172261" rtl="0" eaLnBrk="1" latinLnBrk="0" hangingPunct="1">
        <a:spcBef>
          <a:spcPct val="0"/>
        </a:spcBef>
        <a:buNone/>
        <a:defRPr sz="3100" b="1" kern="1200">
          <a:solidFill>
            <a:schemeClr val="bg1"/>
          </a:solidFill>
          <a:latin typeface="+mj-lt"/>
          <a:ea typeface="+mj-ea"/>
          <a:cs typeface="+mj-cs"/>
        </a:defRPr>
      </a:lvl1pPr>
    </p:titleStyle>
    <p:body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1636354"/>
            <a:ext cx="5753344" cy="1838366"/>
          </a:xfrm>
        </p:spPr>
        <p:txBody>
          <a:bodyPr>
            <a:normAutofit/>
          </a:bodyPr>
          <a:lstStyle/>
          <a:p>
            <a:r>
              <a:rPr lang="ru-RU" sz="2400" b="0" i="0" dirty="0">
                <a:effectLst/>
                <a:latin typeface="-apple-system"/>
              </a:rPr>
              <a:t>Разработка системы охлаждения абсорбционной холодильной установки АО "ОГК-2" филиал Череповецкая ГРЭС</a:t>
            </a:r>
            <a:br>
              <a:rPr lang="ru-RU" sz="2400" b="0" i="0" dirty="0">
                <a:effectLst/>
                <a:latin typeface="-apple-system"/>
              </a:rPr>
            </a:br>
            <a:endParaRPr lang="ru-RU"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1409" y="5406654"/>
            <a:ext cx="1529004" cy="145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548" y="5797106"/>
            <a:ext cx="250507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1754" y="5791397"/>
            <a:ext cx="1620031" cy="767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7158" y="5791397"/>
            <a:ext cx="774596" cy="76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013" y="5797106"/>
            <a:ext cx="75853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176030" y="3404503"/>
            <a:ext cx="7174795" cy="1495017"/>
          </a:xfrm>
          <a:prstGeom prst="rect">
            <a:avLst/>
          </a:prstGeom>
        </p:spPr>
        <p:txBody>
          <a:bodyPr vert="horz" lIns="117226" tIns="58613" rIns="117226" bIns="58613" rtlCol="0" anchor="ctr">
            <a:normAutofit/>
          </a:bodyPr>
          <a:lstStyle>
            <a:lvl1pPr algn="ctr" defTabSz="1172261" rtl="0" eaLnBrk="1" latinLnBrk="0" hangingPunct="1">
              <a:spcBef>
                <a:spcPct val="0"/>
              </a:spcBef>
              <a:buNone/>
              <a:defRPr sz="3100" b="1" kern="1200">
                <a:solidFill>
                  <a:schemeClr val="bg1"/>
                </a:solidFill>
                <a:latin typeface="+mj-lt"/>
                <a:ea typeface="+mj-ea"/>
                <a:cs typeface="+mj-cs"/>
              </a:defRPr>
            </a:lvl1pPr>
          </a:lstStyle>
          <a:p>
            <a:r>
              <a:rPr lang="ru-RU" sz="2000" dirty="0"/>
              <a:t>Модернизация ГРЭС представляет собой перспективное направление для повышения энергетической эффективности и снижения экологического воздействия станции.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2</a:t>
            </a:fld>
            <a:endParaRPr lang="ru-RU"/>
          </a:p>
        </p:txBody>
      </p:sp>
      <p:sp>
        <p:nvSpPr>
          <p:cNvPr id="6" name="Заголовок 5"/>
          <p:cNvSpPr>
            <a:spLocks noGrp="1"/>
          </p:cNvSpPr>
          <p:nvPr>
            <p:ph type="title"/>
          </p:nvPr>
        </p:nvSpPr>
        <p:spPr/>
        <p:txBody>
          <a:bodyPr/>
          <a:lstStyle/>
          <a:p>
            <a:r>
              <a:rPr lang="ru-RU" dirty="0"/>
              <a:t>Актуальность проекта и проблема клиента</a:t>
            </a:r>
          </a:p>
        </p:txBody>
      </p:sp>
      <p:sp>
        <p:nvSpPr>
          <p:cNvPr id="2" name="Объект 1"/>
          <p:cNvSpPr>
            <a:spLocks noGrp="1"/>
          </p:cNvSpPr>
          <p:nvPr>
            <p:ph idx="1"/>
          </p:nvPr>
        </p:nvSpPr>
        <p:spPr>
          <a:xfrm>
            <a:off x="458928" y="924794"/>
            <a:ext cx="10971372" cy="5144573"/>
          </a:xfrm>
        </p:spPr>
        <p:txBody>
          <a:bodyPr>
            <a:normAutofit/>
          </a:bodyPr>
          <a:lstStyle/>
          <a:p>
            <a:pPr marL="15875" indent="0"/>
            <a:r>
              <a:rPr lang="ru-RU" sz="2000" dirty="0"/>
              <a:t>Проблема заключается в том</a:t>
            </a:r>
            <a:r>
              <a:rPr lang="en-GB" sz="2000" dirty="0"/>
              <a:t>, </a:t>
            </a:r>
            <a:r>
              <a:rPr lang="ru-RU" sz="2000" dirty="0"/>
              <a:t>что происходит перегрев отработанного пара. Из-за этого приходится сбрасывать часть пара в атмосферу, что приводит к потере энергии и увеличению выбросов углекислого газа. После решения этой проблемы пользователь получит следующие долгосрочные эффекты</a:t>
            </a:r>
          </a:p>
          <a:p>
            <a:pPr marL="15875" indent="0"/>
            <a:endParaRPr lang="ru-RU" sz="2000" dirty="0"/>
          </a:p>
          <a:p>
            <a:pPr marL="15875" indent="0"/>
            <a:r>
              <a:rPr lang="ru-RU" sz="2000" dirty="0"/>
              <a:t>1. Повышение энергоэффективности предприятия</a:t>
            </a:r>
          </a:p>
          <a:p>
            <a:pPr marL="15875" indent="0"/>
            <a:r>
              <a:rPr lang="ru-RU" sz="2000" dirty="0"/>
              <a:t>2. Уменьшение расходов на ремонт оборудования. </a:t>
            </a:r>
          </a:p>
          <a:p>
            <a:pPr marL="15875" indent="0"/>
            <a:r>
              <a:rPr lang="ru-RU" sz="2000" dirty="0"/>
              <a:t>3. Экологическая устойчивость. </a:t>
            </a:r>
          </a:p>
          <a:p>
            <a:pPr marL="15875" indent="0"/>
            <a:endParaRPr lang="en-US" sz="2000" dirty="0"/>
          </a:p>
          <a:p>
            <a:endParaRPr lang="ru-RU" dirty="0"/>
          </a:p>
        </p:txBody>
      </p:sp>
      <p:pic>
        <p:nvPicPr>
          <p:cNvPr id="4098" name="Picture 2" descr="Актуальность – Бесплатные иконки: маркетинг">
            <a:extLst>
              <a:ext uri="{FF2B5EF4-FFF2-40B4-BE49-F238E27FC236}">
                <a16:creationId xmlns:a16="http://schemas.microsoft.com/office/drawing/2014/main" id="{C562108A-02A2-40E4-A1BA-0322043E8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1796" y="3997568"/>
            <a:ext cx="2608385" cy="2608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08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3</a:t>
            </a:fld>
            <a:endParaRPr lang="ru-RU"/>
          </a:p>
        </p:txBody>
      </p:sp>
      <p:sp>
        <p:nvSpPr>
          <p:cNvPr id="6" name="Заголовок 5"/>
          <p:cNvSpPr>
            <a:spLocks noGrp="1"/>
          </p:cNvSpPr>
          <p:nvPr>
            <p:ph type="title"/>
          </p:nvPr>
        </p:nvSpPr>
        <p:spPr/>
        <p:txBody>
          <a:bodyPr/>
          <a:lstStyle/>
          <a:p>
            <a:r>
              <a:rPr lang="ru-RU" dirty="0"/>
              <a:t>Решение</a:t>
            </a:r>
          </a:p>
        </p:txBody>
      </p:sp>
      <p:sp>
        <p:nvSpPr>
          <p:cNvPr id="2" name="Объект 1"/>
          <p:cNvSpPr>
            <a:spLocks noGrp="1"/>
          </p:cNvSpPr>
          <p:nvPr>
            <p:ph idx="1"/>
          </p:nvPr>
        </p:nvSpPr>
        <p:spPr/>
        <p:txBody>
          <a:bodyPr/>
          <a:lstStyle/>
          <a:p>
            <a:r>
              <a:rPr lang="ru-RU" sz="2400" b="1" dirty="0"/>
              <a:t>Техническое решение: </a:t>
            </a:r>
          </a:p>
          <a:p>
            <a:r>
              <a:rPr lang="ru-RU" sz="2400" dirty="0"/>
              <a:t>В качестве технического решения наша команда предлагает покупателю идею внедрения на Череповецкую ГРЭС абсорбционную холодильную машину. Что позволит увеличить энергоэффективность предприятия, улучшит экологию региона, за счет уменьшения выбросов вредных веществ в окружающую среду</a:t>
            </a:r>
          </a:p>
          <a:p>
            <a:endParaRPr lang="ru-RU" sz="2400" b="1" dirty="0"/>
          </a:p>
          <a:p>
            <a:endParaRPr lang="ru-RU" dirty="0"/>
          </a:p>
        </p:txBody>
      </p:sp>
      <p:pic>
        <p:nvPicPr>
          <p:cNvPr id="2050" name="Picture 2" descr="Адаптация – Бесплатные иконки: люди">
            <a:extLst>
              <a:ext uri="{FF2B5EF4-FFF2-40B4-BE49-F238E27FC236}">
                <a16:creationId xmlns:a16="http://schemas.microsoft.com/office/drawing/2014/main" id="{FFD65851-08AD-46F6-AAC0-D6D15F9CC6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505" y="4102028"/>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5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4</a:t>
            </a:fld>
            <a:endParaRPr lang="ru-RU"/>
          </a:p>
        </p:txBody>
      </p:sp>
      <p:sp>
        <p:nvSpPr>
          <p:cNvPr id="6" name="Заголовок 5"/>
          <p:cNvSpPr>
            <a:spLocks noGrp="1"/>
          </p:cNvSpPr>
          <p:nvPr>
            <p:ph type="title"/>
          </p:nvPr>
        </p:nvSpPr>
        <p:spPr/>
        <p:txBody>
          <a:bodyPr/>
          <a:lstStyle/>
          <a:p>
            <a:r>
              <a:rPr lang="ru-RU" dirty="0"/>
              <a:t>Целевая аудитория</a:t>
            </a:r>
          </a:p>
        </p:txBody>
      </p:sp>
      <p:sp>
        <p:nvSpPr>
          <p:cNvPr id="2" name="Объект 1"/>
          <p:cNvSpPr>
            <a:spLocks noGrp="1"/>
          </p:cNvSpPr>
          <p:nvPr>
            <p:ph idx="1"/>
          </p:nvPr>
        </p:nvSpPr>
        <p:spPr>
          <a:xfrm>
            <a:off x="609521" y="1007256"/>
            <a:ext cx="10971372" cy="5144573"/>
          </a:xfrm>
        </p:spPr>
        <p:txBody>
          <a:bodyPr>
            <a:normAutofit/>
          </a:bodyPr>
          <a:lstStyle/>
          <a:p>
            <a:r>
              <a:rPr lang="ru-RU" sz="2000" dirty="0"/>
              <a:t>Основным клиентом данного продукта будет являться Череповецкая ГРЭС, а в будущем мы планируем рассмотреть другие промышленные предприятия, т.к абсорбционные холодильные машины могут быть использованы на промышленных предприятиях для охлаждения оборудования, технологических процессов и продукции.  </a:t>
            </a:r>
          </a:p>
        </p:txBody>
      </p:sp>
      <p:pic>
        <p:nvPicPr>
          <p:cNvPr id="2050" name="Picture 2" descr="Иконка целевой аудитории в комическом стиле | Премиум векторы">
            <a:extLst>
              <a:ext uri="{FF2B5EF4-FFF2-40B4-BE49-F238E27FC236}">
                <a16:creationId xmlns:a16="http://schemas.microsoft.com/office/drawing/2014/main" id="{4F4917EA-F002-43C5-8C53-CE2F1530BF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1635" y="2903508"/>
            <a:ext cx="3878140" cy="3878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98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FB371C01-6F1A-4397-89D3-A4655848A521}"/>
              </a:ext>
            </a:extLst>
          </p:cNvPr>
          <p:cNvSpPr>
            <a:spLocks noGrp="1"/>
          </p:cNvSpPr>
          <p:nvPr>
            <p:ph type="title"/>
          </p:nvPr>
        </p:nvSpPr>
        <p:spPr/>
        <p:txBody>
          <a:bodyPr/>
          <a:lstStyle/>
          <a:p>
            <a:r>
              <a:rPr lang="ru-RU" dirty="0"/>
              <a:t>Бизнес-модель</a:t>
            </a:r>
          </a:p>
        </p:txBody>
      </p:sp>
      <p:sp>
        <p:nvSpPr>
          <p:cNvPr id="5" name="Номер слайда 4">
            <a:extLst>
              <a:ext uri="{FF2B5EF4-FFF2-40B4-BE49-F238E27FC236}">
                <a16:creationId xmlns:a16="http://schemas.microsoft.com/office/drawing/2014/main" id="{E14FCF2E-2D40-4484-A508-A971A49AAE10}"/>
              </a:ext>
            </a:extLst>
          </p:cNvPr>
          <p:cNvSpPr>
            <a:spLocks noGrp="1"/>
          </p:cNvSpPr>
          <p:nvPr>
            <p:ph type="sldNum" sz="quarter" idx="12"/>
          </p:nvPr>
        </p:nvSpPr>
        <p:spPr/>
        <p:txBody>
          <a:bodyPr/>
          <a:lstStyle/>
          <a:p>
            <a:fld id="{024C55D1-92A9-4B02-AD60-DEC4B6659F3A}" type="slidenum">
              <a:rPr lang="ru-RU" smtClean="0"/>
              <a:pPr/>
              <a:t>5</a:t>
            </a:fld>
            <a:endParaRPr lang="ru-RU"/>
          </a:p>
        </p:txBody>
      </p:sp>
      <p:graphicFrame>
        <p:nvGraphicFramePr>
          <p:cNvPr id="12" name="Объект 11">
            <a:extLst>
              <a:ext uri="{FF2B5EF4-FFF2-40B4-BE49-F238E27FC236}">
                <a16:creationId xmlns:a16="http://schemas.microsoft.com/office/drawing/2014/main" id="{4915A82B-E08C-41DC-AAA3-53C08732AC4D}"/>
              </a:ext>
            </a:extLst>
          </p:cNvPr>
          <p:cNvGraphicFramePr>
            <a:graphicFrameLocks noGrp="1"/>
          </p:cNvGraphicFramePr>
          <p:nvPr>
            <p:ph idx="1"/>
            <p:extLst>
              <p:ext uri="{D42A27DB-BD31-4B8C-83A1-F6EECF244321}">
                <p14:modId xmlns:p14="http://schemas.microsoft.com/office/powerpoint/2010/main" val="1861755474"/>
              </p:ext>
            </p:extLst>
          </p:nvPr>
        </p:nvGraphicFramePr>
        <p:xfrm>
          <a:off x="463210" y="1266092"/>
          <a:ext cx="11119190" cy="4835770"/>
        </p:xfrm>
        <a:graphic>
          <a:graphicData uri="http://schemas.openxmlformats.org/drawingml/2006/table">
            <a:tbl>
              <a:tblPr/>
              <a:tblGrid>
                <a:gridCol w="11119190">
                  <a:extLst>
                    <a:ext uri="{9D8B030D-6E8A-4147-A177-3AD203B41FA5}">
                      <a16:colId xmlns:a16="http://schemas.microsoft.com/office/drawing/2014/main" val="2319646138"/>
                    </a:ext>
                  </a:extLst>
                </a:gridCol>
              </a:tblGrid>
              <a:tr h="4835770">
                <a:tc>
                  <a:txBody>
                    <a:bodyPr/>
                    <a:lstStyle/>
                    <a:p>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481721870"/>
                  </a:ext>
                </a:extLst>
              </a:tr>
            </a:tbl>
          </a:graphicData>
        </a:graphic>
      </p:graphicFrame>
      <p:graphicFrame>
        <p:nvGraphicFramePr>
          <p:cNvPr id="13" name="Таблица 12">
            <a:extLst>
              <a:ext uri="{FF2B5EF4-FFF2-40B4-BE49-F238E27FC236}">
                <a16:creationId xmlns:a16="http://schemas.microsoft.com/office/drawing/2014/main" id="{CA28EC50-4B2C-4748-874A-20CBE56BBDB6}"/>
              </a:ext>
            </a:extLst>
          </p:cNvPr>
          <p:cNvGraphicFramePr>
            <a:graphicFrameLocks noGrp="1"/>
          </p:cNvGraphicFramePr>
          <p:nvPr>
            <p:extLst>
              <p:ext uri="{D42A27DB-BD31-4B8C-83A1-F6EECF244321}">
                <p14:modId xmlns:p14="http://schemas.microsoft.com/office/powerpoint/2010/main" val="2100037841"/>
              </p:ext>
            </p:extLst>
          </p:nvPr>
        </p:nvGraphicFramePr>
        <p:xfrm>
          <a:off x="463210" y="4894384"/>
          <a:ext cx="11119190" cy="1207477"/>
        </p:xfrm>
        <a:graphic>
          <a:graphicData uri="http://schemas.openxmlformats.org/drawingml/2006/table">
            <a:tbl>
              <a:tblPr/>
              <a:tblGrid>
                <a:gridCol w="11119190">
                  <a:extLst>
                    <a:ext uri="{9D8B030D-6E8A-4147-A177-3AD203B41FA5}">
                      <a16:colId xmlns:a16="http://schemas.microsoft.com/office/drawing/2014/main" val="2701608114"/>
                    </a:ext>
                  </a:extLst>
                </a:gridCol>
              </a:tblGrid>
              <a:tr h="1207477">
                <a:tc>
                  <a:txBody>
                    <a:bodyPr/>
                    <a:lstStyle/>
                    <a:p>
                      <a:endParaRPr lang="ru-RU" sz="18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316709153"/>
                  </a:ext>
                </a:extLst>
              </a:tr>
            </a:tbl>
          </a:graphicData>
        </a:graphic>
      </p:graphicFrame>
      <p:graphicFrame>
        <p:nvGraphicFramePr>
          <p:cNvPr id="14" name="Таблица 13">
            <a:extLst>
              <a:ext uri="{FF2B5EF4-FFF2-40B4-BE49-F238E27FC236}">
                <a16:creationId xmlns:a16="http://schemas.microsoft.com/office/drawing/2014/main" id="{F873A221-EF97-4792-AE43-5DFDEF35EA1E}"/>
              </a:ext>
            </a:extLst>
          </p:cNvPr>
          <p:cNvGraphicFramePr>
            <a:graphicFrameLocks noGrp="1"/>
          </p:cNvGraphicFramePr>
          <p:nvPr>
            <p:extLst>
              <p:ext uri="{D42A27DB-BD31-4B8C-83A1-F6EECF244321}">
                <p14:modId xmlns:p14="http://schemas.microsoft.com/office/powerpoint/2010/main" val="935989243"/>
              </p:ext>
            </p:extLst>
          </p:nvPr>
        </p:nvGraphicFramePr>
        <p:xfrm>
          <a:off x="463210" y="1266092"/>
          <a:ext cx="2854421" cy="3628292"/>
        </p:xfrm>
        <a:graphic>
          <a:graphicData uri="http://schemas.openxmlformats.org/drawingml/2006/table">
            <a:tbl>
              <a:tblPr/>
              <a:tblGrid>
                <a:gridCol w="2854421">
                  <a:extLst>
                    <a:ext uri="{9D8B030D-6E8A-4147-A177-3AD203B41FA5}">
                      <a16:colId xmlns:a16="http://schemas.microsoft.com/office/drawing/2014/main" val="3224381318"/>
                    </a:ext>
                  </a:extLst>
                </a:gridCol>
              </a:tblGrid>
              <a:tr h="3628292">
                <a:tc>
                  <a:txBody>
                    <a:bodyPr/>
                    <a:lstStyle/>
                    <a:p>
                      <a:r>
                        <a:rPr lang="ru-RU" sz="1800" b="1" dirty="0"/>
                        <a:t>Ключевые поставщики</a:t>
                      </a:r>
                    </a:p>
                    <a:p>
                      <a:endParaRPr lang="ru-RU" sz="1800" b="1" dirty="0"/>
                    </a:p>
                    <a:p>
                      <a:pPr marL="0" indent="0">
                        <a:buNone/>
                      </a:pPr>
                      <a:r>
                        <a:rPr lang="ru-RU" sz="1400" b="0" dirty="0"/>
                        <a:t>1) </a:t>
                      </a:r>
                      <a:r>
                        <a:rPr lang="en-US" sz="1400" b="0" dirty="0"/>
                        <a:t>BROADING AIR Conditioning </a:t>
                      </a:r>
                    </a:p>
                    <a:p>
                      <a:pPr marL="0" indent="0">
                        <a:buNone/>
                      </a:pPr>
                      <a:r>
                        <a:rPr lang="ru-RU" sz="1400" b="0" dirty="0"/>
                        <a:t>2) ООО «Энергия холода»</a:t>
                      </a:r>
                    </a:p>
                    <a:p>
                      <a:endParaRPr lang="ru-RU" sz="1800" b="1" dirty="0"/>
                    </a:p>
                    <a:p>
                      <a:endParaRPr lang="ru-RU" sz="1800" b="1" dirty="0"/>
                    </a:p>
                    <a:p>
                      <a:endParaRPr lang="ru-RU" sz="1800" b="1" dirty="0"/>
                    </a:p>
                    <a:p>
                      <a:endParaRPr lang="ru-RU" sz="1800" b="1" dirty="0"/>
                    </a:p>
                    <a:p>
                      <a:endParaRPr lang="ru-RU" sz="1800" b="1" dirty="0"/>
                    </a:p>
                    <a:p>
                      <a:endParaRPr lang="ru-RU" sz="1800" b="1" dirty="0"/>
                    </a:p>
                    <a:p>
                      <a:endParaRPr lang="ru-RU" sz="1800" b="1" dirty="0"/>
                    </a:p>
                    <a:p>
                      <a:endParaRPr lang="ru-RU" sz="18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050749077"/>
                  </a:ext>
                </a:extLst>
              </a:tr>
            </a:tbl>
          </a:graphicData>
        </a:graphic>
      </p:graphicFrame>
      <p:graphicFrame>
        <p:nvGraphicFramePr>
          <p:cNvPr id="15" name="Таблица 14">
            <a:extLst>
              <a:ext uri="{FF2B5EF4-FFF2-40B4-BE49-F238E27FC236}">
                <a16:creationId xmlns:a16="http://schemas.microsoft.com/office/drawing/2014/main" id="{4C79AC0D-56D1-4DDF-B0EE-506D2B79B76A}"/>
              </a:ext>
            </a:extLst>
          </p:cNvPr>
          <p:cNvGraphicFramePr>
            <a:graphicFrameLocks noGrp="1"/>
          </p:cNvGraphicFramePr>
          <p:nvPr>
            <p:extLst>
              <p:ext uri="{D42A27DB-BD31-4B8C-83A1-F6EECF244321}">
                <p14:modId xmlns:p14="http://schemas.microsoft.com/office/powerpoint/2010/main" val="2732974266"/>
              </p:ext>
            </p:extLst>
          </p:nvPr>
        </p:nvGraphicFramePr>
        <p:xfrm>
          <a:off x="3317631" y="1266091"/>
          <a:ext cx="2602523" cy="3628293"/>
        </p:xfrm>
        <a:graphic>
          <a:graphicData uri="http://schemas.openxmlformats.org/drawingml/2006/table">
            <a:tbl>
              <a:tblPr/>
              <a:tblGrid>
                <a:gridCol w="2602523">
                  <a:extLst>
                    <a:ext uri="{9D8B030D-6E8A-4147-A177-3AD203B41FA5}">
                      <a16:colId xmlns:a16="http://schemas.microsoft.com/office/drawing/2014/main" val="3340957004"/>
                    </a:ext>
                  </a:extLst>
                </a:gridCol>
              </a:tblGrid>
              <a:tr h="3628293">
                <a:tc>
                  <a:txBody>
                    <a:bodyPr/>
                    <a:lstStyle/>
                    <a:p>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408479437"/>
                  </a:ext>
                </a:extLst>
              </a:tr>
            </a:tbl>
          </a:graphicData>
        </a:graphic>
      </p:graphicFrame>
      <p:graphicFrame>
        <p:nvGraphicFramePr>
          <p:cNvPr id="16" name="Таблица 15">
            <a:extLst>
              <a:ext uri="{FF2B5EF4-FFF2-40B4-BE49-F238E27FC236}">
                <a16:creationId xmlns:a16="http://schemas.microsoft.com/office/drawing/2014/main" id="{999F6FB2-1C61-4188-8531-1B32B444465C}"/>
              </a:ext>
            </a:extLst>
          </p:cNvPr>
          <p:cNvGraphicFramePr>
            <a:graphicFrameLocks noGrp="1"/>
          </p:cNvGraphicFramePr>
          <p:nvPr>
            <p:extLst>
              <p:ext uri="{D42A27DB-BD31-4B8C-83A1-F6EECF244321}">
                <p14:modId xmlns:p14="http://schemas.microsoft.com/office/powerpoint/2010/main" val="1485623850"/>
              </p:ext>
            </p:extLst>
          </p:nvPr>
        </p:nvGraphicFramePr>
        <p:xfrm>
          <a:off x="3323492" y="1266092"/>
          <a:ext cx="2596661" cy="1922585"/>
        </p:xfrm>
        <a:graphic>
          <a:graphicData uri="http://schemas.openxmlformats.org/drawingml/2006/table">
            <a:tbl>
              <a:tblPr/>
              <a:tblGrid>
                <a:gridCol w="2596661">
                  <a:extLst>
                    <a:ext uri="{9D8B030D-6E8A-4147-A177-3AD203B41FA5}">
                      <a16:colId xmlns:a16="http://schemas.microsoft.com/office/drawing/2014/main" val="3967101098"/>
                    </a:ext>
                  </a:extLst>
                </a:gridCol>
              </a:tblGrid>
              <a:tr h="1922585">
                <a:tc>
                  <a:txBody>
                    <a:bodyPr/>
                    <a:lstStyle/>
                    <a:p>
                      <a:r>
                        <a:rPr lang="ru-RU" sz="1800" b="1" dirty="0"/>
                        <a:t>Ключевая деятельность</a:t>
                      </a:r>
                    </a:p>
                    <a:p>
                      <a:endParaRPr lang="ru-RU" sz="1400" b="0" dirty="0"/>
                    </a:p>
                    <a:p>
                      <a:r>
                        <a:rPr lang="ru-RU" sz="1400" b="0" dirty="0"/>
                        <a:t>Подбор, продажа и установка АБХМ, тех. обслуживание</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1382996"/>
                  </a:ext>
                </a:extLst>
              </a:tr>
            </a:tbl>
          </a:graphicData>
        </a:graphic>
      </p:graphicFrame>
      <p:graphicFrame>
        <p:nvGraphicFramePr>
          <p:cNvPr id="17" name="Таблица 16">
            <a:extLst>
              <a:ext uri="{FF2B5EF4-FFF2-40B4-BE49-F238E27FC236}">
                <a16:creationId xmlns:a16="http://schemas.microsoft.com/office/drawing/2014/main" id="{F1800369-69ED-4456-88D2-628277536A4D}"/>
              </a:ext>
            </a:extLst>
          </p:cNvPr>
          <p:cNvGraphicFramePr>
            <a:graphicFrameLocks noGrp="1"/>
          </p:cNvGraphicFramePr>
          <p:nvPr>
            <p:extLst>
              <p:ext uri="{D42A27DB-BD31-4B8C-83A1-F6EECF244321}">
                <p14:modId xmlns:p14="http://schemas.microsoft.com/office/powerpoint/2010/main" val="2366389601"/>
              </p:ext>
            </p:extLst>
          </p:nvPr>
        </p:nvGraphicFramePr>
        <p:xfrm>
          <a:off x="7863106" y="1266092"/>
          <a:ext cx="1799492" cy="1981200"/>
        </p:xfrm>
        <a:graphic>
          <a:graphicData uri="http://schemas.openxmlformats.org/drawingml/2006/table">
            <a:tbl>
              <a:tblPr/>
              <a:tblGrid>
                <a:gridCol w="1799492">
                  <a:extLst>
                    <a:ext uri="{9D8B030D-6E8A-4147-A177-3AD203B41FA5}">
                      <a16:colId xmlns:a16="http://schemas.microsoft.com/office/drawing/2014/main" val="1489153053"/>
                    </a:ext>
                  </a:extLst>
                </a:gridCol>
              </a:tblGrid>
              <a:tr h="1916723">
                <a:tc>
                  <a:txBody>
                    <a:bodyPr/>
                    <a:lstStyle/>
                    <a:p>
                      <a:pPr algn="l"/>
                      <a:r>
                        <a:rPr lang="ru-RU" sz="1800" b="1" kern="1200" dirty="0">
                          <a:solidFill>
                            <a:schemeClr val="tx1"/>
                          </a:solidFill>
                          <a:effectLst/>
                          <a:latin typeface="+mn-lt"/>
                          <a:ea typeface="+mn-ea"/>
                          <a:cs typeface="+mn-cs"/>
                        </a:rPr>
                        <a:t>Взаимоотношение с клиентами</a:t>
                      </a:r>
                    </a:p>
                    <a:p>
                      <a:pPr algn="l"/>
                      <a:endParaRPr lang="ru-RU" sz="1400" b="0" kern="1200" dirty="0">
                        <a:solidFill>
                          <a:schemeClr val="tx1"/>
                        </a:solidFill>
                        <a:effectLst/>
                        <a:latin typeface="+mn-lt"/>
                        <a:ea typeface="+mn-ea"/>
                        <a:cs typeface="+mn-cs"/>
                      </a:endParaRPr>
                    </a:p>
                    <a:p>
                      <a:pPr algn="l"/>
                      <a:r>
                        <a:rPr lang="ru-RU" sz="1400" b="0" kern="1200" dirty="0">
                          <a:solidFill>
                            <a:schemeClr val="tx1"/>
                          </a:solidFill>
                          <a:effectLst/>
                          <a:latin typeface="+mn-lt"/>
                          <a:ea typeface="+mn-ea"/>
                          <a:cs typeface="+mn-cs"/>
                        </a:rPr>
                        <a:t>Учитываются желания клиента </a:t>
                      </a:r>
                    </a:p>
                    <a:p>
                      <a:pPr algn="l"/>
                      <a:r>
                        <a:rPr lang="ru-RU" sz="1400" b="0" kern="1200" dirty="0">
                          <a:solidFill>
                            <a:schemeClr val="tx1"/>
                          </a:solidFill>
                          <a:effectLst/>
                          <a:latin typeface="+mn-lt"/>
                          <a:ea typeface="+mn-ea"/>
                          <a:cs typeface="+mn-cs"/>
                        </a:rPr>
                        <a:t>Безналичный расчет</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938352053"/>
                  </a:ext>
                </a:extLst>
              </a:tr>
            </a:tbl>
          </a:graphicData>
        </a:graphic>
      </p:graphicFrame>
      <p:graphicFrame>
        <p:nvGraphicFramePr>
          <p:cNvPr id="18" name="Таблица 17">
            <a:extLst>
              <a:ext uri="{FF2B5EF4-FFF2-40B4-BE49-F238E27FC236}">
                <a16:creationId xmlns:a16="http://schemas.microsoft.com/office/drawing/2014/main" id="{D7022CA2-5C97-4992-BC02-9D601A1AE603}"/>
              </a:ext>
            </a:extLst>
          </p:cNvPr>
          <p:cNvGraphicFramePr>
            <a:graphicFrameLocks noGrp="1"/>
          </p:cNvGraphicFramePr>
          <p:nvPr>
            <p:extLst>
              <p:ext uri="{D42A27DB-BD31-4B8C-83A1-F6EECF244321}">
                <p14:modId xmlns:p14="http://schemas.microsoft.com/office/powerpoint/2010/main" val="2001798184"/>
              </p:ext>
            </p:extLst>
          </p:nvPr>
        </p:nvGraphicFramePr>
        <p:xfrm>
          <a:off x="7860323" y="3247292"/>
          <a:ext cx="1802275" cy="1647092"/>
        </p:xfrm>
        <a:graphic>
          <a:graphicData uri="http://schemas.openxmlformats.org/drawingml/2006/table">
            <a:tbl>
              <a:tblPr/>
              <a:tblGrid>
                <a:gridCol w="1802275">
                  <a:extLst>
                    <a:ext uri="{9D8B030D-6E8A-4147-A177-3AD203B41FA5}">
                      <a16:colId xmlns:a16="http://schemas.microsoft.com/office/drawing/2014/main" val="1826496687"/>
                    </a:ext>
                  </a:extLst>
                </a:gridCol>
              </a:tblGrid>
              <a:tr h="1647092">
                <a:tc>
                  <a:txBody>
                    <a:bodyPr/>
                    <a:lstStyle/>
                    <a:p>
                      <a:r>
                        <a:rPr lang="ru-RU" sz="1800" b="1" kern="1200" dirty="0">
                          <a:solidFill>
                            <a:schemeClr val="tx1"/>
                          </a:solidFill>
                          <a:effectLst/>
                          <a:latin typeface="+mn-lt"/>
                          <a:ea typeface="+mn-ea"/>
                          <a:cs typeface="+mn-cs"/>
                        </a:rPr>
                        <a:t>Каналы сбыта</a:t>
                      </a:r>
                    </a:p>
                    <a:p>
                      <a:r>
                        <a:rPr lang="ru-RU" sz="1400" b="0" kern="1200" dirty="0">
                          <a:solidFill>
                            <a:schemeClr val="tx1"/>
                          </a:solidFill>
                          <a:effectLst/>
                          <a:latin typeface="+mn-lt"/>
                          <a:ea typeface="+mn-ea"/>
                          <a:cs typeface="+mn-cs"/>
                        </a:rPr>
                        <a:t>Прямые продажи </a:t>
                      </a:r>
                    </a:p>
                    <a:p>
                      <a:endParaRPr lang="ru-RU" sz="1400" b="0" kern="1200" dirty="0">
                        <a:solidFill>
                          <a:schemeClr val="tx1"/>
                        </a:solidFill>
                        <a:effectLst/>
                        <a:latin typeface="+mn-lt"/>
                        <a:ea typeface="+mn-ea"/>
                        <a:cs typeface="+mn-cs"/>
                      </a:endParaRPr>
                    </a:p>
                    <a:p>
                      <a:r>
                        <a:rPr lang="ru-RU" sz="1400" b="0" kern="1200" dirty="0">
                          <a:solidFill>
                            <a:schemeClr val="tx1"/>
                          </a:solidFill>
                          <a:effectLst/>
                          <a:latin typeface="+mn-lt"/>
                          <a:ea typeface="+mn-ea"/>
                          <a:cs typeface="+mn-cs"/>
                        </a:rPr>
                        <a:t>Официальный сайт</a:t>
                      </a:r>
                      <a:endParaRPr lang="ru-RU" sz="1400" b="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67345896"/>
                  </a:ext>
                </a:extLst>
              </a:tr>
            </a:tbl>
          </a:graphicData>
        </a:graphic>
      </p:graphicFrame>
      <p:graphicFrame>
        <p:nvGraphicFramePr>
          <p:cNvPr id="19" name="Таблица 18">
            <a:extLst>
              <a:ext uri="{FF2B5EF4-FFF2-40B4-BE49-F238E27FC236}">
                <a16:creationId xmlns:a16="http://schemas.microsoft.com/office/drawing/2014/main" id="{41FF8B0D-0471-4CEB-8A11-8D60D953D406}"/>
              </a:ext>
            </a:extLst>
          </p:cNvPr>
          <p:cNvGraphicFramePr>
            <a:graphicFrameLocks noGrp="1"/>
          </p:cNvGraphicFramePr>
          <p:nvPr>
            <p:extLst>
              <p:ext uri="{D42A27DB-BD31-4B8C-83A1-F6EECF244321}">
                <p14:modId xmlns:p14="http://schemas.microsoft.com/office/powerpoint/2010/main" val="3753726743"/>
              </p:ext>
            </p:extLst>
          </p:nvPr>
        </p:nvGraphicFramePr>
        <p:xfrm>
          <a:off x="5926015" y="1271954"/>
          <a:ext cx="1937091" cy="3622431"/>
        </p:xfrm>
        <a:graphic>
          <a:graphicData uri="http://schemas.openxmlformats.org/drawingml/2006/table">
            <a:tbl>
              <a:tblPr/>
              <a:tblGrid>
                <a:gridCol w="1937091">
                  <a:extLst>
                    <a:ext uri="{9D8B030D-6E8A-4147-A177-3AD203B41FA5}">
                      <a16:colId xmlns:a16="http://schemas.microsoft.com/office/drawing/2014/main" val="1801892377"/>
                    </a:ext>
                  </a:extLst>
                </a:gridCol>
              </a:tblGrid>
              <a:tr h="3622431">
                <a:tc>
                  <a:txBody>
                    <a:bodyPr/>
                    <a:lstStyle/>
                    <a:p>
                      <a:r>
                        <a:rPr lang="ru-RU" sz="1800" b="1" dirty="0"/>
                        <a:t>Ценностное предложение</a:t>
                      </a:r>
                    </a:p>
                    <a:p>
                      <a:endParaRPr lang="ru-RU" sz="1800" b="1" dirty="0"/>
                    </a:p>
                    <a:p>
                      <a:r>
                        <a:rPr lang="ru-RU" sz="1400" b="0" dirty="0"/>
                        <a:t>Высокое качество товаров и услуг</a:t>
                      </a:r>
                    </a:p>
                    <a:p>
                      <a:endParaRPr lang="ru-RU" sz="1400" b="0" dirty="0"/>
                    </a:p>
                    <a:p>
                      <a:r>
                        <a:rPr lang="ru-RU" sz="1400" b="0" dirty="0"/>
                        <a:t>Полное выполнение требований заказчика </a:t>
                      </a:r>
                    </a:p>
                    <a:p>
                      <a:r>
                        <a:rPr lang="ru-RU" sz="1400" b="0" dirty="0"/>
                        <a:t> </a:t>
                      </a:r>
                    </a:p>
                    <a:p>
                      <a:r>
                        <a:rPr lang="ru-RU" sz="1400" b="0" dirty="0"/>
                        <a:t>Предоставление гарантии</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490976837"/>
                  </a:ext>
                </a:extLst>
              </a:tr>
            </a:tbl>
          </a:graphicData>
        </a:graphic>
      </p:graphicFrame>
      <p:graphicFrame>
        <p:nvGraphicFramePr>
          <p:cNvPr id="20" name="Таблица 19">
            <a:extLst>
              <a:ext uri="{FF2B5EF4-FFF2-40B4-BE49-F238E27FC236}">
                <a16:creationId xmlns:a16="http://schemas.microsoft.com/office/drawing/2014/main" id="{D32A96C8-AAC5-449A-9FC9-14B156AD5C0B}"/>
              </a:ext>
            </a:extLst>
          </p:cNvPr>
          <p:cNvGraphicFramePr>
            <a:graphicFrameLocks noGrp="1"/>
          </p:cNvGraphicFramePr>
          <p:nvPr>
            <p:extLst>
              <p:ext uri="{D42A27DB-BD31-4B8C-83A1-F6EECF244321}">
                <p14:modId xmlns:p14="http://schemas.microsoft.com/office/powerpoint/2010/main" val="3438897816"/>
              </p:ext>
            </p:extLst>
          </p:nvPr>
        </p:nvGraphicFramePr>
        <p:xfrm>
          <a:off x="9648092" y="1271954"/>
          <a:ext cx="1934308" cy="3628292"/>
        </p:xfrm>
        <a:graphic>
          <a:graphicData uri="http://schemas.openxmlformats.org/drawingml/2006/table">
            <a:tbl>
              <a:tblPr/>
              <a:tblGrid>
                <a:gridCol w="1934308">
                  <a:extLst>
                    <a:ext uri="{9D8B030D-6E8A-4147-A177-3AD203B41FA5}">
                      <a16:colId xmlns:a16="http://schemas.microsoft.com/office/drawing/2014/main" val="3598639904"/>
                    </a:ext>
                  </a:extLst>
                </a:gridCol>
              </a:tblGrid>
              <a:tr h="3628292">
                <a:tc>
                  <a:txBody>
                    <a:bodyPr/>
                    <a:lstStyle/>
                    <a:p>
                      <a:r>
                        <a:rPr lang="ru-RU" sz="1800" b="1" kern="1200" dirty="0">
                          <a:solidFill>
                            <a:schemeClr val="tx1"/>
                          </a:solidFill>
                          <a:effectLst/>
                          <a:latin typeface="+mn-lt"/>
                          <a:ea typeface="+mn-ea"/>
                          <a:cs typeface="+mn-cs"/>
                        </a:rPr>
                        <a:t>Потребительский сегмент</a:t>
                      </a:r>
                    </a:p>
                    <a:p>
                      <a:endParaRPr lang="ru-RU" sz="1800" b="0" kern="1200" dirty="0">
                        <a:solidFill>
                          <a:schemeClr val="tx1"/>
                        </a:solidFill>
                        <a:effectLst/>
                        <a:latin typeface="+mn-lt"/>
                        <a:ea typeface="+mn-ea"/>
                        <a:cs typeface="+mn-cs"/>
                      </a:endParaRPr>
                    </a:p>
                    <a:p>
                      <a:r>
                        <a:rPr lang="ru-RU" sz="1400" b="0" kern="1200" dirty="0">
                          <a:solidFill>
                            <a:schemeClr val="tx1"/>
                          </a:solidFill>
                          <a:effectLst/>
                          <a:latin typeface="+mn-lt"/>
                          <a:ea typeface="+mn-ea"/>
                          <a:cs typeface="+mn-cs"/>
                        </a:rPr>
                        <a:t>Вологодская обл. </a:t>
                      </a:r>
                      <a:r>
                        <a:rPr lang="ru-RU" sz="1400" b="0" i="0" kern="1200" dirty="0">
                          <a:solidFill>
                            <a:schemeClr val="tx1"/>
                          </a:solidFill>
                          <a:effectLst/>
                          <a:latin typeface="+mn-lt"/>
                          <a:ea typeface="+mn-ea"/>
                          <a:cs typeface="+mn-cs"/>
                        </a:rPr>
                        <a:t>Архангельской обл.</a:t>
                      </a:r>
                    </a:p>
                    <a:p>
                      <a:r>
                        <a:rPr lang="ru-RU" sz="1400" b="0" i="0" kern="1200" dirty="0">
                          <a:solidFill>
                            <a:schemeClr val="tx1"/>
                          </a:solidFill>
                          <a:effectLst/>
                          <a:latin typeface="+mn-lt"/>
                          <a:ea typeface="+mn-ea"/>
                          <a:cs typeface="+mn-cs"/>
                        </a:rPr>
                        <a:t>Кировской обл.</a:t>
                      </a:r>
                    </a:p>
                    <a:p>
                      <a:r>
                        <a:rPr lang="ru-RU" sz="1400" b="0" i="0" kern="1200" dirty="0">
                          <a:solidFill>
                            <a:schemeClr val="tx1"/>
                          </a:solidFill>
                          <a:effectLst/>
                          <a:latin typeface="+mn-lt"/>
                          <a:ea typeface="+mn-ea"/>
                          <a:cs typeface="+mn-cs"/>
                        </a:rPr>
                        <a:t>Костромской обл.</a:t>
                      </a:r>
                    </a:p>
                    <a:p>
                      <a:r>
                        <a:rPr lang="ru-RU" sz="1400" b="0" i="0" kern="1200" dirty="0">
                          <a:solidFill>
                            <a:schemeClr val="tx1"/>
                          </a:solidFill>
                          <a:effectLst/>
                          <a:latin typeface="+mn-lt"/>
                          <a:ea typeface="+mn-ea"/>
                          <a:cs typeface="+mn-cs"/>
                        </a:rPr>
                        <a:t>Тверской обл</a:t>
                      </a:r>
                      <a:r>
                        <a:rPr lang="ru-RU" sz="1600" b="0" i="0" kern="1200" dirty="0">
                          <a:solidFill>
                            <a:schemeClr val="tx1"/>
                          </a:solidFill>
                          <a:effectLst/>
                          <a:latin typeface="+mn-lt"/>
                          <a:ea typeface="+mn-ea"/>
                          <a:cs typeface="+mn-cs"/>
                        </a:rPr>
                        <a:t>.</a:t>
                      </a:r>
                    </a:p>
                    <a:p>
                      <a:endParaRPr lang="ru-RU" sz="1800" b="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795579219"/>
                  </a:ext>
                </a:extLst>
              </a:tr>
            </a:tbl>
          </a:graphicData>
        </a:graphic>
      </p:graphicFrame>
      <p:graphicFrame>
        <p:nvGraphicFramePr>
          <p:cNvPr id="21" name="Таблица 20">
            <a:extLst>
              <a:ext uri="{FF2B5EF4-FFF2-40B4-BE49-F238E27FC236}">
                <a16:creationId xmlns:a16="http://schemas.microsoft.com/office/drawing/2014/main" id="{FC747A12-B92C-4367-A0F4-919520112AA2}"/>
              </a:ext>
            </a:extLst>
          </p:cNvPr>
          <p:cNvGraphicFramePr>
            <a:graphicFrameLocks noGrp="1"/>
          </p:cNvGraphicFramePr>
          <p:nvPr>
            <p:extLst>
              <p:ext uri="{D42A27DB-BD31-4B8C-83A1-F6EECF244321}">
                <p14:modId xmlns:p14="http://schemas.microsoft.com/office/powerpoint/2010/main" val="4218273054"/>
              </p:ext>
            </p:extLst>
          </p:nvPr>
        </p:nvGraphicFramePr>
        <p:xfrm>
          <a:off x="463062" y="4894384"/>
          <a:ext cx="5462953" cy="1207477"/>
        </p:xfrm>
        <a:graphic>
          <a:graphicData uri="http://schemas.openxmlformats.org/drawingml/2006/table">
            <a:tbl>
              <a:tblPr/>
              <a:tblGrid>
                <a:gridCol w="5462953">
                  <a:extLst>
                    <a:ext uri="{9D8B030D-6E8A-4147-A177-3AD203B41FA5}">
                      <a16:colId xmlns:a16="http://schemas.microsoft.com/office/drawing/2014/main" val="1227850988"/>
                    </a:ext>
                  </a:extLst>
                </a:gridCol>
              </a:tblGrid>
              <a:tr h="1207477">
                <a:tc>
                  <a:txBody>
                    <a:bodyPr/>
                    <a:lstStyle/>
                    <a:p>
                      <a:r>
                        <a:rPr lang="ru-RU" sz="1800" b="1" dirty="0"/>
                        <a:t>Структура издержек</a:t>
                      </a:r>
                    </a:p>
                    <a:p>
                      <a:endParaRPr lang="ru-RU" sz="1400" b="1" dirty="0"/>
                    </a:p>
                    <a:p>
                      <a:r>
                        <a:rPr lang="ru-RU" sz="1400" b="0" dirty="0"/>
                        <a:t>Аренда помещения, реклама, закупка оборудования, оплата заработной платы, налоги</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721477828"/>
                  </a:ext>
                </a:extLst>
              </a:tr>
            </a:tbl>
          </a:graphicData>
        </a:graphic>
      </p:graphicFrame>
      <p:graphicFrame>
        <p:nvGraphicFramePr>
          <p:cNvPr id="22" name="Таблица 21">
            <a:extLst>
              <a:ext uri="{FF2B5EF4-FFF2-40B4-BE49-F238E27FC236}">
                <a16:creationId xmlns:a16="http://schemas.microsoft.com/office/drawing/2014/main" id="{4D79D94B-A7EB-474E-977F-80945EEE4D70}"/>
              </a:ext>
            </a:extLst>
          </p:cNvPr>
          <p:cNvGraphicFramePr>
            <a:graphicFrameLocks noGrp="1"/>
          </p:cNvGraphicFramePr>
          <p:nvPr>
            <p:extLst>
              <p:ext uri="{D42A27DB-BD31-4B8C-83A1-F6EECF244321}">
                <p14:modId xmlns:p14="http://schemas.microsoft.com/office/powerpoint/2010/main" val="1523915128"/>
              </p:ext>
            </p:extLst>
          </p:nvPr>
        </p:nvGraphicFramePr>
        <p:xfrm>
          <a:off x="5926015" y="4906107"/>
          <a:ext cx="5656385" cy="1195754"/>
        </p:xfrm>
        <a:graphic>
          <a:graphicData uri="http://schemas.openxmlformats.org/drawingml/2006/table">
            <a:tbl>
              <a:tblPr/>
              <a:tblGrid>
                <a:gridCol w="5656385">
                  <a:extLst>
                    <a:ext uri="{9D8B030D-6E8A-4147-A177-3AD203B41FA5}">
                      <a16:colId xmlns:a16="http://schemas.microsoft.com/office/drawing/2014/main" val="2969883606"/>
                    </a:ext>
                  </a:extLst>
                </a:gridCol>
              </a:tblGrid>
              <a:tr h="1195754">
                <a:tc>
                  <a:txBody>
                    <a:bodyPr/>
                    <a:lstStyle/>
                    <a:p>
                      <a:r>
                        <a:rPr lang="ru-RU" sz="1800" b="1" dirty="0"/>
                        <a:t>Потоки доходов</a:t>
                      </a:r>
                    </a:p>
                    <a:p>
                      <a:r>
                        <a:rPr lang="ru-RU" sz="1400" b="0" dirty="0"/>
                        <a:t> </a:t>
                      </a:r>
                    </a:p>
                    <a:p>
                      <a:r>
                        <a:rPr lang="ru-RU" sz="1400" b="0" dirty="0"/>
                        <a:t>1) Техническое обслуживание и ремонт          3) Продажи</a:t>
                      </a:r>
                    </a:p>
                    <a:p>
                      <a:r>
                        <a:rPr lang="ru-RU" sz="1400" b="0" dirty="0"/>
                        <a:t>2) Аренда и лизинг оборудования</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37539289"/>
                  </a:ext>
                </a:extLst>
              </a:tr>
            </a:tbl>
          </a:graphicData>
        </a:graphic>
      </p:graphicFrame>
      <p:graphicFrame>
        <p:nvGraphicFramePr>
          <p:cNvPr id="23" name="Таблица 22">
            <a:extLst>
              <a:ext uri="{FF2B5EF4-FFF2-40B4-BE49-F238E27FC236}">
                <a16:creationId xmlns:a16="http://schemas.microsoft.com/office/drawing/2014/main" id="{A808951E-6942-440B-84D1-30B34B8949EB}"/>
              </a:ext>
            </a:extLst>
          </p:cNvPr>
          <p:cNvGraphicFramePr>
            <a:graphicFrameLocks noGrp="1"/>
          </p:cNvGraphicFramePr>
          <p:nvPr>
            <p:extLst>
              <p:ext uri="{D42A27DB-BD31-4B8C-83A1-F6EECF244321}">
                <p14:modId xmlns:p14="http://schemas.microsoft.com/office/powerpoint/2010/main" val="2489429517"/>
              </p:ext>
            </p:extLst>
          </p:nvPr>
        </p:nvGraphicFramePr>
        <p:xfrm>
          <a:off x="3317631" y="3182815"/>
          <a:ext cx="2602523" cy="1717431"/>
        </p:xfrm>
        <a:graphic>
          <a:graphicData uri="http://schemas.openxmlformats.org/drawingml/2006/table">
            <a:tbl>
              <a:tblPr/>
              <a:tblGrid>
                <a:gridCol w="2602523">
                  <a:extLst>
                    <a:ext uri="{9D8B030D-6E8A-4147-A177-3AD203B41FA5}">
                      <a16:colId xmlns:a16="http://schemas.microsoft.com/office/drawing/2014/main" val="305024138"/>
                    </a:ext>
                  </a:extLst>
                </a:gridCol>
              </a:tblGrid>
              <a:tr h="1717431">
                <a:tc>
                  <a:txBody>
                    <a:bodyPr/>
                    <a:lstStyle/>
                    <a:p>
                      <a:r>
                        <a:rPr lang="ru-RU" sz="1800" b="1" dirty="0"/>
                        <a:t>Ключевые ресурсы</a:t>
                      </a:r>
                    </a:p>
                    <a:p>
                      <a:endParaRPr lang="ru-RU" sz="1400" b="0" dirty="0"/>
                    </a:p>
                    <a:p>
                      <a:r>
                        <a:rPr lang="ru-RU" sz="1400" b="0" dirty="0"/>
                        <a:t>Продавцы, Технические специалисты, Маркетологи, Поставщики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567706494"/>
                  </a:ext>
                </a:extLst>
              </a:tr>
            </a:tbl>
          </a:graphicData>
        </a:graphic>
      </p:graphicFrame>
    </p:spTree>
    <p:extLst>
      <p:ext uri="{BB962C8B-B14F-4D97-AF65-F5344CB8AC3E}">
        <p14:creationId xmlns:p14="http://schemas.microsoft.com/office/powerpoint/2010/main" val="492086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6</a:t>
            </a:fld>
            <a:endParaRPr lang="ru-RU"/>
          </a:p>
        </p:txBody>
      </p:sp>
      <p:sp>
        <p:nvSpPr>
          <p:cNvPr id="6" name="Заголовок 5"/>
          <p:cNvSpPr>
            <a:spLocks noGrp="1"/>
          </p:cNvSpPr>
          <p:nvPr>
            <p:ph type="title"/>
          </p:nvPr>
        </p:nvSpPr>
        <p:spPr/>
        <p:txBody>
          <a:bodyPr/>
          <a:lstStyle/>
          <a:p>
            <a:r>
              <a:rPr lang="ru-RU" dirty="0"/>
              <a:t>Рынок</a:t>
            </a:r>
          </a:p>
        </p:txBody>
      </p:sp>
      <p:sp>
        <p:nvSpPr>
          <p:cNvPr id="2" name="Объект 1"/>
          <p:cNvSpPr>
            <a:spLocks noGrp="1"/>
          </p:cNvSpPr>
          <p:nvPr>
            <p:ph idx="1"/>
          </p:nvPr>
        </p:nvSpPr>
        <p:spPr/>
        <p:txBody>
          <a:bodyPr>
            <a:normAutofit/>
          </a:bodyPr>
          <a:lstStyle/>
          <a:p>
            <a:r>
              <a:rPr lang="ru-RU" sz="2000" dirty="0"/>
              <a:t>Рынок абсорбционных холодильных машин все еще является нишевым. Для дальнейшего его роста необходимо продолжать инвестиции в исследовательские разработки, обучение пользователей и улучшение маркетинга этих продуктов. Для лидирования на этом рынке мы предлагаем ряд преимуществ.</a:t>
            </a:r>
          </a:p>
          <a:p>
            <a:endParaRPr lang="ru-RU" sz="2000" dirty="0"/>
          </a:p>
          <a:p>
            <a:r>
              <a:rPr lang="ru-RU" sz="2000" dirty="0"/>
              <a:t>- эффективность</a:t>
            </a:r>
            <a:r>
              <a:rPr lang="en-US" sz="2000" dirty="0"/>
              <a:t>: </a:t>
            </a:r>
            <a:r>
              <a:rPr lang="ru-RU" sz="2000" dirty="0"/>
              <a:t>АБХМ имеют более высокий КПД по сравнению с другими</a:t>
            </a:r>
            <a:r>
              <a:rPr lang="en-US" sz="2000" dirty="0"/>
              <a:t> </a:t>
            </a:r>
            <a:r>
              <a:rPr lang="ru-RU" sz="2000" dirty="0"/>
              <a:t>типами холодильных машин</a:t>
            </a:r>
          </a:p>
          <a:p>
            <a:r>
              <a:rPr lang="ru-RU" sz="2000" dirty="0"/>
              <a:t>- надежность</a:t>
            </a:r>
            <a:r>
              <a:rPr lang="en-US" sz="2000" dirty="0"/>
              <a:t>:</a:t>
            </a:r>
            <a:r>
              <a:rPr lang="ru-RU" sz="2000" dirty="0"/>
              <a:t> АБХМ имеют более продолжительный срок службы как показывает практика </a:t>
            </a:r>
          </a:p>
          <a:p>
            <a:r>
              <a:rPr lang="ru-RU" sz="2000" dirty="0"/>
              <a:t>- экономичность</a:t>
            </a:r>
            <a:r>
              <a:rPr lang="en-US" sz="2000" dirty="0"/>
              <a:t>:</a:t>
            </a:r>
            <a:r>
              <a:rPr lang="ru-RU" sz="2000" dirty="0"/>
              <a:t> Хотя первоначальные инвестиции в АБХМ могут быть выше,  чем в другие типы холодильных машины, их более низкие эксплуатационные расходы делают их более выгодными в долгосрочной перспективе</a:t>
            </a:r>
            <a:r>
              <a:rPr lang="ru-RU" dirty="0"/>
              <a:t>.</a:t>
            </a:r>
          </a:p>
        </p:txBody>
      </p:sp>
      <p:pic>
        <p:nvPicPr>
          <p:cNvPr id="4098" name="Picture 2" descr="Рынок – Бесплатные иконки: бизнес и финансы">
            <a:extLst>
              <a:ext uri="{FF2B5EF4-FFF2-40B4-BE49-F238E27FC236}">
                <a16:creationId xmlns:a16="http://schemas.microsoft.com/office/drawing/2014/main" id="{0822708A-DCC0-49F6-8ABD-7F9B4A2318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0491" y="4739296"/>
            <a:ext cx="2120291" cy="212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29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7</a:t>
            </a:fld>
            <a:endParaRPr lang="ru-RU"/>
          </a:p>
        </p:txBody>
      </p:sp>
      <p:sp>
        <p:nvSpPr>
          <p:cNvPr id="6" name="Заголовок 5"/>
          <p:cNvSpPr>
            <a:spLocks noGrp="1"/>
          </p:cNvSpPr>
          <p:nvPr>
            <p:ph type="title"/>
          </p:nvPr>
        </p:nvSpPr>
        <p:spPr/>
        <p:txBody>
          <a:bodyPr/>
          <a:lstStyle/>
          <a:p>
            <a:r>
              <a:rPr lang="ru-RU" dirty="0"/>
              <a:t>Конкуренты</a:t>
            </a:r>
          </a:p>
        </p:txBody>
      </p:sp>
      <p:sp>
        <p:nvSpPr>
          <p:cNvPr id="2" name="Объект 1"/>
          <p:cNvSpPr>
            <a:spLocks noGrp="1"/>
          </p:cNvSpPr>
          <p:nvPr>
            <p:ph idx="1"/>
          </p:nvPr>
        </p:nvSpPr>
        <p:spPr>
          <a:xfrm>
            <a:off x="609520" y="983009"/>
            <a:ext cx="10971372" cy="5144573"/>
          </a:xfrm>
        </p:spPr>
        <p:txBody>
          <a:bodyPr/>
          <a:lstStyle/>
          <a:p>
            <a:endParaRPr lang="ru-RU" sz="2400" dirty="0"/>
          </a:p>
          <a:p>
            <a:endParaRPr lang="ru-RU" dirty="0"/>
          </a:p>
        </p:txBody>
      </p:sp>
      <p:pic>
        <p:nvPicPr>
          <p:cNvPr id="1026" name="Picture 2" descr="Электростанция – Бесплатные иконки: промышленность">
            <a:extLst>
              <a:ext uri="{FF2B5EF4-FFF2-40B4-BE49-F238E27FC236}">
                <a16:creationId xmlns:a16="http://schemas.microsoft.com/office/drawing/2014/main" id="{DC2D9500-DD7E-45CD-BF37-251E1397B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4536" y="3846119"/>
            <a:ext cx="2654109" cy="237233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5457BD60-6B52-44B2-B271-33B709528A66}"/>
              </a:ext>
            </a:extLst>
          </p:cNvPr>
          <p:cNvSpPr/>
          <p:nvPr/>
        </p:nvSpPr>
        <p:spPr>
          <a:xfrm>
            <a:off x="404446" y="983009"/>
            <a:ext cx="10515600" cy="545882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ru-RU"/>
          </a:p>
        </p:txBody>
      </p:sp>
      <p:sp>
        <p:nvSpPr>
          <p:cNvPr id="4" name="TextBox 3">
            <a:extLst>
              <a:ext uri="{FF2B5EF4-FFF2-40B4-BE49-F238E27FC236}">
                <a16:creationId xmlns:a16="http://schemas.microsoft.com/office/drawing/2014/main" id="{1751E11D-4A45-45FF-BFE5-5E71FA61C21C}"/>
              </a:ext>
            </a:extLst>
          </p:cNvPr>
          <p:cNvSpPr txBox="1"/>
          <p:nvPr/>
        </p:nvSpPr>
        <p:spPr>
          <a:xfrm>
            <a:off x="316971" y="1424134"/>
            <a:ext cx="11586653" cy="2215991"/>
          </a:xfrm>
          <a:prstGeom prst="rect">
            <a:avLst/>
          </a:prstGeom>
          <a:noFill/>
        </p:spPr>
        <p:txBody>
          <a:bodyPr wrap="square" rtlCol="0">
            <a:spAutoFit/>
          </a:bodyPr>
          <a:lstStyle/>
          <a:p>
            <a:r>
              <a:rPr lang="ru-RU" dirty="0"/>
              <a:t>В данный момент, на рынке существует множество компаний, предлагающих услуги по установке абсорбционных холодильных машин (АБХМ), но при этом не все из них занимаются подбором оптимального типа АБХМ для каждого конкретного предприятия. Наша компания предлагает услуги по подбору АБХМ, которые точно подойдут для вашего предприятия и будут наиболее эффективными и экономичными в использовании.</a:t>
            </a:r>
          </a:p>
        </p:txBody>
      </p:sp>
    </p:spTree>
    <p:extLst>
      <p:ext uri="{BB962C8B-B14F-4D97-AF65-F5344CB8AC3E}">
        <p14:creationId xmlns:p14="http://schemas.microsoft.com/office/powerpoint/2010/main" val="25070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8</a:t>
            </a:fld>
            <a:endParaRPr lang="ru-RU"/>
          </a:p>
        </p:txBody>
      </p:sp>
      <p:sp>
        <p:nvSpPr>
          <p:cNvPr id="6" name="Заголовок 5"/>
          <p:cNvSpPr>
            <a:spLocks noGrp="1"/>
          </p:cNvSpPr>
          <p:nvPr>
            <p:ph type="title"/>
          </p:nvPr>
        </p:nvSpPr>
        <p:spPr/>
        <p:txBody>
          <a:bodyPr/>
          <a:lstStyle/>
          <a:p>
            <a:r>
              <a:rPr lang="ru-RU" dirty="0"/>
              <a:t>Текущие результаты команды</a:t>
            </a:r>
          </a:p>
        </p:txBody>
      </p:sp>
      <p:sp>
        <p:nvSpPr>
          <p:cNvPr id="2" name="Объект 1"/>
          <p:cNvSpPr>
            <a:spLocks noGrp="1"/>
          </p:cNvSpPr>
          <p:nvPr>
            <p:ph idx="1"/>
          </p:nvPr>
        </p:nvSpPr>
        <p:spPr/>
        <p:txBody>
          <a:bodyPr/>
          <a:lstStyle/>
          <a:p>
            <a:r>
              <a:rPr lang="ru-RU" sz="2000" dirty="0"/>
              <a:t>На данном этапе мы работаем над планом по привлечению инвестиций в наш стартап.  Анализируем рынок и совершенствуем свои знания, как в теме абсорбционных холодильных установок, так и области продаж и маркетинга. Следим за новыми тенденциями и инновациями в этой сфере, чтобы быть в состоянии предложить нашим клиентам самые передовые и надежные продукты на рынке. </a:t>
            </a:r>
            <a:endParaRPr lang="ru-RU" dirty="0"/>
          </a:p>
        </p:txBody>
      </p:sp>
      <p:pic>
        <p:nvPicPr>
          <p:cNvPr id="6146" name="Picture 2" descr="Результат – Бесплатные иконки: файлы и папки">
            <a:extLst>
              <a:ext uri="{FF2B5EF4-FFF2-40B4-BE49-F238E27FC236}">
                <a16:creationId xmlns:a16="http://schemas.microsoft.com/office/drawing/2014/main" id="{FFC40749-4CA4-4849-9A85-5463C09C0F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135" y="3360935"/>
            <a:ext cx="2766647" cy="2766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14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D21F8FD9-CB3D-06A6-9460-0E8706C9BD46}"/>
              </a:ext>
            </a:extLst>
          </p:cNvPr>
          <p:cNvSpPr>
            <a:spLocks noGrp="1"/>
          </p:cNvSpPr>
          <p:nvPr>
            <p:ph type="sldNum" sz="quarter" idx="11"/>
          </p:nvPr>
        </p:nvSpPr>
        <p:spPr/>
        <p:txBody>
          <a:bodyPr/>
          <a:lstStyle/>
          <a:p>
            <a:fld id="{024C55D1-92A9-4B02-AD60-DEC4B6659F3A}" type="slidenum">
              <a:rPr lang="ru-RU" smtClean="0"/>
              <a:pPr/>
              <a:t>9</a:t>
            </a:fld>
            <a:endParaRPr lang="ru-RU"/>
          </a:p>
        </p:txBody>
      </p:sp>
      <p:sp>
        <p:nvSpPr>
          <p:cNvPr id="3" name="Заголовок 2">
            <a:extLst>
              <a:ext uri="{FF2B5EF4-FFF2-40B4-BE49-F238E27FC236}">
                <a16:creationId xmlns:a16="http://schemas.microsoft.com/office/drawing/2014/main" id="{BC7A1EAF-E809-2AA4-077A-DF27BDE06A4B}"/>
              </a:ext>
            </a:extLst>
          </p:cNvPr>
          <p:cNvSpPr>
            <a:spLocks noGrp="1"/>
          </p:cNvSpPr>
          <p:nvPr>
            <p:ph type="title"/>
          </p:nvPr>
        </p:nvSpPr>
        <p:spPr/>
        <p:txBody>
          <a:bodyPr>
            <a:normAutofit/>
          </a:bodyPr>
          <a:lstStyle/>
          <a:p>
            <a:r>
              <a:rPr lang="ru-RU" dirty="0"/>
              <a:t>План развития стартап-проекта</a:t>
            </a:r>
          </a:p>
        </p:txBody>
      </p:sp>
      <p:sp>
        <p:nvSpPr>
          <p:cNvPr id="2" name="Объект 1"/>
          <p:cNvSpPr>
            <a:spLocks noGrp="1"/>
          </p:cNvSpPr>
          <p:nvPr>
            <p:ph idx="13"/>
          </p:nvPr>
        </p:nvSpPr>
        <p:spPr/>
        <p:txBody>
          <a:bodyPr>
            <a:normAutofit/>
          </a:bodyPr>
          <a:lstStyle/>
          <a:p>
            <a:br>
              <a:rPr lang="ru-RU" dirty="0"/>
            </a:br>
            <a:endParaRPr lang="ru-RU" dirty="0"/>
          </a:p>
        </p:txBody>
      </p:sp>
      <p:sp>
        <p:nvSpPr>
          <p:cNvPr id="7" name="Текст 6"/>
          <p:cNvSpPr>
            <a:spLocks noGrp="1"/>
          </p:cNvSpPr>
          <p:nvPr>
            <p:ph type="body" sz="quarter" idx="14"/>
          </p:nvPr>
        </p:nvSpPr>
        <p:spPr>
          <a:xfrm>
            <a:off x="577516" y="1057523"/>
            <a:ext cx="5517690" cy="5070376"/>
          </a:xfrm>
        </p:spPr>
        <p:txBody>
          <a:bodyPr>
            <a:normAutofit/>
          </a:bodyPr>
          <a:lstStyle/>
          <a:p>
            <a:r>
              <a:rPr lang="ru-RU" sz="2400" dirty="0"/>
              <a:t>Наш план развития:</a:t>
            </a:r>
          </a:p>
          <a:p>
            <a:r>
              <a:rPr lang="ru-RU" sz="2400" dirty="0"/>
              <a:t>1) Протестировать свой продукт на рынке.</a:t>
            </a:r>
          </a:p>
          <a:p>
            <a:r>
              <a:rPr lang="ru-RU" sz="2400" dirty="0"/>
              <a:t>2) Улучшать свой продукт на основе обратной связи от пользователей.</a:t>
            </a:r>
          </a:p>
          <a:p>
            <a:r>
              <a:rPr lang="ru-RU" sz="2400" dirty="0"/>
              <a:t>3) Расширять свою команду.</a:t>
            </a:r>
          </a:p>
          <a:p>
            <a:r>
              <a:rPr lang="ru-RU" sz="2400" dirty="0"/>
              <a:t>4)Привлекайте инвестиции.</a:t>
            </a:r>
          </a:p>
          <a:p>
            <a:r>
              <a:rPr lang="ru-RU" sz="2400" dirty="0"/>
              <a:t>5) Выходить на новые рынки.</a:t>
            </a:r>
          </a:p>
          <a:p>
            <a:r>
              <a:rPr lang="ru-RU" sz="2400" dirty="0"/>
              <a:t>6) Совершенствовать свои процессы и системы.</a:t>
            </a:r>
          </a:p>
        </p:txBody>
      </p:sp>
      <p:pic>
        <p:nvPicPr>
          <p:cNvPr id="7170" name="Picture 2" descr="Развитие – Бесплатные иконки: люди">
            <a:extLst>
              <a:ext uri="{FF2B5EF4-FFF2-40B4-BE49-F238E27FC236}">
                <a16:creationId xmlns:a16="http://schemas.microsoft.com/office/drawing/2014/main" id="{5196B6BD-9A21-4E3E-9306-9125F84F0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811" y="1274455"/>
            <a:ext cx="4310677" cy="431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0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10</a:t>
            </a:fld>
            <a:endParaRPr lang="ru-RU"/>
          </a:p>
        </p:txBody>
      </p:sp>
      <p:sp>
        <p:nvSpPr>
          <p:cNvPr id="6" name="Заголовок 5"/>
          <p:cNvSpPr>
            <a:spLocks noGrp="1"/>
          </p:cNvSpPr>
          <p:nvPr>
            <p:ph type="title"/>
          </p:nvPr>
        </p:nvSpPr>
        <p:spPr/>
        <p:txBody>
          <a:bodyPr/>
          <a:lstStyle/>
          <a:p>
            <a:r>
              <a:rPr lang="ru-RU" dirty="0"/>
              <a:t>Предложение для инвестора</a:t>
            </a:r>
          </a:p>
        </p:txBody>
      </p:sp>
      <p:sp>
        <p:nvSpPr>
          <p:cNvPr id="2" name="Объект 1"/>
          <p:cNvSpPr>
            <a:spLocks noGrp="1"/>
          </p:cNvSpPr>
          <p:nvPr>
            <p:ph idx="1"/>
          </p:nvPr>
        </p:nvSpPr>
        <p:spPr/>
        <p:txBody>
          <a:bodyPr/>
          <a:lstStyle/>
          <a:p>
            <a:r>
              <a:rPr lang="ru-RU" dirty="0"/>
              <a:t>Выгода для инвестора ( срок окупаемости):</a:t>
            </a:r>
          </a:p>
          <a:p>
            <a:endParaRPr lang="ru-RU" dirty="0"/>
          </a:p>
          <a:p>
            <a:r>
              <a:rPr lang="ru-RU" dirty="0"/>
              <a:t> Согласно исследованиям, инвестиции в АБХМ могут окупиться в среднем за 5-7 лет, поскольку они помогают сократить потребление энергии на 20-30% и повысить эффективность работы станции.  </a:t>
            </a:r>
          </a:p>
          <a:p>
            <a:r>
              <a:rPr lang="ru-RU" dirty="0"/>
              <a:t> </a:t>
            </a:r>
          </a:p>
          <a:p>
            <a:endParaRPr lang="ru-RU" dirty="0"/>
          </a:p>
          <a:p>
            <a:endParaRPr lang="ru-RU" dirty="0"/>
          </a:p>
        </p:txBody>
      </p:sp>
      <p:graphicFrame>
        <p:nvGraphicFramePr>
          <p:cNvPr id="4" name="Таблица 6">
            <a:extLst>
              <a:ext uri="{FF2B5EF4-FFF2-40B4-BE49-F238E27FC236}">
                <a16:creationId xmlns:a16="http://schemas.microsoft.com/office/drawing/2014/main" id="{942DC26C-5421-4C6D-A0E5-06531F1626F0}"/>
              </a:ext>
            </a:extLst>
          </p:cNvPr>
          <p:cNvGraphicFramePr>
            <a:graphicFrameLocks noGrp="1"/>
          </p:cNvGraphicFramePr>
          <p:nvPr>
            <p:extLst>
              <p:ext uri="{D42A27DB-BD31-4B8C-83A1-F6EECF244321}">
                <p14:modId xmlns:p14="http://schemas.microsoft.com/office/powerpoint/2010/main" val="482855106"/>
              </p:ext>
            </p:extLst>
          </p:nvPr>
        </p:nvGraphicFramePr>
        <p:xfrm>
          <a:off x="1174503" y="3693627"/>
          <a:ext cx="9392404" cy="1356360"/>
        </p:xfrm>
        <a:graphic>
          <a:graphicData uri="http://schemas.openxmlformats.org/drawingml/2006/table">
            <a:tbl>
              <a:tblPr firstRow="1" bandRow="1">
                <a:tableStyleId>{5C22544A-7EE6-4342-B048-85BDC9FD1C3A}</a:tableStyleId>
              </a:tblPr>
              <a:tblGrid>
                <a:gridCol w="2348101">
                  <a:extLst>
                    <a:ext uri="{9D8B030D-6E8A-4147-A177-3AD203B41FA5}">
                      <a16:colId xmlns:a16="http://schemas.microsoft.com/office/drawing/2014/main" val="2667202363"/>
                    </a:ext>
                  </a:extLst>
                </a:gridCol>
                <a:gridCol w="2348101">
                  <a:extLst>
                    <a:ext uri="{9D8B030D-6E8A-4147-A177-3AD203B41FA5}">
                      <a16:colId xmlns:a16="http://schemas.microsoft.com/office/drawing/2014/main" val="1247565492"/>
                    </a:ext>
                  </a:extLst>
                </a:gridCol>
                <a:gridCol w="2348101">
                  <a:extLst>
                    <a:ext uri="{9D8B030D-6E8A-4147-A177-3AD203B41FA5}">
                      <a16:colId xmlns:a16="http://schemas.microsoft.com/office/drawing/2014/main" val="926854931"/>
                    </a:ext>
                  </a:extLst>
                </a:gridCol>
                <a:gridCol w="2348101">
                  <a:extLst>
                    <a:ext uri="{9D8B030D-6E8A-4147-A177-3AD203B41FA5}">
                      <a16:colId xmlns:a16="http://schemas.microsoft.com/office/drawing/2014/main" val="447139444"/>
                    </a:ext>
                  </a:extLst>
                </a:gridCol>
              </a:tblGrid>
              <a:tr h="370840">
                <a:tc>
                  <a:txBody>
                    <a:bodyPr/>
                    <a:lstStyle/>
                    <a:p>
                      <a:pPr algn="ctr"/>
                      <a:r>
                        <a:rPr lang="ru-RU" sz="1800" dirty="0"/>
                        <a:t>До установки АБХМ прибыль ГРЭС составляла</a:t>
                      </a:r>
                    </a:p>
                  </a:txBody>
                  <a:tcPr/>
                </a:tc>
                <a:tc>
                  <a:txBody>
                    <a:bodyPr/>
                    <a:lstStyle/>
                    <a:p>
                      <a:pPr algn="ctr"/>
                      <a:r>
                        <a:rPr lang="ru-RU" sz="1800" dirty="0"/>
                        <a:t>После установки АБХМ прибыль ГРЭС составит</a:t>
                      </a:r>
                    </a:p>
                  </a:txBody>
                  <a:tcPr/>
                </a:tc>
                <a:tc>
                  <a:txBody>
                    <a:bodyPr/>
                    <a:lstStyle/>
                    <a:p>
                      <a:pPr algn="ctr"/>
                      <a:endParaRPr lang="ru-RU" sz="1800" dirty="0"/>
                    </a:p>
                    <a:p>
                      <a:pPr algn="ctr"/>
                      <a:r>
                        <a:rPr lang="ru-RU" sz="1800" dirty="0"/>
                        <a:t>Чистая прибыль</a:t>
                      </a:r>
                    </a:p>
                  </a:txBody>
                  <a:tcPr/>
                </a:tc>
                <a:tc>
                  <a:txBody>
                    <a:bodyPr/>
                    <a:lstStyle/>
                    <a:p>
                      <a:pPr algn="ctr"/>
                      <a:r>
                        <a:rPr lang="ru-RU" sz="1800" dirty="0"/>
                        <a:t>Прибыль инвестора</a:t>
                      </a:r>
                    </a:p>
                    <a:p>
                      <a:pPr algn="ctr"/>
                      <a:r>
                        <a:rPr lang="ru-RU" sz="1800" dirty="0"/>
                        <a:t>(15%)</a:t>
                      </a:r>
                    </a:p>
                  </a:txBody>
                  <a:tcPr/>
                </a:tc>
                <a:extLst>
                  <a:ext uri="{0D108BD9-81ED-4DB2-BD59-A6C34878D82A}">
                    <a16:rowId xmlns:a16="http://schemas.microsoft.com/office/drawing/2014/main" val="2638545174"/>
                  </a:ext>
                </a:extLst>
              </a:tr>
              <a:tr h="370840">
                <a:tc>
                  <a:txBody>
                    <a:bodyPr/>
                    <a:lstStyle/>
                    <a:p>
                      <a:pPr algn="ctr"/>
                      <a:r>
                        <a:rPr lang="ru-RU" dirty="0"/>
                        <a:t>15 440 </a:t>
                      </a:r>
                      <a:r>
                        <a:rPr lang="ru-RU" sz="2300" b="0" i="0" kern="1200" dirty="0">
                          <a:solidFill>
                            <a:schemeClr val="dk1"/>
                          </a:solidFill>
                          <a:effectLst/>
                          <a:latin typeface="+mn-lt"/>
                          <a:ea typeface="+mn-ea"/>
                          <a:cs typeface="+mn-cs"/>
                        </a:rPr>
                        <a:t>млн.</a:t>
                      </a:r>
                      <a:endParaRPr lang="ru-RU" dirty="0"/>
                    </a:p>
                  </a:txBody>
                  <a:tcPr/>
                </a:tc>
                <a:tc>
                  <a:txBody>
                    <a:bodyPr/>
                    <a:lstStyle/>
                    <a:p>
                      <a:pPr algn="ctr"/>
                      <a:r>
                        <a:rPr lang="ru-RU" dirty="0"/>
                        <a:t>16 212 </a:t>
                      </a:r>
                      <a:r>
                        <a:rPr lang="ru-RU" sz="2300" b="0" i="0" kern="1200" dirty="0">
                          <a:solidFill>
                            <a:schemeClr val="dk1"/>
                          </a:solidFill>
                          <a:effectLst/>
                          <a:latin typeface="+mn-lt"/>
                          <a:ea typeface="+mn-ea"/>
                          <a:cs typeface="+mn-cs"/>
                        </a:rPr>
                        <a:t>млн.</a:t>
                      </a:r>
                      <a:endParaRPr lang="ru-RU" dirty="0"/>
                    </a:p>
                  </a:txBody>
                  <a:tcPr/>
                </a:tc>
                <a:tc>
                  <a:txBody>
                    <a:bodyPr/>
                    <a:lstStyle/>
                    <a:p>
                      <a:pPr algn="ctr"/>
                      <a:r>
                        <a:rPr lang="ru-RU" dirty="0"/>
                        <a:t>772 </a:t>
                      </a:r>
                      <a:r>
                        <a:rPr lang="ru-RU" sz="2300" b="0" i="0" kern="1200" dirty="0">
                          <a:solidFill>
                            <a:schemeClr val="dk1"/>
                          </a:solidFill>
                          <a:effectLst/>
                          <a:latin typeface="+mn-lt"/>
                          <a:ea typeface="+mn-ea"/>
                          <a:cs typeface="+mn-cs"/>
                        </a:rPr>
                        <a:t>млн.</a:t>
                      </a:r>
                      <a:endParaRPr lang="ru-RU" dirty="0"/>
                    </a:p>
                  </a:txBody>
                  <a:tcPr/>
                </a:tc>
                <a:tc>
                  <a:txBody>
                    <a:bodyPr/>
                    <a:lstStyle/>
                    <a:p>
                      <a:pPr algn="ctr"/>
                      <a:r>
                        <a:rPr lang="ru-RU" dirty="0"/>
                        <a:t>115,8 </a:t>
                      </a:r>
                      <a:r>
                        <a:rPr lang="ru-RU" sz="2300" b="0" i="0" kern="1200" dirty="0">
                          <a:solidFill>
                            <a:schemeClr val="dk1"/>
                          </a:solidFill>
                          <a:effectLst/>
                          <a:latin typeface="+mn-lt"/>
                          <a:ea typeface="+mn-ea"/>
                          <a:cs typeface="+mn-cs"/>
                        </a:rPr>
                        <a:t>млн.</a:t>
                      </a:r>
                      <a:endParaRPr lang="ru-RU" dirty="0"/>
                    </a:p>
                  </a:txBody>
                  <a:tcPr/>
                </a:tc>
                <a:extLst>
                  <a:ext uri="{0D108BD9-81ED-4DB2-BD59-A6C34878D82A}">
                    <a16:rowId xmlns:a16="http://schemas.microsoft.com/office/drawing/2014/main" val="2023919894"/>
                  </a:ext>
                </a:extLst>
              </a:tr>
            </a:tbl>
          </a:graphicData>
        </a:graphic>
      </p:graphicFrame>
    </p:spTree>
    <p:extLst>
      <p:ext uri="{BB962C8B-B14F-4D97-AF65-F5344CB8AC3E}">
        <p14:creationId xmlns:p14="http://schemas.microsoft.com/office/powerpoint/2010/main" val="416399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024C55D1-92A9-4B02-AD60-DEC4B6659F3A}" type="slidenum">
              <a:rPr lang="ru-RU" smtClean="0"/>
              <a:pPr/>
              <a:t>11</a:t>
            </a:fld>
            <a:endParaRPr lang="ru-RU"/>
          </a:p>
        </p:txBody>
      </p:sp>
      <p:sp>
        <p:nvSpPr>
          <p:cNvPr id="4" name="Заголовок 3"/>
          <p:cNvSpPr>
            <a:spLocks noGrp="1"/>
          </p:cNvSpPr>
          <p:nvPr>
            <p:ph type="title"/>
          </p:nvPr>
        </p:nvSpPr>
        <p:spPr/>
        <p:txBody>
          <a:bodyPr>
            <a:normAutofit/>
          </a:bodyPr>
          <a:lstStyle/>
          <a:p>
            <a:r>
              <a:rPr lang="ru-RU" dirty="0"/>
              <a:t>Команда</a:t>
            </a:r>
          </a:p>
        </p:txBody>
      </p:sp>
      <p:sp>
        <p:nvSpPr>
          <p:cNvPr id="6" name="Объект 5"/>
          <p:cNvSpPr>
            <a:spLocks noGrp="1"/>
          </p:cNvSpPr>
          <p:nvPr>
            <p:ph idx="13"/>
          </p:nvPr>
        </p:nvSpPr>
        <p:spPr>
          <a:xfrm>
            <a:off x="6994706" y="1509422"/>
            <a:ext cx="5517482" cy="1823801"/>
          </a:xfrm>
        </p:spPr>
        <p:txBody>
          <a:bodyPr/>
          <a:lstStyle/>
          <a:p>
            <a:pPr algn="l"/>
            <a:r>
              <a:rPr lang="en-US" sz="2000" dirty="0"/>
              <a:t>Email</a:t>
            </a:r>
            <a:r>
              <a:rPr lang="ru-RU" sz="2000" dirty="0"/>
              <a:t>: </a:t>
            </a:r>
            <a:r>
              <a:rPr lang="en-US" sz="2000" b="0" i="0" dirty="0">
                <a:effectLst/>
                <a:latin typeface="Helvetica" panose="020B0604020202020204" pitchFamily="34" charset="0"/>
              </a:rPr>
              <a:t>cheerazed@bk.ru</a:t>
            </a:r>
            <a:r>
              <a:rPr lang="ru-RU" sz="2000" b="0" i="0" dirty="0">
                <a:effectLst/>
                <a:latin typeface="Helvetica" panose="020B0604020202020204" pitchFamily="34" charset="0"/>
              </a:rPr>
              <a:t> </a:t>
            </a:r>
            <a:endParaRPr lang="en-GB" sz="2000" dirty="0"/>
          </a:p>
          <a:p>
            <a:pPr algn="l"/>
            <a:r>
              <a:rPr lang="ru-RU" sz="2000" dirty="0"/>
              <a:t>Телефон: +7 921 531 57 45. </a:t>
            </a:r>
          </a:p>
          <a:p>
            <a:pPr algn="l"/>
            <a:endParaRPr lang="ru-RU" sz="2000" dirty="0"/>
          </a:p>
          <a:p>
            <a:endParaRPr lang="ru-RU" dirty="0"/>
          </a:p>
        </p:txBody>
      </p:sp>
      <p:sp>
        <p:nvSpPr>
          <p:cNvPr id="7" name="Текст 6"/>
          <p:cNvSpPr>
            <a:spLocks noGrp="1"/>
          </p:cNvSpPr>
          <p:nvPr>
            <p:ph type="body" sz="quarter" idx="14"/>
          </p:nvPr>
        </p:nvSpPr>
        <p:spPr>
          <a:xfrm>
            <a:off x="46891" y="983208"/>
            <a:ext cx="6570785" cy="5144691"/>
          </a:xfrm>
        </p:spPr>
        <p:txBody>
          <a:bodyPr/>
          <a:lstStyle/>
          <a:p>
            <a:pPr marL="0" indent="0"/>
            <a:endParaRPr lang="ru-RU" dirty="0"/>
          </a:p>
          <a:p>
            <a:pPr marL="0" indent="0"/>
            <a:r>
              <a:rPr lang="ru-RU" sz="2000" dirty="0"/>
              <a:t>1. Милидин Данил Викторович: лидер команды.</a:t>
            </a:r>
          </a:p>
          <a:p>
            <a:pPr marL="0" indent="0"/>
            <a:r>
              <a:rPr lang="ru-RU" sz="2000" i="0" dirty="0">
                <a:solidFill>
                  <a:srgbClr val="1E1E2F"/>
                </a:solidFill>
                <a:effectLst/>
              </a:rPr>
              <a:t>2. Семен Сергеевич Кириллов</a:t>
            </a:r>
            <a:r>
              <a:rPr lang="ru-RU" sz="2000" dirty="0"/>
              <a:t>: участник. </a:t>
            </a:r>
          </a:p>
          <a:p>
            <a:pPr marL="0" indent="0"/>
            <a:r>
              <a:rPr lang="ru-RU" sz="2000" dirty="0"/>
              <a:t>3. </a:t>
            </a:r>
            <a:r>
              <a:rPr lang="ru-RU" sz="2000" b="0" i="0" dirty="0">
                <a:solidFill>
                  <a:srgbClr val="19191B"/>
                </a:solidFill>
                <a:effectLst/>
              </a:rPr>
              <a:t>Петрова Галина Михайловна</a:t>
            </a:r>
            <a:r>
              <a:rPr lang="en-US" sz="2000" b="0" i="0" dirty="0">
                <a:solidFill>
                  <a:srgbClr val="19191B"/>
                </a:solidFill>
                <a:effectLst/>
              </a:rPr>
              <a:t>: </a:t>
            </a:r>
            <a:r>
              <a:rPr lang="ru-RU" sz="2000" b="0" i="0" dirty="0">
                <a:solidFill>
                  <a:srgbClr val="19191B"/>
                </a:solidFill>
                <a:effectLst/>
              </a:rPr>
              <a:t>наставник команды</a:t>
            </a:r>
            <a:endParaRPr lang="ru-RU" sz="2000" dirty="0"/>
          </a:p>
        </p:txBody>
      </p:sp>
      <p:sp>
        <p:nvSpPr>
          <p:cNvPr id="43" name="Объект 1"/>
          <p:cNvSpPr txBox="1">
            <a:spLocks/>
          </p:cNvSpPr>
          <p:nvPr/>
        </p:nvSpPr>
        <p:spPr>
          <a:xfrm>
            <a:off x="550144" y="962542"/>
            <a:ext cx="10971372" cy="5740024"/>
          </a:xfrm>
          <a:prstGeom prst="rect">
            <a:avLst/>
          </a:prstGeom>
        </p:spPr>
        <p:txBody>
          <a:bodyPr>
            <a:normAutofit/>
          </a:bodyPr>
          <a:lst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a:lstStyle>
          <a:p>
            <a:endParaRPr lang="ru-RU" dirty="0"/>
          </a:p>
        </p:txBody>
      </p:sp>
      <p:pic>
        <p:nvPicPr>
          <p:cNvPr id="8198" name="Picture 6" descr="Сообщество людей, команда, сеть и социальная иконка v22">
            <a:extLst>
              <a:ext uri="{FF2B5EF4-FFF2-40B4-BE49-F238E27FC236}">
                <a16:creationId xmlns:a16="http://schemas.microsoft.com/office/drawing/2014/main" id="{3386694C-F27B-4BF8-96F5-DBE12E7BE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826" y="3327430"/>
            <a:ext cx="5400530" cy="337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170245"/>
      </p:ext>
    </p:extLst>
  </p:cSld>
  <p:clrMapOvr>
    <a:masterClrMapping/>
  </p:clrMapOvr>
</p:sld>
</file>

<file path=ppt/theme/theme1.xml><?xml version="1.0" encoding="utf-8"?>
<a:theme xmlns:a="http://schemas.openxmlformats.org/drawingml/2006/main" name="Презентация">
  <a:themeElements>
    <a:clrScheme name="ЧГУ">
      <a:dk1>
        <a:srgbClr val="000000"/>
      </a:dk1>
      <a:lt1>
        <a:srgbClr val="FFFFFF"/>
      </a:lt1>
      <a:dk2>
        <a:srgbClr val="121314"/>
      </a:dk2>
      <a:lt2>
        <a:srgbClr val="F5F3F4"/>
      </a:lt2>
      <a:accent1>
        <a:srgbClr val="DA251D"/>
      </a:accent1>
      <a:accent2>
        <a:srgbClr val="A50E13"/>
      </a:accent2>
      <a:accent3>
        <a:srgbClr val="660102"/>
      </a:accent3>
      <a:accent4>
        <a:srgbClr val="E63538"/>
      </a:accent4>
      <a:accent5>
        <a:srgbClr val="B2A8A7"/>
      </a:accent5>
      <a:accent6>
        <a:srgbClr val="D4D4D4"/>
      </a:accent6>
      <a:hlink>
        <a:srgbClr val="DA251D"/>
      </a:hlink>
      <a:folHlink>
        <a:srgbClr val="B2A8A7"/>
      </a:folHlink>
    </a:clrScheme>
    <a:fontScheme name="ЧГУ">
      <a:majorFont>
        <a:latin typeface="Calibri"/>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9d9955-93fb-4bd4-bcdb-8e7ddc259c20">
      <Terms xmlns="http://schemas.microsoft.com/office/infopath/2007/PartnerControls"/>
    </lcf76f155ced4ddcb4097134ff3c332f>
    <TaxCatchAll xmlns="4c612441-9502-4d03-96ef-459065c861a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C87649E7524794AA35A456EA0EAADF8" ma:contentTypeVersion="15" ma:contentTypeDescription="Создание документа." ma:contentTypeScope="" ma:versionID="2dab7c0eba4859789521ec233c299425">
  <xsd:schema xmlns:xsd="http://www.w3.org/2001/XMLSchema" xmlns:xs="http://www.w3.org/2001/XMLSchema" xmlns:p="http://schemas.microsoft.com/office/2006/metadata/properties" xmlns:ns2="2b9d9955-93fb-4bd4-bcdb-8e7ddc259c20" xmlns:ns3="4c612441-9502-4d03-96ef-459065c861af" targetNamespace="http://schemas.microsoft.com/office/2006/metadata/properties" ma:root="true" ma:fieldsID="4956f9d603baee2021465d12568e22ee" ns2:_="" ns3:_="">
    <xsd:import namespace="2b9d9955-93fb-4bd4-bcdb-8e7ddc259c20"/>
    <xsd:import namespace="4c612441-9502-4d03-96ef-459065c861a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9d9955-93fb-4bd4-bcdb-8e7ddc259c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Теги изображений" ma:readOnly="false" ma:fieldId="{5cf76f15-5ced-4ddc-b409-7134ff3c332f}" ma:taxonomyMulti="true" ma:sspId="18b14e38-c1c0-4c10-a034-9890b754996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c612441-9502-4d03-96ef-459065c861af"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element name="TaxCatchAll" ma:index="22" nillable="true" ma:displayName="Taxonomy Catch All Column" ma:hidden="true" ma:list="{24f5d557-526c-428f-9913-5aeff0506f6f}" ma:internalName="TaxCatchAll" ma:showField="CatchAllData" ma:web="4c612441-9502-4d03-96ef-459065c861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200D7A-E42F-473E-ABEB-7993CB9305DC}">
  <ds:schemaRefs>
    <ds:schemaRef ds:uri="2b9d9955-93fb-4bd4-bcdb-8e7ddc259c20"/>
    <ds:schemaRef ds:uri="http://schemas.openxmlformats.org/package/2006/metadata/core-properties"/>
    <ds:schemaRef ds:uri="http://purl.org/dc/terms/"/>
    <ds:schemaRef ds:uri="http://purl.org/dc/elements/1.1/"/>
    <ds:schemaRef ds:uri="http://schemas.microsoft.com/office/2006/documentManagement/types"/>
    <ds:schemaRef ds:uri="http://purl.org/dc/dcmitype/"/>
    <ds:schemaRef ds:uri="http://www.w3.org/XML/1998/namespace"/>
    <ds:schemaRef ds:uri="http://schemas.microsoft.com/office/infopath/2007/PartnerControls"/>
    <ds:schemaRef ds:uri="4c612441-9502-4d03-96ef-459065c861af"/>
    <ds:schemaRef ds:uri="http://schemas.microsoft.com/office/2006/metadata/properties"/>
  </ds:schemaRefs>
</ds:datastoreItem>
</file>

<file path=customXml/itemProps2.xml><?xml version="1.0" encoding="utf-8"?>
<ds:datastoreItem xmlns:ds="http://schemas.openxmlformats.org/officeDocument/2006/customXml" ds:itemID="{FDA8685B-D433-4A50-82AE-0EE899E309F4}">
  <ds:schemaRefs>
    <ds:schemaRef ds:uri="http://schemas.microsoft.com/sharepoint/v3/contenttype/forms"/>
  </ds:schemaRefs>
</ds:datastoreItem>
</file>

<file path=customXml/itemProps3.xml><?xml version="1.0" encoding="utf-8"?>
<ds:datastoreItem xmlns:ds="http://schemas.openxmlformats.org/officeDocument/2006/customXml" ds:itemID="{5A6CA5F9-3E3A-4EF6-9E87-40B7E5B523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9d9955-93fb-4bd4-bcdb-8e7ddc259c20"/>
    <ds:schemaRef ds:uri="4c612441-9502-4d03-96ef-459065c861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3248</TotalTime>
  <Words>692</Words>
  <Application>Microsoft Office PowerPoint</Application>
  <PresentationFormat>Произвольный</PresentationFormat>
  <Paragraphs>109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-apple-system</vt:lpstr>
      <vt:lpstr>Arial</vt:lpstr>
      <vt:lpstr>Calibri</vt:lpstr>
      <vt:lpstr>Helvetica</vt:lpstr>
      <vt:lpstr>Презентация</vt:lpstr>
      <vt:lpstr>Разработка системы охлаждения абсорбционной холодильной установки АО "ОГК-2" филиал Череповецкая ГРЭС </vt:lpstr>
      <vt:lpstr>Актуальность проекта и проблема клиента</vt:lpstr>
      <vt:lpstr>Решение</vt:lpstr>
      <vt:lpstr>Целевая аудитория</vt:lpstr>
      <vt:lpstr>Бизнес-модель</vt:lpstr>
      <vt:lpstr>Рынок</vt:lpstr>
      <vt:lpstr>Конкуренты</vt:lpstr>
      <vt:lpstr>Текущие результаты команды</vt:lpstr>
      <vt:lpstr>План развития стартап-проекта</vt:lpstr>
      <vt:lpstr>Предложение для инвестора</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достижения кафедры химических технологий  1972-2022 гг.</dc:title>
  <dc:creator>Anastasia</dc:creator>
  <cp:lastModifiedBy>Данил Милидин</cp:lastModifiedBy>
  <cp:revision>318</cp:revision>
  <cp:lastPrinted>2023-11-15T21:16:14Z</cp:lastPrinted>
  <dcterms:created xsi:type="dcterms:W3CDTF">2022-04-04T12:37:27Z</dcterms:created>
  <dcterms:modified xsi:type="dcterms:W3CDTF">2023-11-16T17:40:25Z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0x0101003C87649E7524794AA35A456EA0EAADF8</vt:lpwstr>
  </property>
</Properties>
</file>