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3"/>
  </p:notesMasterIdLst>
  <p:sldIdLst>
    <p:sldId id="256" r:id="rId2"/>
    <p:sldId id="263" r:id="rId3"/>
    <p:sldId id="262" r:id="rId4"/>
    <p:sldId id="264" r:id="rId5"/>
    <p:sldId id="265" r:id="rId6"/>
    <p:sldId id="267" r:id="rId7"/>
    <p:sldId id="270" r:id="rId8"/>
    <p:sldId id="268" r:id="rId9"/>
    <p:sldId id="269" r:id="rId10"/>
    <p:sldId id="266" r:id="rId11"/>
    <p:sldId id="258" r:id="rId12"/>
  </p:sldIdLst>
  <p:sldSz cx="12192000" cy="6858000"/>
  <p:notesSz cx="6858000" cy="9144000"/>
  <p:embeddedFontLst>
    <p:embeddedFont>
      <p:font typeface="Calibri" panose="020F0502020204030204" pitchFamily="34" charset="0"/>
      <p:regular r:id="rId14"/>
      <p:bold r:id="rId15"/>
      <p:italic r:id="rId16"/>
      <p:boldItalic r:id="rId17"/>
    </p:embeddedFont>
    <p:embeddedFont>
      <p:font typeface="Gilroy Bold" panose="00000800000000000000" charset="-52"/>
      <p:bold r:id="rId18"/>
    </p:embeddedFont>
    <p:embeddedFont>
      <p:font typeface="Gilroy Medium" panose="00000600000000000000" charset="-52"/>
      <p:regular r:id="rId19"/>
    </p:embeddedFont>
    <p:embeddedFont>
      <p:font typeface="Verdana" panose="020B0604030504040204" pitchFamily="34" charset="0"/>
      <p:regular r:id="rId20"/>
      <p:bold r:id="rId21"/>
      <p:italic r:id="rId22"/>
      <p:boldItalic r:id="rId23"/>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4" d="100"/>
          <a:sy n="114" d="100"/>
        </p:scale>
        <p:origin x="360" y="-1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09.12.2024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11</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09.12.2024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09.12.2024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09.12.2024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09.12.2024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09.12.2024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09.12.2024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09.12.2024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09.12.2024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4.pn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comments" Target="../comments/comment7.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01837"/>
            <a:ext cx="10087276" cy="1508125"/>
          </a:xfrm>
        </p:spPr>
        <p:txBody>
          <a:bodyPr>
            <a:noAutofit/>
          </a:bodyPr>
          <a:lstStyle/>
          <a:p>
            <a:r>
              <a:rPr lang="ru-RU" sz="2800" dirty="0">
                <a:latin typeface="Arial" panose="020B0604020202020204" pitchFamily="34" charset="0"/>
                <a:cs typeface="Arial" panose="020B0604020202020204" pitchFamily="34" charset="0"/>
              </a:rPr>
              <a:t>Мобильные быстровозводимые здания многократного использования </a:t>
            </a:r>
          </a:p>
        </p:txBody>
      </p:sp>
      <p:sp>
        <p:nvSpPr>
          <p:cNvPr id="3" name="Подзаголовок 2"/>
          <p:cNvSpPr>
            <a:spLocks noGrp="1"/>
          </p:cNvSpPr>
          <p:nvPr>
            <p:ph type="subTitle" idx="1"/>
          </p:nvPr>
        </p:nvSpPr>
        <p:spPr>
          <a:xfrm>
            <a:off x="1039528" y="4129237"/>
            <a:ext cx="6737066" cy="1399107"/>
          </a:xfrm>
        </p:spPr>
        <p:txBody>
          <a:bodyPr>
            <a:normAutofit lnSpcReduction="10000"/>
          </a:bodyPr>
          <a:lstStyle/>
          <a:p>
            <a:r>
              <a:rPr lang="ru-RU" dirty="0">
                <a:latin typeface="Arial" panose="020B0604020202020204" pitchFamily="34" charset="0"/>
                <a:cs typeface="Arial" panose="020B0604020202020204" pitchFamily="34" charset="0"/>
              </a:rPr>
              <a:t>Чебоксарский институт (филиал) Московского политехнического университета</a:t>
            </a:r>
          </a:p>
          <a:p>
            <a:r>
              <a:rPr lang="ru-RU" dirty="0">
                <a:latin typeface="Arial" panose="020B0604020202020204" pitchFamily="34" charset="0"/>
                <a:cs typeface="Arial" panose="020B0604020202020204" pitchFamily="34" charset="0"/>
              </a:rPr>
              <a:t>Кафедра «Строительное производство»(Автономов А.Н.)»</a:t>
            </a:r>
          </a:p>
        </p:txBody>
      </p:sp>
      <p:sp>
        <p:nvSpPr>
          <p:cNvPr id="6" name="TextBox 5">
            <a:extLst>
              <a:ext uri="{FF2B5EF4-FFF2-40B4-BE49-F238E27FC236}">
                <a16:creationId xmlns:a16="http://schemas.microsoft.com/office/drawing/2014/main"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latin typeface="Arial" panose="020B0604020202020204" pitchFamily="34" charset="0"/>
                <a:cs typeface="Arial" panose="020B0604020202020204" pitchFamily="34" charset="0"/>
              </a:rPr>
              <a:t>Акселерационная программа «</a:t>
            </a:r>
            <a:r>
              <a:rPr lang="ru-RU" sz="2400" b="1" dirty="0" err="1">
                <a:latin typeface="Arial" panose="020B0604020202020204" pitchFamily="34" charset="0"/>
                <a:cs typeface="Arial" panose="020B0604020202020204" pitchFamily="34" charset="0"/>
              </a:rPr>
              <a:t>Мосполитех</a:t>
            </a:r>
            <a:r>
              <a:rPr lang="ru-RU" sz="2400" b="1" dirty="0">
                <a:latin typeface="Arial" panose="020B0604020202020204" pitchFamily="34" charset="0"/>
                <a:cs typeface="Arial" panose="020B0604020202020204" pitchFamily="34" charset="0"/>
              </a:rPr>
              <a:t>-Чебоксары 3.0» </a:t>
            </a:r>
          </a:p>
        </p:txBody>
      </p:sp>
      <p:pic>
        <p:nvPicPr>
          <p:cNvPr id="7" name="Рисунок 6">
            <a:extLst>
              <a:ext uri="{FF2B5EF4-FFF2-40B4-BE49-F238E27FC236}">
                <a16:creationId xmlns:a16="http://schemas.microsoft.com/office/drawing/2014/main" id="{4DAA52AB-8EC4-444F-9368-96E751B9ECE3}"/>
              </a:ext>
            </a:extLst>
          </p:cNvPr>
          <p:cNvPicPr/>
          <p:nvPr/>
        </p:nvPicPr>
        <p:blipFill rotWithShape="1">
          <a:blip r:embed="rId3" cstate="print"/>
          <a:srcRect t="17777" b="8062"/>
          <a:stretch/>
        </p:blipFill>
        <p:spPr bwMode="auto">
          <a:xfrm>
            <a:off x="7633981" y="3579976"/>
            <a:ext cx="1786856" cy="1508125"/>
          </a:xfrm>
          <a:prstGeom prst="rect">
            <a:avLst/>
          </a:prstGeom>
          <a:ln>
            <a:noFill/>
          </a:ln>
          <a:effectLst>
            <a:softEdge rad="63500"/>
          </a:effectLst>
          <a:scene3d>
            <a:camera prst="isometricOffAxis2Left"/>
            <a:lightRig rig="threePt" dir="t"/>
          </a:scene3d>
          <a:sp3d contourW="12700">
            <a:contourClr>
              <a:schemeClr val="bg1"/>
            </a:contourClr>
          </a:sp3d>
          <a:extLst>
            <a:ext uri="{53640926-AAD7-44D8-BBD7-CCE9431645EC}">
              <a14:shadowObscured xmlns:a14="http://schemas.microsoft.com/office/drawing/2010/main"/>
            </a:ext>
          </a:extLst>
        </p:spPr>
      </p:pic>
      <p:sp>
        <p:nvSpPr>
          <p:cNvPr id="5" name="Стрелка: вправо 4">
            <a:extLst>
              <a:ext uri="{FF2B5EF4-FFF2-40B4-BE49-F238E27FC236}">
                <a16:creationId xmlns:a16="http://schemas.microsoft.com/office/drawing/2014/main" id="{2F75CBC6-17CE-4069-8B35-BDC043A4B254}"/>
              </a:ext>
            </a:extLst>
          </p:cNvPr>
          <p:cNvSpPr/>
          <p:nvPr/>
        </p:nvSpPr>
        <p:spPr>
          <a:xfrm>
            <a:off x="9450197" y="4334038"/>
            <a:ext cx="38589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a:extLst>
              <a:ext uri="{FF2B5EF4-FFF2-40B4-BE49-F238E27FC236}">
                <a16:creationId xmlns:a16="http://schemas.microsoft.com/office/drawing/2014/main" id="{B6E455E8-0926-4264-A3B6-1DB3A2545032}"/>
              </a:ext>
            </a:extLst>
          </p:cNvPr>
          <p:cNvPicPr>
            <a:picLocks noChangeAspect="1"/>
          </p:cNvPicPr>
          <p:nvPr/>
        </p:nvPicPr>
        <p:blipFill>
          <a:blip r:embed="rId4"/>
          <a:stretch>
            <a:fillRect/>
          </a:stretch>
        </p:blipFill>
        <p:spPr>
          <a:xfrm>
            <a:off x="10125511" y="3662064"/>
            <a:ext cx="1562100" cy="1504950"/>
          </a:xfrm>
          <a:prstGeom prst="rect">
            <a:avLst/>
          </a:prstGeom>
        </p:spPr>
      </p:pic>
    </p:spTree>
    <p:extLst>
      <p:ext uri="{BB962C8B-B14F-4D97-AF65-F5344CB8AC3E}">
        <p14:creationId xmlns:p14="http://schemas.microsoft.com/office/powerpoint/2010/main"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A1FB960-FB99-40EF-B2A8-F35B20F8B67D}"/>
              </a:ext>
            </a:extLst>
          </p:cNvPr>
          <p:cNvSpPr>
            <a:spLocks noGrp="1"/>
          </p:cNvSpPr>
          <p:nvPr>
            <p:ph idx="1"/>
          </p:nvPr>
        </p:nvSpPr>
        <p:spPr>
          <a:xfrm>
            <a:off x="559907" y="1891849"/>
            <a:ext cx="9155593" cy="3478439"/>
          </a:xfrm>
        </p:spPr>
        <p:txBody>
          <a:bodyPr>
            <a:normAutofit/>
          </a:bodyPr>
          <a:lstStyle/>
          <a:p>
            <a:pPr marL="0" indent="0" algn="just">
              <a:buNone/>
            </a:pPr>
            <a:r>
              <a:rPr lang="ru-RU" sz="2400" dirty="0">
                <a:latin typeface="Arial" panose="020B0604020202020204" pitchFamily="34" charset="0"/>
                <a:cs typeface="Arial" panose="020B0604020202020204" pitchFamily="34" charset="0"/>
              </a:rPr>
              <a:t>Изобретение относится к области строительства и может быть использована при сооружении сборного панельного дома, как в условиях заводского производства, так и на месте строительства здания, для выполнения задач МЧС и других государственных подразделений.</a:t>
            </a:r>
            <a:endParaRPr lang="en-US" sz="2400" dirty="0">
              <a:latin typeface="Arial" panose="020B0604020202020204" pitchFamily="34" charset="0"/>
              <a:cs typeface="Arial" panose="020B0604020202020204" pitchFamily="34" charset="0"/>
            </a:endParaRPr>
          </a:p>
          <a:p>
            <a:pPr marL="0" indent="0" algn="just">
              <a:buNone/>
            </a:pPr>
            <a:endParaRPr lang="en-US" sz="2400" dirty="0">
              <a:latin typeface="Arial" panose="020B0604020202020204" pitchFamily="34" charset="0"/>
              <a:cs typeface="Arial" panose="020B0604020202020204" pitchFamily="34" charset="0"/>
            </a:endParaRPr>
          </a:p>
          <a:p>
            <a:pPr marL="0" indent="0" algn="just">
              <a:buNone/>
            </a:pPr>
            <a:r>
              <a:rPr lang="ru-RU" sz="2400" dirty="0">
                <a:latin typeface="Arial" panose="020B0604020202020204" pitchFamily="34" charset="0"/>
                <a:cs typeface="Arial" panose="020B0604020202020204" pitchFamily="34" charset="0"/>
              </a:rPr>
              <a:t>Основные потребителями являются организаторы фестивалей и мероприятий, спортивные федерации, курортные компании, а также гос. органы: армия, МЧС и т.п.</a:t>
            </a:r>
          </a:p>
          <a:p>
            <a:pPr marL="0" indent="0" algn="just">
              <a:buNone/>
            </a:pPr>
            <a:endParaRPr lang="ru-RU" sz="2400" dirty="0">
              <a:latin typeface="Arial" panose="020B0604020202020204" pitchFamily="34" charset="0"/>
              <a:cs typeface="Arial" panose="020B0604020202020204" pitchFamily="34" charset="0"/>
            </a:endParaRPr>
          </a:p>
        </p:txBody>
      </p:sp>
      <p:sp>
        <p:nvSpPr>
          <p:cNvPr id="3" name="Номер слайда 2">
            <a:extLst>
              <a:ext uri="{FF2B5EF4-FFF2-40B4-BE49-F238E27FC236}">
                <a16:creationId xmlns:a16="http://schemas.microsoft.com/office/drawing/2014/main" id="{6276172A-8ED7-401F-B2DE-9774F3FC3164}"/>
              </a:ext>
            </a:extLst>
          </p:cNvPr>
          <p:cNvSpPr>
            <a:spLocks noGrp="1"/>
          </p:cNvSpPr>
          <p:nvPr>
            <p:ph type="sldNum" sz="quarter" idx="12"/>
          </p:nvPr>
        </p:nvSpPr>
        <p:spPr/>
        <p:txBody>
          <a:bodyPr/>
          <a:lstStyle/>
          <a:p>
            <a:fld id="{A01BE76D-E181-4177-862E-40D97C82BFEB}" type="slidenum">
              <a:rPr lang="ru-RU" smtClean="0">
                <a:latin typeface="Arial" panose="020B0604020202020204" pitchFamily="34" charset="0"/>
                <a:cs typeface="Arial" panose="020B0604020202020204" pitchFamily="34" charset="0"/>
              </a:rPr>
              <a:t>2</a:t>
            </a:fld>
            <a:endParaRPr lang="ru-RU" dirty="0">
              <a:latin typeface="Arial" panose="020B0604020202020204" pitchFamily="34" charset="0"/>
              <a:cs typeface="Arial" panose="020B0604020202020204" pitchFamily="34" charset="0"/>
            </a:endParaRPr>
          </a:p>
        </p:txBody>
      </p:sp>
      <p:sp>
        <p:nvSpPr>
          <p:cNvPr id="4" name="Заголовок 3">
            <a:extLst>
              <a:ext uri="{FF2B5EF4-FFF2-40B4-BE49-F238E27FC236}">
                <a16:creationId xmlns:a16="http://schemas.microsoft.com/office/drawing/2014/main" id="{4F4D0E7E-F3E0-4642-8FD8-6038A5B3E096}"/>
              </a:ext>
            </a:extLst>
          </p:cNvPr>
          <p:cNvSpPr>
            <a:spLocks noGrp="1"/>
          </p:cNvSpPr>
          <p:nvPr>
            <p:ph type="title"/>
          </p:nvPr>
        </p:nvSpPr>
        <p:spPr/>
        <p:txBody>
          <a:bodyPr/>
          <a:lstStyle/>
          <a:p>
            <a:r>
              <a:rPr lang="ru-RU" dirty="0">
                <a:latin typeface="Arial" panose="020B0604020202020204" pitchFamily="34" charset="0"/>
                <a:cs typeface="Arial" panose="020B0604020202020204" pitchFamily="34" charset="0"/>
              </a:rPr>
              <a:t>Пользователь и проблема</a:t>
            </a:r>
          </a:p>
        </p:txBody>
      </p:sp>
    </p:spTree>
    <p:extLst>
      <p:ext uri="{BB962C8B-B14F-4D97-AF65-F5344CB8AC3E}">
        <p14:creationId xmlns:p14="http://schemas.microsoft.com/office/powerpoint/2010/main"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CF2944F-0EFC-4EC6-8639-9AF6EADAB513}"/>
              </a:ext>
            </a:extLst>
          </p:cNvPr>
          <p:cNvSpPr>
            <a:spLocks noGrp="1"/>
          </p:cNvSpPr>
          <p:nvPr>
            <p:ph type="sldNum" sz="quarter" idx="12"/>
          </p:nvPr>
        </p:nvSpPr>
        <p:spPr/>
        <p:txBody>
          <a:bodyPr/>
          <a:lstStyle/>
          <a:p>
            <a:fld id="{A01BE76D-E181-4177-862E-40D97C82BFEB}" type="slidenum">
              <a:rPr lang="ru-RU" smtClean="0">
                <a:latin typeface="Arial" panose="020B0604020202020204" pitchFamily="34" charset="0"/>
                <a:cs typeface="Arial" panose="020B0604020202020204" pitchFamily="34" charset="0"/>
              </a:rPr>
              <a:t>3</a:t>
            </a:fld>
            <a:endParaRPr lang="ru-RU" dirty="0">
              <a:latin typeface="Arial" panose="020B0604020202020204" pitchFamily="34" charset="0"/>
              <a:cs typeface="Arial" panose="020B0604020202020204" pitchFamily="34" charset="0"/>
            </a:endParaRPr>
          </a:p>
        </p:txBody>
      </p:sp>
      <p:sp>
        <p:nvSpPr>
          <p:cNvPr id="4" name="Заголовок 3">
            <a:extLst>
              <a:ext uri="{FF2B5EF4-FFF2-40B4-BE49-F238E27FC236}">
                <a16:creationId xmlns:a16="http://schemas.microsoft.com/office/drawing/2014/main" id="{E4A602D0-3DCC-4694-9AF0-6519F81B92EE}"/>
              </a:ext>
            </a:extLst>
          </p:cNvPr>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Актуальность проекта</a:t>
            </a:r>
          </a:p>
        </p:txBody>
      </p:sp>
      <p:sp>
        <p:nvSpPr>
          <p:cNvPr id="5" name="TextBox 4">
            <a:extLst>
              <a:ext uri="{FF2B5EF4-FFF2-40B4-BE49-F238E27FC236}">
                <a16:creationId xmlns:a16="http://schemas.microsoft.com/office/drawing/2014/main" id="{F8C66020-209A-44BA-9F24-4CF4BD4F0181}"/>
              </a:ext>
            </a:extLst>
          </p:cNvPr>
          <p:cNvSpPr txBox="1"/>
          <p:nvPr/>
        </p:nvSpPr>
        <p:spPr>
          <a:xfrm>
            <a:off x="649017" y="1327834"/>
            <a:ext cx="6809585" cy="4687071"/>
          </a:xfrm>
          <a:prstGeom prst="rect">
            <a:avLst/>
          </a:prstGeom>
          <a:noFill/>
        </p:spPr>
        <p:txBody>
          <a:bodyPr wrap="square">
            <a:spAutoFit/>
          </a:bodyPr>
          <a:lstStyle/>
          <a:p>
            <a:pPr lvl="0" algn="just"/>
            <a:r>
              <a:rPr lang="ru-RU" sz="2400" dirty="0">
                <a:solidFill>
                  <a:schemeClr val="tx2"/>
                </a:solidFill>
                <a:effectLst/>
                <a:latin typeface="Arial" panose="020B0604020202020204" pitchFamily="34" charset="0"/>
                <a:ea typeface="Calibri" panose="020F0502020204030204" pitchFamily="34" charset="0"/>
                <a:cs typeface="Arial" panose="020B0604020202020204" pitchFamily="34" charset="0"/>
              </a:rPr>
              <a:t>Современные технологии позволили оставаться на связи практически в любой точке планеты, хорошая электрификация и возможности использования мобильных источников питания расширили границы и возможности. </a:t>
            </a:r>
          </a:p>
          <a:p>
            <a:pPr lvl="0" algn="just"/>
            <a:r>
              <a:rPr lang="ru-RU" sz="2400" dirty="0">
                <a:solidFill>
                  <a:schemeClr val="tx2"/>
                </a:solidFill>
                <a:effectLst/>
                <a:latin typeface="Arial" panose="020B0604020202020204" pitchFamily="34" charset="0"/>
                <a:ea typeface="Calibri" panose="020F0502020204030204" pitchFamily="34" charset="0"/>
                <a:cs typeface="Arial" panose="020B0604020202020204" pitchFamily="34" charset="0"/>
              </a:rPr>
              <a:t>По этой причине сейчас все чаще крупные мероприятия проводятся за городом. Мобильность сегодня ценится максимально высоко. Именно поэтому мобильные быстровозводимые здания многократного использования будут востребованы.</a:t>
            </a:r>
          </a:p>
        </p:txBody>
      </p:sp>
      <p:pic>
        <p:nvPicPr>
          <p:cNvPr id="6" name="Picture 2" descr="https://flyclipart.com/thumb2/mobile-home-png-icon-free-download-55964.png">
            <a:extLst>
              <a:ext uri="{FF2B5EF4-FFF2-40B4-BE49-F238E27FC236}">
                <a16:creationId xmlns:a16="http://schemas.microsoft.com/office/drawing/2014/main" id="{7F4C5EA2-E0D6-4F24-8078-4344AB22F72C}"/>
              </a:ext>
            </a:extLst>
          </p:cNvPr>
          <p:cNvPicPr>
            <a:picLocks noChangeAspect="1" noChangeArrowheads="1"/>
          </p:cNvPicPr>
          <p:nvPr/>
        </p:nvPicPr>
        <p:blipFill>
          <a:blip r:embed="rId2" cstate="print"/>
          <a:srcRect/>
          <a:stretch>
            <a:fillRect/>
          </a:stretch>
        </p:blipFill>
        <p:spPr bwMode="auto">
          <a:xfrm>
            <a:off x="7953552" y="2148746"/>
            <a:ext cx="2801134" cy="2240907"/>
          </a:xfrm>
          <a:prstGeom prst="rect">
            <a:avLst/>
          </a:prstGeom>
          <a:noFill/>
        </p:spPr>
      </p:pic>
    </p:spTree>
    <p:extLst>
      <p:ext uri="{BB962C8B-B14F-4D97-AF65-F5344CB8AC3E}">
        <p14:creationId xmlns:p14="http://schemas.microsoft.com/office/powerpoint/2010/main" val="1801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B7E497F-41CE-40C1-B89E-DDDB4FC6761D}"/>
              </a:ext>
            </a:extLst>
          </p:cNvPr>
          <p:cNvSpPr>
            <a:spLocks noGrp="1"/>
          </p:cNvSpPr>
          <p:nvPr>
            <p:ph idx="1"/>
          </p:nvPr>
        </p:nvSpPr>
        <p:spPr>
          <a:xfrm>
            <a:off x="3102429" y="1810430"/>
            <a:ext cx="5257800" cy="1135518"/>
          </a:xfrm>
        </p:spPr>
        <p:txBody>
          <a:bodyPr/>
          <a:lstStyle/>
          <a:p>
            <a:pPr marL="0" indent="0">
              <a:buNone/>
            </a:pPr>
            <a:r>
              <a:rPr lang="ru-RU" dirty="0">
                <a:latin typeface="Arial" panose="020B0604020202020204" pitchFamily="34" charset="0"/>
                <a:cs typeface="Arial" panose="020B0604020202020204" pitchFamily="34" charset="0"/>
              </a:rPr>
              <a:t>Основной конкурент </a:t>
            </a:r>
            <a:r>
              <a:rPr lang="en-US" dirty="0">
                <a:latin typeface="Arial" panose="020B0604020202020204" pitchFamily="34" charset="0"/>
                <a:cs typeface="Arial" panose="020B0604020202020204" pitchFamily="34" charset="0"/>
              </a:rPr>
              <a:t>BOXABL </a:t>
            </a:r>
            <a:endParaRPr lang="ru-RU" dirty="0">
              <a:latin typeface="Arial" panose="020B0604020202020204" pitchFamily="34" charset="0"/>
              <a:cs typeface="Arial" panose="020B0604020202020204" pitchFamily="34" charset="0"/>
            </a:endParaRPr>
          </a:p>
        </p:txBody>
      </p:sp>
      <p:sp>
        <p:nvSpPr>
          <p:cNvPr id="3" name="Номер слайда 2">
            <a:extLst>
              <a:ext uri="{FF2B5EF4-FFF2-40B4-BE49-F238E27FC236}">
                <a16:creationId xmlns:a16="http://schemas.microsoft.com/office/drawing/2014/main" id="{9E288ED8-5AD9-4E67-AAEF-E95441EC340B}"/>
              </a:ext>
            </a:extLst>
          </p:cNvPr>
          <p:cNvSpPr>
            <a:spLocks noGrp="1"/>
          </p:cNvSpPr>
          <p:nvPr>
            <p:ph type="sldNum" sz="quarter" idx="12"/>
          </p:nvPr>
        </p:nvSpPr>
        <p:spPr/>
        <p:txBody>
          <a:bodyPr/>
          <a:lstStyle/>
          <a:p>
            <a:fld id="{A01BE76D-E181-4177-862E-40D97C82BFEB}" type="slidenum">
              <a:rPr lang="ru-RU" smtClean="0">
                <a:latin typeface="Arial" panose="020B0604020202020204" pitchFamily="34" charset="0"/>
                <a:cs typeface="Arial" panose="020B0604020202020204" pitchFamily="34" charset="0"/>
              </a:rPr>
              <a:t>4</a:t>
            </a:fld>
            <a:endParaRPr lang="ru-RU" dirty="0">
              <a:latin typeface="Arial" panose="020B0604020202020204" pitchFamily="34" charset="0"/>
              <a:cs typeface="Arial" panose="020B0604020202020204" pitchFamily="34" charset="0"/>
            </a:endParaRPr>
          </a:p>
        </p:txBody>
      </p:sp>
      <p:sp>
        <p:nvSpPr>
          <p:cNvPr id="4" name="Заголовок 3">
            <a:extLst>
              <a:ext uri="{FF2B5EF4-FFF2-40B4-BE49-F238E27FC236}">
                <a16:creationId xmlns:a16="http://schemas.microsoft.com/office/drawing/2014/main" id="{3DC902C8-E661-4D30-A4DB-D39346EEE828}"/>
              </a:ext>
            </a:extLst>
          </p:cNvPr>
          <p:cNvSpPr>
            <a:spLocks noGrp="1"/>
          </p:cNvSpPr>
          <p:nvPr>
            <p:ph type="title"/>
          </p:nvPr>
        </p:nvSpPr>
        <p:spPr/>
        <p:txBody>
          <a:bodyPr/>
          <a:lstStyle/>
          <a:p>
            <a:r>
              <a:rPr lang="ru-RU" dirty="0">
                <a:latin typeface="Arial" panose="020B0604020202020204" pitchFamily="34" charset="0"/>
                <a:cs typeface="Arial" panose="020B0604020202020204" pitchFamily="34" charset="0"/>
              </a:rPr>
              <a:t>Конкуренты (аналоги)</a:t>
            </a:r>
          </a:p>
        </p:txBody>
      </p:sp>
      <p:pic>
        <p:nvPicPr>
          <p:cNvPr id="6" name="Рисунок 5">
            <a:extLst>
              <a:ext uri="{FF2B5EF4-FFF2-40B4-BE49-F238E27FC236}">
                <a16:creationId xmlns:a16="http://schemas.microsoft.com/office/drawing/2014/main" id="{553EC8B9-CED8-4D9A-80DA-8DCA4D6E6940}"/>
              </a:ext>
            </a:extLst>
          </p:cNvPr>
          <p:cNvPicPr>
            <a:picLocks noChangeAspect="1"/>
          </p:cNvPicPr>
          <p:nvPr/>
        </p:nvPicPr>
        <p:blipFill>
          <a:blip r:embed="rId2"/>
          <a:stretch>
            <a:fillRect/>
          </a:stretch>
        </p:blipFill>
        <p:spPr>
          <a:xfrm>
            <a:off x="3918869" y="2321565"/>
            <a:ext cx="3077004" cy="552527"/>
          </a:xfrm>
          <a:prstGeom prst="rect">
            <a:avLst/>
          </a:prstGeom>
        </p:spPr>
      </p:pic>
      <p:sp>
        <p:nvSpPr>
          <p:cNvPr id="9" name="Объект 1">
            <a:extLst>
              <a:ext uri="{FF2B5EF4-FFF2-40B4-BE49-F238E27FC236}">
                <a16:creationId xmlns:a16="http://schemas.microsoft.com/office/drawing/2014/main" id="{4B2663DF-93CA-463E-97D1-64F336E3A62E}"/>
              </a:ext>
            </a:extLst>
          </p:cNvPr>
          <p:cNvSpPr txBox="1">
            <a:spLocks/>
          </p:cNvSpPr>
          <p:nvPr/>
        </p:nvSpPr>
        <p:spPr>
          <a:xfrm>
            <a:off x="838200" y="3283627"/>
            <a:ext cx="8877300" cy="26114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2400" dirty="0">
                <a:latin typeface="Arial" panose="020B0604020202020204" pitchFamily="34" charset="0"/>
                <a:cs typeface="Arial" panose="020B0604020202020204" pitchFamily="34" charset="0"/>
              </a:rPr>
              <a:t>Существуют компании, производящие так называемые «модульные дома», это каркасно-щитовые дома, состоящие из модулей, производимые на производстве, которые в последствии доставляются на место строительства и возводится уже не посредственно на самой площадке.</a:t>
            </a:r>
          </a:p>
        </p:txBody>
      </p:sp>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AAAD5BB-B40C-4527-B999-18E10D19EE71}"/>
              </a:ext>
            </a:extLst>
          </p:cNvPr>
          <p:cNvSpPr>
            <a:spLocks noGrp="1"/>
          </p:cNvSpPr>
          <p:nvPr>
            <p:ph idx="1"/>
          </p:nvPr>
        </p:nvSpPr>
        <p:spPr>
          <a:xfrm>
            <a:off x="838200" y="1436915"/>
            <a:ext cx="9176657" cy="4717142"/>
          </a:xfrm>
        </p:spPr>
        <p:txBody>
          <a:bodyPr>
            <a:normAutofit fontScale="92500"/>
          </a:bodyPr>
          <a:lstStyle/>
          <a:p>
            <a:pPr algn="just"/>
            <a:r>
              <a:rPr lang="ru-RU" sz="2400" dirty="0">
                <a:solidFill>
                  <a:srgbClr val="000000"/>
                </a:solidFill>
                <a:effectLst/>
                <a:latin typeface="Times New Roman" panose="02020603050405020304" pitchFamily="18" charset="0"/>
                <a:ea typeface="Times New Roman" panose="02020603050405020304" pitchFamily="18" charset="0"/>
              </a:rPr>
              <a:t>Кризисные ситуации: </a:t>
            </a:r>
            <a:r>
              <a:rPr lang="ru-RU" sz="2400" dirty="0">
                <a:solidFill>
                  <a:srgbClr val="000000"/>
                </a:solidFill>
                <a:latin typeface="Times New Roman" panose="02020603050405020304" pitchFamily="18" charset="0"/>
                <a:ea typeface="Times New Roman" panose="02020603050405020304" pitchFamily="18" charset="0"/>
              </a:rPr>
              <a:t>в</a:t>
            </a:r>
            <a:r>
              <a:rPr lang="ru-RU" sz="2400" dirty="0">
                <a:solidFill>
                  <a:srgbClr val="000000"/>
                </a:solidFill>
                <a:effectLst/>
                <a:latin typeface="Times New Roman" panose="02020603050405020304" pitchFamily="18" charset="0"/>
                <a:ea typeface="Times New Roman" panose="02020603050405020304" pitchFamily="18" charset="0"/>
              </a:rPr>
              <a:t>озможность оперативно создать убежища, медицинские пункты, пункты обогрева и другие объекты для пострадавших. </a:t>
            </a:r>
            <a:r>
              <a:rPr lang="ru-RU" sz="2400" dirty="0">
                <a:effectLst/>
                <a:latin typeface="Times New Roman" panose="02020603050405020304" pitchFamily="18" charset="0"/>
                <a:ea typeface="Times New Roman" panose="02020603050405020304" pitchFamily="18" charset="0"/>
              </a:rPr>
              <a:t>кризисных ситуациях;</a:t>
            </a:r>
          </a:p>
          <a:p>
            <a:pPr algn="just"/>
            <a:r>
              <a:rPr lang="ru-RU" sz="2400" dirty="0">
                <a:solidFill>
                  <a:srgbClr val="000000"/>
                </a:solidFill>
                <a:effectLst/>
                <a:latin typeface="Times New Roman" panose="02020603050405020304" pitchFamily="18" charset="0"/>
                <a:ea typeface="Times New Roman" panose="02020603050405020304" pitchFamily="18" charset="0"/>
              </a:rPr>
              <a:t>События и мероприятия: мобильные быстровозводимые здания могут быть использованы для создания павильонов, торговых точек, столовых и других временных объектов. </a:t>
            </a:r>
            <a:r>
              <a:rPr lang="ru-RU" sz="2400" dirty="0">
                <a:effectLst/>
                <a:latin typeface="Times New Roman" panose="02020603050405020304" pitchFamily="18" charset="0"/>
                <a:ea typeface="Times New Roman" panose="02020603050405020304" pitchFamily="18" charset="0"/>
              </a:rPr>
              <a:t>Для частных временное проживание в любом доступном месте;</a:t>
            </a:r>
          </a:p>
          <a:p>
            <a:pPr algn="just"/>
            <a:r>
              <a:rPr lang="ru-RU" sz="2400" dirty="0">
                <a:effectLst/>
                <a:latin typeface="Times New Roman" panose="02020603050405020304" pitchFamily="18" charset="0"/>
                <a:ea typeface="Times New Roman" panose="02020603050405020304" pitchFamily="18" charset="0"/>
              </a:rPr>
              <a:t>Строительство и ремонт: могут использоваться в случае необходимости временных офисов, жилых помещений, базовых лагерей и других объектов на строительных площадках или в отдаленных районах;</a:t>
            </a:r>
          </a:p>
          <a:p>
            <a:pPr algn="just"/>
            <a:r>
              <a:rPr lang="ru-RU" sz="2400" dirty="0">
                <a:effectLst/>
                <a:latin typeface="Times New Roman" panose="02020603050405020304" pitchFamily="18" charset="0"/>
                <a:ea typeface="Times New Roman" panose="02020603050405020304" pitchFamily="18" charset="0"/>
              </a:rPr>
              <a:t>Временное проживание: Для временного проживания в случае реконструкции дома, эвакуации или других обстоятельств, мобильные быстровозводимые здания обеспечивают комфортные и функциональные условия.</a:t>
            </a:r>
          </a:p>
          <a:p>
            <a:endParaRPr lang="ru-RU" dirty="0">
              <a:latin typeface="Arial" panose="020B0604020202020204" pitchFamily="34" charset="0"/>
              <a:cs typeface="Arial" panose="020B0604020202020204" pitchFamily="34" charset="0"/>
            </a:endParaRPr>
          </a:p>
        </p:txBody>
      </p:sp>
      <p:sp>
        <p:nvSpPr>
          <p:cNvPr id="3" name="Номер слайда 2">
            <a:extLst>
              <a:ext uri="{FF2B5EF4-FFF2-40B4-BE49-F238E27FC236}">
                <a16:creationId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latin typeface="Arial" panose="020B0604020202020204" pitchFamily="34" charset="0"/>
                <a:cs typeface="Arial" panose="020B0604020202020204" pitchFamily="34" charset="0"/>
              </a:rPr>
              <a:t>5</a:t>
            </a:fld>
            <a:endParaRPr lang="ru-RU" dirty="0">
              <a:latin typeface="Arial" panose="020B0604020202020204" pitchFamily="34" charset="0"/>
              <a:cs typeface="Arial" panose="020B0604020202020204" pitchFamily="34" charset="0"/>
            </a:endParaRPr>
          </a:p>
        </p:txBody>
      </p:sp>
      <p:sp>
        <p:nvSpPr>
          <p:cNvPr id="4" name="Заголовок 3">
            <a:extLst>
              <a:ext uri="{FF2B5EF4-FFF2-40B4-BE49-F238E27FC236}">
                <a16:creationId xmlns:a16="http://schemas.microsoft.com/office/drawing/2014/main" id="{7988FC6B-7CBA-4707-AB2D-C14E92EF9B07}"/>
              </a:ext>
            </a:extLst>
          </p:cNvPr>
          <p:cNvSpPr>
            <a:spLocks noGrp="1"/>
          </p:cNvSpPr>
          <p:nvPr>
            <p:ph type="title"/>
          </p:nvPr>
        </p:nvSpPr>
        <p:spPr/>
        <p:txBody>
          <a:bodyPr/>
          <a:lstStyle/>
          <a:p>
            <a:r>
              <a:rPr lang="ru-RU" dirty="0">
                <a:latin typeface="Arial" panose="020B0604020202020204" pitchFamily="34" charset="0"/>
                <a:cs typeface="Arial" panose="020B0604020202020204" pitchFamily="34" charset="0"/>
              </a:rPr>
              <a:t>Решение</a:t>
            </a:r>
          </a:p>
        </p:txBody>
      </p:sp>
    </p:spTree>
    <p:extLst>
      <p:ext uri="{BB962C8B-B14F-4D97-AF65-F5344CB8AC3E}">
        <p14:creationId xmlns:p14="http://schemas.microsoft.com/office/powerpoint/2010/main"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62A3DEE0-C6FB-43FD-B3FD-B5956D7C785A}"/>
              </a:ext>
            </a:extLst>
          </p:cNvPr>
          <p:cNvSpPr>
            <a:spLocks noGrp="1"/>
          </p:cNvSpPr>
          <p:nvPr>
            <p:ph idx="1"/>
          </p:nvPr>
        </p:nvSpPr>
        <p:spPr>
          <a:xfrm>
            <a:off x="838201" y="1095519"/>
            <a:ext cx="9299122" cy="5004114"/>
          </a:xfrm>
        </p:spPr>
        <p:txBody>
          <a:bodyPr>
            <a:noAutofit/>
          </a:bodyPr>
          <a:lstStyle/>
          <a:p>
            <a:pPr marL="0" indent="0">
              <a:buNone/>
            </a:pPr>
            <a:endParaRPr lang="ru-RU" sz="1600" dirty="0">
              <a:latin typeface="Arial" panose="020B0604020202020204" pitchFamily="34" charset="0"/>
              <a:cs typeface="Arial" panose="020B0604020202020204" pitchFamily="34" charset="0"/>
            </a:endParaRPr>
          </a:p>
          <a:p>
            <a:pPr marL="0" indent="0" algn="just">
              <a:buNone/>
            </a:pPr>
            <a:r>
              <a:rPr lang="ru-RU" sz="1600" dirty="0">
                <a:latin typeface="Arial" panose="020B0604020202020204" pitchFamily="34" charset="0"/>
                <a:cs typeface="Arial" panose="020B0604020202020204" pitchFamily="34" charset="0"/>
              </a:rPr>
              <a:t>1.  Сегменты покупателей – разные частные предприятия и гос. Органы.</a:t>
            </a:r>
          </a:p>
          <a:p>
            <a:pPr marL="0" indent="0" algn="just">
              <a:buNone/>
            </a:pPr>
            <a:r>
              <a:rPr lang="ru-RU" sz="1600" dirty="0">
                <a:latin typeface="Arial" panose="020B0604020202020204" pitchFamily="34" charset="0"/>
                <a:cs typeface="Arial" panose="020B0604020202020204" pitchFamily="34" charset="0"/>
              </a:rPr>
              <a:t>2.  Ценностное предложение – готовое переносное быстровозводимое здание для временного комфортного проживания.</a:t>
            </a:r>
          </a:p>
          <a:p>
            <a:pPr marL="0" indent="0" algn="just">
              <a:buNone/>
            </a:pPr>
            <a:r>
              <a:rPr lang="ru-RU" sz="1600" dirty="0">
                <a:latin typeface="Arial" panose="020B0604020202020204" pitchFamily="34" charset="0"/>
                <a:cs typeface="Arial" panose="020B0604020202020204" pitchFamily="34" charset="0"/>
              </a:rPr>
              <a:t>3.  Каналы взаимодействия – официальный сайт предприятия; прямые продажи; телефон.</a:t>
            </a:r>
          </a:p>
          <a:p>
            <a:pPr marL="0" indent="0" algn="just">
              <a:buNone/>
            </a:pPr>
            <a:r>
              <a:rPr lang="ru-RU" sz="1600" dirty="0">
                <a:latin typeface="Arial" panose="020B0604020202020204" pitchFamily="34" charset="0"/>
                <a:cs typeface="Arial" panose="020B0604020202020204" pitchFamily="34" charset="0"/>
              </a:rPr>
              <a:t>4.  Взаимоотношения с клиентами – через менеджера по продажам, техподдержка, онлайн заказы. </a:t>
            </a:r>
          </a:p>
          <a:p>
            <a:pPr marL="0" indent="0" algn="just">
              <a:buNone/>
            </a:pPr>
            <a:r>
              <a:rPr lang="ru-RU" sz="1600" dirty="0">
                <a:latin typeface="Arial" panose="020B0604020202020204" pitchFamily="34" charset="0"/>
                <a:cs typeface="Arial" panose="020B0604020202020204" pitchFamily="34" charset="0"/>
              </a:rPr>
              <a:t>5.  Ключевые партнеры – производители и поставщики оборудования и компонентов, компании по логистике.</a:t>
            </a:r>
          </a:p>
          <a:p>
            <a:pPr marL="0" indent="0" algn="just">
              <a:buNone/>
            </a:pPr>
            <a:r>
              <a:rPr lang="ru-RU" sz="1600" dirty="0">
                <a:latin typeface="Arial" panose="020B0604020202020204" pitchFamily="34" charset="0"/>
                <a:cs typeface="Arial" panose="020B0604020202020204" pitchFamily="34" charset="0"/>
              </a:rPr>
              <a:t>6.  Ключевые действия – эскиз проекта, производство, пуско-наладка, маркетинг.</a:t>
            </a:r>
          </a:p>
          <a:p>
            <a:pPr marL="0" indent="0" algn="just">
              <a:buNone/>
            </a:pPr>
            <a:r>
              <a:rPr lang="ru-RU" sz="1600" dirty="0">
                <a:latin typeface="Arial" panose="020B0604020202020204" pitchFamily="34" charset="0"/>
                <a:cs typeface="Arial" panose="020B0604020202020204" pitchFamily="34" charset="0"/>
              </a:rPr>
              <a:t>7.  Потоки доходов – плата за товар, доставка, за наладку/установку, за дополнительный комплекс услуг.</a:t>
            </a:r>
          </a:p>
          <a:p>
            <a:pPr marL="0" indent="0" algn="just">
              <a:buNone/>
            </a:pPr>
            <a:r>
              <a:rPr lang="ru-RU" sz="1600" dirty="0">
                <a:latin typeface="Arial" panose="020B0604020202020204" pitchFamily="34" charset="0"/>
                <a:cs typeface="Arial" panose="020B0604020202020204" pitchFamily="34" charset="0"/>
              </a:rPr>
              <a:t>8.  Структура издержек – материалы и компоненты, аренда помещения, лицензионное программное обеспечение, заработная плата, авторские отчисления, маркетинг</a:t>
            </a:r>
          </a:p>
          <a:p>
            <a:pPr marL="0" indent="0" algn="just">
              <a:buNone/>
            </a:pPr>
            <a:r>
              <a:rPr lang="ru-RU" sz="1600" dirty="0">
                <a:latin typeface="Arial" panose="020B0604020202020204" pitchFamily="34" charset="0"/>
                <a:cs typeface="Arial" panose="020B0604020202020204" pitchFamily="34" charset="0"/>
              </a:rPr>
              <a:t>9.  Ключевые ресурсы – команда, дополнительное финансирование, помещение для проведения испытаний прототипа и готового изделия</a:t>
            </a:r>
          </a:p>
        </p:txBody>
      </p:sp>
      <p:sp>
        <p:nvSpPr>
          <p:cNvPr id="3" name="Номер слайда 2">
            <a:extLst>
              <a:ext uri="{FF2B5EF4-FFF2-40B4-BE49-F238E27FC236}">
                <a16:creationId xmlns:a16="http://schemas.microsoft.com/office/drawing/2014/main" id="{A7E5A726-30A2-422F-9C3C-BB251A0A9DF5}"/>
              </a:ext>
            </a:extLst>
          </p:cNvPr>
          <p:cNvSpPr>
            <a:spLocks noGrp="1"/>
          </p:cNvSpPr>
          <p:nvPr>
            <p:ph type="sldNum" sz="quarter" idx="12"/>
          </p:nvPr>
        </p:nvSpPr>
        <p:spPr/>
        <p:txBody>
          <a:bodyPr/>
          <a:lstStyle/>
          <a:p>
            <a:fld id="{A01BE76D-E181-4177-862E-40D97C82BFEB}" type="slidenum">
              <a:rPr lang="ru-RU" smtClean="0">
                <a:latin typeface="Arial" panose="020B0604020202020204" pitchFamily="34" charset="0"/>
                <a:cs typeface="Arial" panose="020B0604020202020204" pitchFamily="34" charset="0"/>
              </a:rPr>
              <a:t>6</a:t>
            </a:fld>
            <a:endParaRPr lang="ru-RU" dirty="0">
              <a:latin typeface="Arial" panose="020B0604020202020204" pitchFamily="34" charset="0"/>
              <a:cs typeface="Arial" panose="020B0604020202020204" pitchFamily="34" charset="0"/>
            </a:endParaRPr>
          </a:p>
        </p:txBody>
      </p:sp>
      <p:sp>
        <p:nvSpPr>
          <p:cNvPr id="4" name="Заголовок 3">
            <a:extLst>
              <a:ext uri="{FF2B5EF4-FFF2-40B4-BE49-F238E27FC236}">
                <a16:creationId xmlns:a16="http://schemas.microsoft.com/office/drawing/2014/main" id="{C279737B-2B0B-4370-ADD8-0C08DD00F5B7}"/>
              </a:ext>
            </a:extLst>
          </p:cNvPr>
          <p:cNvSpPr>
            <a:spLocks noGrp="1"/>
          </p:cNvSpPr>
          <p:nvPr>
            <p:ph type="title"/>
          </p:nvPr>
        </p:nvSpPr>
        <p:spPr/>
        <p:txBody>
          <a:bodyPr/>
          <a:lstStyle/>
          <a:p>
            <a:r>
              <a:rPr lang="ru-RU" dirty="0">
                <a:latin typeface="Arial" panose="020B0604020202020204" pitchFamily="34" charset="0"/>
                <a:cs typeface="Arial" panose="020B0604020202020204" pitchFamily="34" charset="0"/>
              </a:rPr>
              <a:t>Бизнес-модель</a:t>
            </a:r>
          </a:p>
        </p:txBody>
      </p:sp>
    </p:spTree>
    <p:extLst>
      <p:ext uri="{BB962C8B-B14F-4D97-AF65-F5344CB8AC3E}">
        <p14:creationId xmlns:p14="http://schemas.microsoft.com/office/powerpoint/2010/main" val="340921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63D65EB1-4359-4067-9453-47AC7655BBFE}"/>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id="{C72379EA-8563-451F-9AC5-AEADCA1AEF12}"/>
              </a:ext>
            </a:extLst>
          </p:cNvPr>
          <p:cNvSpPr>
            <a:spLocks noGrp="1"/>
          </p:cNvSpPr>
          <p:nvPr>
            <p:ph type="title"/>
          </p:nvPr>
        </p:nvSpPr>
        <p:spPr/>
        <p:txBody>
          <a:bodyPr>
            <a:normAutofit/>
          </a:bodyPr>
          <a:lstStyle/>
          <a:p>
            <a:r>
              <a:rPr lang="ru-RU" b="1" dirty="0">
                <a:effectLst/>
                <a:latin typeface="Arial" panose="020B0604020202020204" pitchFamily="34" charset="0"/>
                <a:ea typeface="Calibri" panose="020F0502020204030204" pitchFamily="34" charset="0"/>
                <a:cs typeface="Arial" panose="020B0604020202020204" pitchFamily="34" charset="0"/>
              </a:rPr>
              <a:t>Калькуляция себестоимости изделия</a:t>
            </a:r>
            <a:endParaRPr lang="ru-RU" dirty="0">
              <a:latin typeface="Arial" panose="020B0604020202020204" pitchFamily="34" charset="0"/>
              <a:cs typeface="Arial" panose="020B0604020202020204" pitchFamily="34" charset="0"/>
            </a:endParaRPr>
          </a:p>
        </p:txBody>
      </p:sp>
      <p:graphicFrame>
        <p:nvGraphicFramePr>
          <p:cNvPr id="5" name="Таблица 4">
            <a:extLst>
              <a:ext uri="{FF2B5EF4-FFF2-40B4-BE49-F238E27FC236}">
                <a16:creationId xmlns:a16="http://schemas.microsoft.com/office/drawing/2014/main" id="{52A38503-D6DB-446C-984A-8E2DA48B785A}"/>
              </a:ext>
            </a:extLst>
          </p:cNvPr>
          <p:cNvGraphicFramePr>
            <a:graphicFrameLocks noGrp="1"/>
          </p:cNvGraphicFramePr>
          <p:nvPr>
            <p:extLst>
              <p:ext uri="{D42A27DB-BD31-4B8C-83A1-F6EECF244321}">
                <p14:modId xmlns:p14="http://schemas.microsoft.com/office/powerpoint/2010/main" val="3320573872"/>
              </p:ext>
            </p:extLst>
          </p:nvPr>
        </p:nvGraphicFramePr>
        <p:xfrm>
          <a:off x="683183" y="1394067"/>
          <a:ext cx="8444039" cy="4025222"/>
        </p:xfrm>
        <a:graphic>
          <a:graphicData uri="http://schemas.openxmlformats.org/drawingml/2006/table">
            <a:tbl>
              <a:tblPr firstRow="1" firstCol="1" bandRow="1">
                <a:tableStyleId>{5C22544A-7EE6-4342-B048-85BDC9FD1C3A}</a:tableStyleId>
              </a:tblPr>
              <a:tblGrid>
                <a:gridCol w="2413956">
                  <a:extLst>
                    <a:ext uri="{9D8B030D-6E8A-4147-A177-3AD203B41FA5}">
                      <a16:colId xmlns:a16="http://schemas.microsoft.com/office/drawing/2014/main" val="2247073795"/>
                    </a:ext>
                  </a:extLst>
                </a:gridCol>
                <a:gridCol w="1318645">
                  <a:extLst>
                    <a:ext uri="{9D8B030D-6E8A-4147-A177-3AD203B41FA5}">
                      <a16:colId xmlns:a16="http://schemas.microsoft.com/office/drawing/2014/main" val="3927333293"/>
                    </a:ext>
                  </a:extLst>
                </a:gridCol>
                <a:gridCol w="1373791">
                  <a:extLst>
                    <a:ext uri="{9D8B030D-6E8A-4147-A177-3AD203B41FA5}">
                      <a16:colId xmlns:a16="http://schemas.microsoft.com/office/drawing/2014/main" val="3690321935"/>
                    </a:ext>
                  </a:extLst>
                </a:gridCol>
                <a:gridCol w="1595749">
                  <a:extLst>
                    <a:ext uri="{9D8B030D-6E8A-4147-A177-3AD203B41FA5}">
                      <a16:colId xmlns:a16="http://schemas.microsoft.com/office/drawing/2014/main" val="3582278178"/>
                    </a:ext>
                  </a:extLst>
                </a:gridCol>
                <a:gridCol w="1595749">
                  <a:extLst>
                    <a:ext uri="{9D8B030D-6E8A-4147-A177-3AD203B41FA5}">
                      <a16:colId xmlns:a16="http://schemas.microsoft.com/office/drawing/2014/main" val="3039017581"/>
                    </a:ext>
                  </a:extLst>
                </a:gridCol>
                <a:gridCol w="146149">
                  <a:extLst>
                    <a:ext uri="{9D8B030D-6E8A-4147-A177-3AD203B41FA5}">
                      <a16:colId xmlns:a16="http://schemas.microsoft.com/office/drawing/2014/main" val="1060333731"/>
                    </a:ext>
                  </a:extLst>
                </a:gridCol>
              </a:tblGrid>
              <a:tr h="383800">
                <a:tc rowSpan="2">
                  <a:txBody>
                    <a:bodyPr/>
                    <a:lstStyle/>
                    <a:p>
                      <a:pPr algn="ctr">
                        <a:lnSpc>
                          <a:spcPct val="107000"/>
                        </a:lnSpc>
                        <a:spcAft>
                          <a:spcPts val="800"/>
                        </a:spcAft>
                      </a:pPr>
                      <a:r>
                        <a:rPr lang="ru-RU" sz="600" dirty="0">
                          <a:effectLst/>
                        </a:rPr>
                        <a:t>Статья затрат</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gridSpan="2">
                  <a:txBody>
                    <a:bodyPr/>
                    <a:lstStyle/>
                    <a:p>
                      <a:pPr algn="ctr">
                        <a:lnSpc>
                          <a:spcPct val="107000"/>
                        </a:lnSpc>
                        <a:spcAft>
                          <a:spcPts val="800"/>
                        </a:spcAft>
                      </a:pPr>
                      <a:r>
                        <a:rPr lang="ru-RU" sz="600">
                          <a:effectLst/>
                        </a:rPr>
                        <a:t>2025 год при объеме производства  шт.</a:t>
                      </a:r>
                      <a:endParaRPr lang="ru-RU" sz="500">
                        <a:effectLst/>
                      </a:endParaRPr>
                    </a:p>
                    <a:p>
                      <a:pPr algn="ctr">
                        <a:lnSpc>
                          <a:spcPct val="107000"/>
                        </a:lnSpc>
                        <a:spcAft>
                          <a:spcPts val="800"/>
                        </a:spcAft>
                      </a:pPr>
                      <a:r>
                        <a:rPr lang="ru-RU" sz="6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hMerge="1">
                  <a:txBody>
                    <a:bodyPr/>
                    <a:lstStyle/>
                    <a:p>
                      <a:endParaRPr lang="ru-RU"/>
                    </a:p>
                  </a:txBody>
                  <a:tcPr/>
                </a:tc>
                <a:tc gridSpan="3">
                  <a:txBody>
                    <a:bodyPr/>
                    <a:lstStyle/>
                    <a:p>
                      <a:pPr algn="ctr">
                        <a:lnSpc>
                          <a:spcPct val="107000"/>
                        </a:lnSpc>
                        <a:spcAft>
                          <a:spcPts val="800"/>
                        </a:spcAft>
                      </a:pPr>
                      <a:r>
                        <a:rPr lang="ru-RU" sz="600">
                          <a:effectLst/>
                        </a:rPr>
                        <a:t>2026 год при объеме производства  шт.</a:t>
                      </a:r>
                      <a:endParaRPr lang="ru-RU" sz="500">
                        <a:effectLst/>
                      </a:endParaRPr>
                    </a:p>
                    <a:p>
                      <a:pPr algn="ctr">
                        <a:lnSpc>
                          <a:spcPct val="107000"/>
                        </a:lnSpc>
                        <a:spcAft>
                          <a:spcPts val="800"/>
                        </a:spcAft>
                      </a:pPr>
                      <a:r>
                        <a:rPr lang="ru-RU" sz="6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58810764"/>
                  </a:ext>
                </a:extLst>
              </a:tr>
              <a:tr h="333572">
                <a:tc vMerge="1">
                  <a:txBody>
                    <a:bodyPr/>
                    <a:lstStyle/>
                    <a:p>
                      <a:endParaRPr lang="ru-RU"/>
                    </a:p>
                  </a:txBody>
                  <a:tcPr/>
                </a:tc>
                <a:tc>
                  <a:txBody>
                    <a:bodyPr/>
                    <a:lstStyle/>
                    <a:p>
                      <a:pPr algn="ctr">
                        <a:lnSpc>
                          <a:spcPct val="107000"/>
                        </a:lnSpc>
                        <a:spcAft>
                          <a:spcPts val="800"/>
                        </a:spcAft>
                      </a:pPr>
                      <a:r>
                        <a:rPr lang="ru-RU" sz="600" b="1" dirty="0">
                          <a:effectLst/>
                        </a:rPr>
                        <a:t>на ед. продукции (услуги)</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a:effectLst/>
                        </a:rPr>
                        <a:t>Всего</a:t>
                      </a:r>
                      <a:endParaRPr lang="ru-RU" sz="500" b="1">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a:effectLst/>
                        </a:rPr>
                        <a:t>на ед. продукции (услуги)</a:t>
                      </a:r>
                      <a:endParaRPr lang="ru-RU" sz="500" b="1">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dirty="0">
                          <a:effectLst/>
                        </a:rPr>
                        <a:t>Всего</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638406893"/>
                  </a:ext>
                </a:extLst>
              </a:tr>
              <a:tr h="107299">
                <a:tc>
                  <a:txBody>
                    <a:bodyPr/>
                    <a:lstStyle/>
                    <a:p>
                      <a:pPr>
                        <a:lnSpc>
                          <a:spcPct val="107000"/>
                        </a:lnSpc>
                        <a:spcAft>
                          <a:spcPts val="800"/>
                        </a:spcAft>
                      </a:pPr>
                      <a:r>
                        <a:rPr lang="ru-RU" sz="600">
                          <a:effectLst/>
                        </a:rPr>
                        <a:t>Сырье и материалы</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1,06млн.руб.</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31,8млн.руб.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1,06млн.руб.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63,8 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251954423"/>
                  </a:ext>
                </a:extLst>
              </a:tr>
              <a:tr h="220153">
                <a:tc>
                  <a:txBody>
                    <a:bodyPr/>
                    <a:lstStyle/>
                    <a:p>
                      <a:pPr>
                        <a:lnSpc>
                          <a:spcPct val="107000"/>
                        </a:lnSpc>
                        <a:spcAft>
                          <a:spcPts val="800"/>
                        </a:spcAft>
                      </a:pPr>
                      <a:r>
                        <a:rPr lang="ru-RU" sz="600">
                          <a:effectLst/>
                        </a:rPr>
                        <a:t>Топливо и энергия на технологические нужды</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33,2тыс.руб.</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996тыс.руб.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33,2тыс.руб.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2млн.руб.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660896594"/>
                  </a:ext>
                </a:extLst>
              </a:tr>
              <a:tr h="333007">
                <a:tc>
                  <a:txBody>
                    <a:bodyPr/>
                    <a:lstStyle/>
                    <a:p>
                      <a:pPr>
                        <a:lnSpc>
                          <a:spcPct val="107000"/>
                        </a:lnSpc>
                        <a:spcAft>
                          <a:spcPts val="800"/>
                        </a:spcAft>
                      </a:pPr>
                      <a:r>
                        <a:rPr lang="ru-RU" sz="600">
                          <a:effectLst/>
                        </a:rPr>
                        <a:t>Заработная плата производственных рабочих</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250тыс.руб.</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7,5млн.руб.</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250тыс.руб.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7,5млн.руб.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642955146"/>
                  </a:ext>
                </a:extLst>
              </a:tr>
              <a:tr h="220153">
                <a:tc>
                  <a:txBody>
                    <a:bodyPr/>
                    <a:lstStyle/>
                    <a:p>
                      <a:pPr>
                        <a:lnSpc>
                          <a:spcPct val="107000"/>
                        </a:lnSpc>
                        <a:spcAft>
                          <a:spcPts val="800"/>
                        </a:spcAft>
                      </a:pPr>
                      <a:r>
                        <a:rPr lang="ru-RU" sz="600">
                          <a:effectLst/>
                        </a:rPr>
                        <a:t>Отчисления на социальные нужды</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400тыс.руб.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12млн.руб.</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400тыс.руб.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12млн.руб.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286620186"/>
                  </a:ext>
                </a:extLst>
              </a:tr>
              <a:tr h="333007">
                <a:tc>
                  <a:txBody>
                    <a:bodyPr/>
                    <a:lstStyle/>
                    <a:p>
                      <a:pPr>
                        <a:lnSpc>
                          <a:spcPct val="107000"/>
                        </a:lnSpc>
                        <a:spcAft>
                          <a:spcPts val="800"/>
                        </a:spcAft>
                      </a:pPr>
                      <a:r>
                        <a:rPr lang="ru-RU" sz="600">
                          <a:effectLst/>
                        </a:rPr>
                        <a:t>Расходы на содержание и эксплуатацию оборудования</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200тыс.руб.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6 </a:t>
                      </a:r>
                      <a:r>
                        <a:rPr lang="ru-RU" sz="600" dirty="0" err="1">
                          <a:effectLst/>
                        </a:rPr>
                        <a:t>млн.руб</a:t>
                      </a:r>
                      <a:r>
                        <a:rPr lang="ru-RU" sz="600" dirty="0">
                          <a:effectLst/>
                        </a:rPr>
                        <a:t>.</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200тыс.руб.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6 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922547855"/>
                  </a:ext>
                </a:extLst>
              </a:tr>
              <a:tr h="107299">
                <a:tc>
                  <a:txBody>
                    <a:bodyPr/>
                    <a:lstStyle/>
                    <a:p>
                      <a:pPr>
                        <a:lnSpc>
                          <a:spcPct val="107000"/>
                        </a:lnSpc>
                        <a:spcAft>
                          <a:spcPts val="800"/>
                        </a:spcAft>
                      </a:pPr>
                      <a:r>
                        <a:rPr lang="ru-RU" sz="600">
                          <a:effectLst/>
                        </a:rPr>
                        <a:t>Цеховые расходы</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175 </a:t>
                      </a:r>
                      <a:r>
                        <a:rPr lang="ru-RU" sz="600" dirty="0" err="1">
                          <a:effectLst/>
                        </a:rPr>
                        <a:t>тыс.руб</a:t>
                      </a:r>
                      <a:r>
                        <a:rPr lang="ru-RU" sz="600" dirty="0">
                          <a:effectLst/>
                        </a:rPr>
                        <a:t>.</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5,25 </a:t>
                      </a:r>
                      <a:r>
                        <a:rPr lang="ru-RU" sz="600" dirty="0" err="1">
                          <a:effectLst/>
                        </a:rPr>
                        <a:t>млн.руб</a:t>
                      </a:r>
                      <a:r>
                        <a:rPr lang="ru-RU" sz="600" dirty="0">
                          <a:effectLst/>
                        </a:rPr>
                        <a:t>.</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175 </a:t>
                      </a:r>
                      <a:r>
                        <a:rPr lang="ru-RU" sz="600" dirty="0" err="1">
                          <a:effectLst/>
                        </a:rPr>
                        <a:t>тыс.руб</a:t>
                      </a:r>
                      <a:r>
                        <a:rPr lang="ru-RU" sz="600" dirty="0">
                          <a:effectLst/>
                        </a:rPr>
                        <a:t>.</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5,25 </a:t>
                      </a:r>
                      <a:r>
                        <a:rPr lang="ru-RU" sz="600" dirty="0" err="1">
                          <a:effectLst/>
                        </a:rPr>
                        <a:t>млн.руб</a:t>
                      </a:r>
                      <a:r>
                        <a:rPr lang="ru-RU" sz="600" dirty="0">
                          <a:effectLst/>
                        </a:rPr>
                        <a:t>.</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010064793"/>
                  </a:ext>
                </a:extLst>
              </a:tr>
              <a:tr h="220153">
                <a:tc>
                  <a:txBody>
                    <a:bodyPr/>
                    <a:lstStyle/>
                    <a:p>
                      <a:pPr>
                        <a:lnSpc>
                          <a:spcPct val="107000"/>
                        </a:lnSpc>
                        <a:spcAft>
                          <a:spcPts val="800"/>
                        </a:spcAft>
                      </a:pPr>
                      <a:r>
                        <a:rPr lang="ru-RU" sz="600">
                          <a:effectLst/>
                        </a:rPr>
                        <a:t>Итого цеховая себестоимость</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en-US" sz="600" b="1" dirty="0">
                          <a:effectLst/>
                        </a:rPr>
                        <a:t>2</a:t>
                      </a:r>
                      <a:r>
                        <a:rPr lang="ru-RU" sz="600" b="1" dirty="0">
                          <a:effectLst/>
                        </a:rPr>
                        <a:t>,</a:t>
                      </a:r>
                      <a:r>
                        <a:rPr lang="en-US" sz="600" b="1" dirty="0">
                          <a:effectLst/>
                        </a:rPr>
                        <a:t>12</a:t>
                      </a:r>
                      <a:r>
                        <a:rPr lang="ru-RU" sz="600" b="1" dirty="0">
                          <a:effectLst/>
                        </a:rPr>
                        <a:t>млн руб.</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dirty="0">
                          <a:effectLst/>
                        </a:rPr>
                        <a:t>63,6 </a:t>
                      </a:r>
                      <a:r>
                        <a:rPr lang="ru-RU" sz="600" b="1" dirty="0" err="1">
                          <a:effectLst/>
                        </a:rPr>
                        <a:t>млн.руб</a:t>
                      </a:r>
                      <a:r>
                        <a:rPr lang="ru-RU" sz="600" b="1" dirty="0">
                          <a:effectLst/>
                        </a:rPr>
                        <a:t>.</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en-US" sz="600" b="1" dirty="0">
                          <a:effectLst/>
                        </a:rPr>
                        <a:t>2</a:t>
                      </a:r>
                      <a:r>
                        <a:rPr lang="ru-RU" sz="600" b="1" dirty="0">
                          <a:effectLst/>
                        </a:rPr>
                        <a:t>,</a:t>
                      </a:r>
                      <a:r>
                        <a:rPr lang="en-US" sz="600" b="1" dirty="0">
                          <a:effectLst/>
                        </a:rPr>
                        <a:t>12</a:t>
                      </a:r>
                      <a:r>
                        <a:rPr lang="ru-RU" sz="600" b="1" dirty="0">
                          <a:effectLst/>
                        </a:rPr>
                        <a:t>млн руб.</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dirty="0">
                          <a:effectLst/>
                        </a:rPr>
                        <a:t>96,55 </a:t>
                      </a:r>
                      <a:r>
                        <a:rPr lang="ru-RU" sz="600" b="1" dirty="0" err="1">
                          <a:effectLst/>
                        </a:rPr>
                        <a:t>млн.руб</a:t>
                      </a:r>
                      <a:r>
                        <a:rPr lang="ru-RU" sz="600" b="1" dirty="0">
                          <a:effectLst/>
                        </a:rPr>
                        <a:t>.</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532579125"/>
                  </a:ext>
                </a:extLst>
              </a:tr>
              <a:tr h="107299">
                <a:tc>
                  <a:txBody>
                    <a:bodyPr/>
                    <a:lstStyle/>
                    <a:p>
                      <a:pPr>
                        <a:lnSpc>
                          <a:spcPct val="107000"/>
                        </a:lnSpc>
                        <a:spcAft>
                          <a:spcPts val="800"/>
                        </a:spcAft>
                      </a:pPr>
                      <a:r>
                        <a:rPr lang="ru-RU" sz="600">
                          <a:effectLst/>
                        </a:rPr>
                        <a:t>Общезаводские расходы</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en-US" sz="600">
                          <a:effectLst/>
                        </a:rPr>
                        <a:t>2</a:t>
                      </a:r>
                      <a:r>
                        <a:rPr lang="ru-RU" sz="600">
                          <a:effectLst/>
                        </a:rPr>
                        <a:t>,</a:t>
                      </a:r>
                      <a:r>
                        <a:rPr lang="en-US" sz="600">
                          <a:effectLst/>
                        </a:rPr>
                        <a:t>12</a:t>
                      </a:r>
                      <a:r>
                        <a:rPr lang="ru-RU" sz="600">
                          <a:effectLst/>
                        </a:rPr>
                        <a:t>млн 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63,6 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en-US" sz="600">
                          <a:effectLst/>
                        </a:rPr>
                        <a:t>2</a:t>
                      </a:r>
                      <a:r>
                        <a:rPr lang="ru-RU" sz="600">
                          <a:effectLst/>
                        </a:rPr>
                        <a:t>,</a:t>
                      </a:r>
                      <a:r>
                        <a:rPr lang="en-US" sz="600">
                          <a:effectLst/>
                        </a:rPr>
                        <a:t>12</a:t>
                      </a:r>
                      <a:r>
                        <a:rPr lang="ru-RU" sz="600">
                          <a:effectLst/>
                        </a:rPr>
                        <a:t>млн 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96,55 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380381481"/>
                  </a:ext>
                </a:extLst>
              </a:tr>
              <a:tr h="333007">
                <a:tc>
                  <a:txBody>
                    <a:bodyPr/>
                    <a:lstStyle/>
                    <a:p>
                      <a:pPr>
                        <a:lnSpc>
                          <a:spcPct val="107000"/>
                        </a:lnSpc>
                        <a:spcAft>
                          <a:spcPts val="800"/>
                        </a:spcAft>
                      </a:pPr>
                      <a:r>
                        <a:rPr lang="ru-RU" sz="600">
                          <a:effectLst/>
                        </a:rPr>
                        <a:t>Прочие производственные расходы</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120 </a:t>
                      </a:r>
                      <a:r>
                        <a:rPr lang="ru-RU" sz="600" dirty="0" err="1">
                          <a:effectLst/>
                        </a:rPr>
                        <a:t>тыс.руб</a:t>
                      </a:r>
                      <a:r>
                        <a:rPr lang="ru-RU" sz="600" dirty="0">
                          <a:effectLst/>
                        </a:rPr>
                        <a:t>.</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3,6 </a:t>
                      </a:r>
                      <a:r>
                        <a:rPr lang="ru-RU" sz="600" dirty="0" err="1">
                          <a:effectLst/>
                        </a:rPr>
                        <a:t>млн.руб</a:t>
                      </a:r>
                      <a:r>
                        <a:rPr lang="ru-RU" sz="600" dirty="0">
                          <a:effectLst/>
                        </a:rPr>
                        <a:t>.</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120 </a:t>
                      </a:r>
                      <a:r>
                        <a:rPr lang="ru-RU" sz="600" dirty="0" err="1">
                          <a:effectLst/>
                        </a:rPr>
                        <a:t>тыс.руб</a:t>
                      </a:r>
                      <a:r>
                        <a:rPr lang="ru-RU" sz="600" dirty="0">
                          <a:effectLst/>
                        </a:rPr>
                        <a:t>.</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7,2 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954469985"/>
                  </a:ext>
                </a:extLst>
              </a:tr>
              <a:tr h="333007">
                <a:tc>
                  <a:txBody>
                    <a:bodyPr/>
                    <a:lstStyle/>
                    <a:p>
                      <a:pPr>
                        <a:lnSpc>
                          <a:spcPct val="107000"/>
                        </a:lnSpc>
                        <a:spcAft>
                          <a:spcPts val="800"/>
                        </a:spcAft>
                      </a:pPr>
                      <a:r>
                        <a:rPr lang="ru-RU" sz="600">
                          <a:effectLst/>
                        </a:rPr>
                        <a:t>Итого производственная себестоимость</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dirty="0">
                          <a:effectLst/>
                        </a:rPr>
                        <a:t>2,24млн.руб.</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dirty="0">
                          <a:effectLst/>
                        </a:rPr>
                        <a:t>67,2 </a:t>
                      </a:r>
                      <a:r>
                        <a:rPr lang="ru-RU" sz="600" b="1" dirty="0" err="1">
                          <a:effectLst/>
                        </a:rPr>
                        <a:t>млн.руб</a:t>
                      </a:r>
                      <a:r>
                        <a:rPr lang="ru-RU" sz="600" b="1" dirty="0">
                          <a:effectLst/>
                        </a:rPr>
                        <a:t>.</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dirty="0">
                          <a:effectLst/>
                        </a:rPr>
                        <a:t>2,24млн.руб.</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dirty="0">
                          <a:effectLst/>
                        </a:rPr>
                        <a:t>103,75млн.руб.</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725562542"/>
                  </a:ext>
                </a:extLst>
              </a:tr>
              <a:tr h="220153">
                <a:tc>
                  <a:txBody>
                    <a:bodyPr/>
                    <a:lstStyle/>
                    <a:p>
                      <a:pPr>
                        <a:lnSpc>
                          <a:spcPct val="107000"/>
                        </a:lnSpc>
                        <a:spcAft>
                          <a:spcPts val="800"/>
                        </a:spcAft>
                      </a:pPr>
                      <a:r>
                        <a:rPr lang="ru-RU" sz="600">
                          <a:effectLst/>
                        </a:rPr>
                        <a:t>Внепроизводственные (коммерческие) расходы</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300тыс.руб.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9 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300тыс.руб.</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18 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342860163"/>
                  </a:ext>
                </a:extLst>
              </a:tr>
              <a:tr h="333007">
                <a:tc>
                  <a:txBody>
                    <a:bodyPr/>
                    <a:lstStyle/>
                    <a:p>
                      <a:pPr>
                        <a:lnSpc>
                          <a:spcPct val="107000"/>
                        </a:lnSpc>
                        <a:spcAft>
                          <a:spcPts val="800"/>
                        </a:spcAft>
                      </a:pPr>
                      <a:r>
                        <a:rPr lang="ru-RU" sz="600">
                          <a:effectLst/>
                        </a:rPr>
                        <a:t>Итого полная себестоимость, в том числе:</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dirty="0">
                          <a:effectLst/>
                        </a:rPr>
                        <a:t>2,84млн.руб.</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dirty="0">
                          <a:effectLst/>
                        </a:rPr>
                        <a:t>85,2 </a:t>
                      </a:r>
                      <a:r>
                        <a:rPr lang="ru-RU" sz="600" b="1" dirty="0" err="1">
                          <a:effectLst/>
                        </a:rPr>
                        <a:t>млн.руб</a:t>
                      </a:r>
                      <a:r>
                        <a:rPr lang="ru-RU" sz="600" b="1" dirty="0">
                          <a:effectLst/>
                        </a:rPr>
                        <a:t>.</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dirty="0">
                          <a:effectLst/>
                        </a:rPr>
                        <a:t>2,84млн.руб.</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b="1" dirty="0">
                          <a:effectLst/>
                        </a:rPr>
                        <a:t>139,75млн.руб.</a:t>
                      </a:r>
                      <a:endParaRPr lang="ru-RU" sz="500" b="1"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750054282"/>
                  </a:ext>
                </a:extLst>
              </a:tr>
              <a:tr h="220153">
                <a:tc>
                  <a:txBody>
                    <a:bodyPr/>
                    <a:lstStyle/>
                    <a:p>
                      <a:pPr>
                        <a:lnSpc>
                          <a:spcPct val="107000"/>
                        </a:lnSpc>
                        <a:spcAft>
                          <a:spcPts val="800"/>
                        </a:spcAft>
                      </a:pPr>
                      <a:r>
                        <a:rPr lang="ru-RU" sz="600">
                          <a:effectLst/>
                        </a:rPr>
                        <a:t>условно-переменные затраты</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100тыс.руб.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3 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100тыс.руб.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6 </a:t>
                      </a:r>
                      <a:r>
                        <a:rPr lang="ru-RU" sz="600" dirty="0" err="1">
                          <a:effectLst/>
                        </a:rPr>
                        <a:t>млн.руб</a:t>
                      </a:r>
                      <a:r>
                        <a:rPr lang="ru-RU" sz="600" dirty="0">
                          <a:effectLst/>
                        </a:rPr>
                        <a:t>.</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950301762"/>
                  </a:ext>
                </a:extLst>
              </a:tr>
              <a:tr h="220153">
                <a:tc>
                  <a:txBody>
                    <a:bodyPr/>
                    <a:lstStyle/>
                    <a:p>
                      <a:pPr>
                        <a:lnSpc>
                          <a:spcPct val="107000"/>
                        </a:lnSpc>
                        <a:spcAft>
                          <a:spcPts val="800"/>
                        </a:spcAft>
                      </a:pPr>
                      <a:r>
                        <a:rPr lang="ru-RU" sz="600">
                          <a:effectLst/>
                        </a:rPr>
                        <a:t>условно-постоянные затраты</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200тыс.руб.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6 млн.руб.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a:effectLst/>
                        </a:rPr>
                        <a:t>200тыс.руб.</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gn="ctr">
                        <a:lnSpc>
                          <a:spcPct val="107000"/>
                        </a:lnSpc>
                        <a:spcAft>
                          <a:spcPts val="800"/>
                        </a:spcAft>
                      </a:pPr>
                      <a:r>
                        <a:rPr lang="ru-RU" sz="600" dirty="0">
                          <a:effectLst/>
                        </a:rPr>
                        <a:t>12 </a:t>
                      </a:r>
                      <a:r>
                        <a:rPr lang="ru-RU" sz="600" dirty="0" err="1">
                          <a:effectLst/>
                        </a:rPr>
                        <a:t>млн.руб</a:t>
                      </a:r>
                      <a:r>
                        <a:rPr lang="ru-RU" sz="600" dirty="0">
                          <a:effectLst/>
                        </a:rPr>
                        <a:t>.</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29577" marR="29577" marT="0" marB="0" anchor="ctr"/>
                </a:tc>
                <a:tc>
                  <a:txBody>
                    <a:bodyPr/>
                    <a:lstStyle/>
                    <a:p>
                      <a:pPr>
                        <a:lnSpc>
                          <a:spcPct val="107000"/>
                        </a:lnSpc>
                        <a:spcAft>
                          <a:spcPts val="800"/>
                        </a:spcAft>
                      </a:pPr>
                      <a:r>
                        <a:rPr lang="ru-RU" sz="500" dirty="0">
                          <a:effectLst/>
                        </a:rPr>
                        <a:t> </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039292624"/>
                  </a:ext>
                </a:extLst>
              </a:tr>
            </a:tbl>
          </a:graphicData>
        </a:graphic>
      </p:graphicFrame>
      <p:sp>
        <p:nvSpPr>
          <p:cNvPr id="7" name="TextBox 6">
            <a:extLst>
              <a:ext uri="{FF2B5EF4-FFF2-40B4-BE49-F238E27FC236}">
                <a16:creationId xmlns:a16="http://schemas.microsoft.com/office/drawing/2014/main" id="{B8953F0E-298E-4B74-9035-2ACC075BBABA}"/>
              </a:ext>
            </a:extLst>
          </p:cNvPr>
          <p:cNvSpPr txBox="1"/>
          <p:nvPr/>
        </p:nvSpPr>
        <p:spPr>
          <a:xfrm>
            <a:off x="661691" y="5505879"/>
            <a:ext cx="8444038" cy="536622"/>
          </a:xfrm>
          <a:prstGeom prst="rect">
            <a:avLst/>
          </a:prstGeom>
          <a:noFill/>
        </p:spPr>
        <p:txBody>
          <a:bodyPr wrap="square">
            <a:spAutoFit/>
          </a:bodyPr>
          <a:lstStyle/>
          <a:p>
            <a:pPr>
              <a:lnSpc>
                <a:spcPct val="107000"/>
              </a:lnSpc>
              <a:spcAft>
                <a:spcPts val="800"/>
              </a:spcAft>
            </a:pPr>
            <a:r>
              <a:rPr lang="ru-RU" sz="1400">
                <a:solidFill>
                  <a:schemeClr val="tx2"/>
                </a:solidFill>
                <a:effectLst/>
                <a:latin typeface="Arial" panose="020B0604020202020204" pitchFamily="34" charset="0"/>
                <a:ea typeface="Calibri" panose="020F0502020204030204" pitchFamily="34" charset="0"/>
                <a:cs typeface="Arial" panose="020B0604020202020204" pitchFamily="34" charset="0"/>
              </a:rPr>
              <a:t>При </a:t>
            </a:r>
            <a:r>
              <a:rPr lang="ru-RU" sz="1400">
                <a:solidFill>
                  <a:schemeClr val="tx2"/>
                </a:solidFill>
                <a:latin typeface="Arial" panose="020B0604020202020204" pitchFamily="34" charset="0"/>
                <a:ea typeface="Calibri" panose="020F0502020204030204" pitchFamily="34" charset="0"/>
                <a:cs typeface="Arial" panose="020B0604020202020204" pitchFamily="34" charset="0"/>
              </a:rPr>
              <a:t>стоимости</a:t>
            </a:r>
            <a:r>
              <a:rPr lang="ru-RU" sz="1400">
                <a:solidFill>
                  <a:schemeClr val="tx2"/>
                </a:solidFill>
                <a:effectLst/>
                <a:latin typeface="Arial" panose="020B0604020202020204" pitchFamily="34" charset="0"/>
                <a:ea typeface="Calibri" panose="020F0502020204030204" pitchFamily="34" charset="0"/>
                <a:cs typeface="Arial" panose="020B0604020202020204" pitchFamily="34" charset="0"/>
              </a:rPr>
              <a:t> </a:t>
            </a:r>
            <a:r>
              <a:rPr lang="ru-RU" sz="1400" dirty="0">
                <a:solidFill>
                  <a:schemeClr val="tx2"/>
                </a:solidFill>
                <a:effectLst/>
                <a:latin typeface="Arial" panose="020B0604020202020204" pitchFamily="34" charset="0"/>
                <a:ea typeface="Calibri" panose="020F0502020204030204" pitchFamily="34" charset="0"/>
                <a:cs typeface="Arial" panose="020B0604020202020204" pitchFamily="34" charset="0"/>
              </a:rPr>
              <a:t>продукта 3,5млн.руб. прибыль составляет 660тыс.руб. Цена за квадратный метр составила 90тыс.руб/м</a:t>
            </a:r>
            <a:r>
              <a:rPr lang="ru-RU" sz="1400" baseline="30000" dirty="0">
                <a:solidFill>
                  <a:schemeClr val="tx2"/>
                </a:solidFill>
                <a:effectLst/>
                <a:latin typeface="Arial" panose="020B0604020202020204" pitchFamily="34" charset="0"/>
                <a:ea typeface="Calibri" panose="020F0502020204030204" pitchFamily="34" charset="0"/>
                <a:cs typeface="Arial" panose="020B0604020202020204" pitchFamily="34" charset="0"/>
              </a:rPr>
              <a:t>2</a:t>
            </a:r>
            <a:endParaRPr lang="ru-RU" sz="140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6632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8BCC3222-C2BD-4A91-858E-48A2E92BEEA9}"/>
              </a:ext>
            </a:extLst>
          </p:cNvPr>
          <p:cNvSpPr>
            <a:spLocks noGrp="1"/>
          </p:cNvSpPr>
          <p:nvPr>
            <p:ph idx="1"/>
          </p:nvPr>
        </p:nvSpPr>
        <p:spPr>
          <a:xfrm>
            <a:off x="2998363" y="1532815"/>
            <a:ext cx="5534213" cy="564321"/>
          </a:xfrm>
        </p:spPr>
        <p:txBody>
          <a:bodyPr/>
          <a:lstStyle/>
          <a:p>
            <a:pPr marL="0" indent="0" algn="ctr">
              <a:buNone/>
            </a:pPr>
            <a:r>
              <a:rPr lang="ru-RU" dirty="0">
                <a:latin typeface="Arial" panose="020B0604020202020204" pitchFamily="34" charset="0"/>
                <a:cs typeface="Arial" panose="020B0604020202020204" pitchFamily="34" charset="0"/>
              </a:rPr>
              <a:t>Эскизное проектирование</a:t>
            </a:r>
          </a:p>
        </p:txBody>
      </p:sp>
      <p:sp>
        <p:nvSpPr>
          <p:cNvPr id="3" name="Номер слайда 2">
            <a:extLst>
              <a:ext uri="{FF2B5EF4-FFF2-40B4-BE49-F238E27FC236}">
                <a16:creationId xmlns:a16="http://schemas.microsoft.com/office/drawing/2014/main" id="{47961860-1E98-41B0-8C69-C8DD8F6C2328}"/>
              </a:ext>
            </a:extLst>
          </p:cNvPr>
          <p:cNvSpPr>
            <a:spLocks noGrp="1"/>
          </p:cNvSpPr>
          <p:nvPr>
            <p:ph type="sldNum" sz="quarter" idx="12"/>
          </p:nvPr>
        </p:nvSpPr>
        <p:spPr/>
        <p:txBody>
          <a:bodyPr/>
          <a:lstStyle/>
          <a:p>
            <a:fld id="{A01BE76D-E181-4177-862E-40D97C82BFEB}" type="slidenum">
              <a:rPr lang="ru-RU" smtClean="0">
                <a:latin typeface="Arial" panose="020B0604020202020204" pitchFamily="34" charset="0"/>
                <a:cs typeface="Arial" panose="020B0604020202020204" pitchFamily="34" charset="0"/>
              </a:rPr>
              <a:t>8</a:t>
            </a:fld>
            <a:endParaRPr lang="ru-RU" dirty="0">
              <a:latin typeface="Arial" panose="020B0604020202020204" pitchFamily="34" charset="0"/>
              <a:cs typeface="Arial" panose="020B0604020202020204" pitchFamily="34" charset="0"/>
            </a:endParaRPr>
          </a:p>
        </p:txBody>
      </p:sp>
      <p:sp>
        <p:nvSpPr>
          <p:cNvPr id="4" name="Заголовок 3">
            <a:extLst>
              <a:ext uri="{FF2B5EF4-FFF2-40B4-BE49-F238E27FC236}">
                <a16:creationId xmlns:a16="http://schemas.microsoft.com/office/drawing/2014/main" id="{DB1490A7-1968-4ED6-8146-BF6D356EE011}"/>
              </a:ext>
            </a:extLst>
          </p:cNvPr>
          <p:cNvSpPr>
            <a:spLocks noGrp="1"/>
          </p:cNvSpPr>
          <p:nvPr>
            <p:ph type="title"/>
          </p:nvPr>
        </p:nvSpPr>
        <p:spPr/>
        <p:txBody>
          <a:bodyPr/>
          <a:lstStyle/>
          <a:p>
            <a:r>
              <a:rPr lang="ru-RU" dirty="0">
                <a:latin typeface="Arial" panose="020B0604020202020204" pitchFamily="34" charset="0"/>
                <a:cs typeface="Arial" panose="020B0604020202020204" pitchFamily="34" charset="0"/>
              </a:rPr>
              <a:t>Текущие результаты</a:t>
            </a:r>
          </a:p>
        </p:txBody>
      </p:sp>
      <p:grpSp>
        <p:nvGrpSpPr>
          <p:cNvPr id="49" name="Группа 48">
            <a:extLst>
              <a:ext uri="{FF2B5EF4-FFF2-40B4-BE49-F238E27FC236}">
                <a16:creationId xmlns:a16="http://schemas.microsoft.com/office/drawing/2014/main" id="{C57DA331-4936-4CFB-AB59-7E1DFEEF8C8D}"/>
              </a:ext>
            </a:extLst>
          </p:cNvPr>
          <p:cNvGrpSpPr/>
          <p:nvPr/>
        </p:nvGrpSpPr>
        <p:grpSpPr>
          <a:xfrm>
            <a:off x="5552006" y="2340766"/>
            <a:ext cx="6134101" cy="3193907"/>
            <a:chOff x="717383" y="1472883"/>
            <a:chExt cx="10852486" cy="4242592"/>
          </a:xfrm>
        </p:grpSpPr>
        <p:pic>
          <p:nvPicPr>
            <p:cNvPr id="38" name="Рисунок 37">
              <a:extLst>
                <a:ext uri="{FF2B5EF4-FFF2-40B4-BE49-F238E27FC236}">
                  <a16:creationId xmlns:a16="http://schemas.microsoft.com/office/drawing/2014/main" id="{63D2D877-036D-4F55-A603-16BF7698EB55}"/>
                </a:ext>
              </a:extLst>
            </p:cNvPr>
            <p:cNvPicPr/>
            <p:nvPr/>
          </p:nvPicPr>
          <p:blipFill rotWithShape="1">
            <a:blip r:embed="rId2" cstate="print"/>
            <a:srcRect t="9020" b="5475"/>
            <a:stretch/>
          </p:blipFill>
          <p:spPr bwMode="auto">
            <a:xfrm>
              <a:off x="8523022" y="3911758"/>
              <a:ext cx="2999222" cy="1803717"/>
            </a:xfrm>
            <a:prstGeom prst="rect">
              <a:avLst/>
            </a:prstGeom>
            <a:ln>
              <a:noFill/>
            </a:ln>
            <a:extLst>
              <a:ext uri="{53640926-AAD7-44D8-BBD7-CCE9431645EC}">
                <a14:shadowObscured xmlns:a14="http://schemas.microsoft.com/office/drawing/2010/main"/>
              </a:ext>
            </a:extLst>
          </p:spPr>
        </p:pic>
        <p:pic>
          <p:nvPicPr>
            <p:cNvPr id="39" name="Рисунок 38">
              <a:extLst>
                <a:ext uri="{FF2B5EF4-FFF2-40B4-BE49-F238E27FC236}">
                  <a16:creationId xmlns:a16="http://schemas.microsoft.com/office/drawing/2014/main" id="{8AECE1D7-F3A9-419B-B412-DC084C31F82C}"/>
                </a:ext>
              </a:extLst>
            </p:cNvPr>
            <p:cNvPicPr/>
            <p:nvPr/>
          </p:nvPicPr>
          <p:blipFill rotWithShape="1">
            <a:blip r:embed="rId3" cstate="print"/>
            <a:srcRect t="9144" b="4660"/>
            <a:stretch/>
          </p:blipFill>
          <p:spPr bwMode="auto">
            <a:xfrm>
              <a:off x="4732156" y="3842182"/>
              <a:ext cx="2727688" cy="1873293"/>
            </a:xfrm>
            <a:prstGeom prst="rect">
              <a:avLst/>
            </a:prstGeom>
            <a:ln>
              <a:noFill/>
            </a:ln>
            <a:extLst>
              <a:ext uri="{53640926-AAD7-44D8-BBD7-CCE9431645EC}">
                <a14:shadowObscured xmlns:a14="http://schemas.microsoft.com/office/drawing/2010/main"/>
              </a:ext>
            </a:extLst>
          </p:spPr>
        </p:pic>
        <p:sp>
          <p:nvSpPr>
            <p:cNvPr id="40" name="Стрелка: вниз 12">
              <a:extLst>
                <a:ext uri="{FF2B5EF4-FFF2-40B4-BE49-F238E27FC236}">
                  <a16:creationId xmlns:a16="http://schemas.microsoft.com/office/drawing/2014/main" id="{BDF80E01-9FD6-46F6-9212-9CF3D96A12B4}"/>
                </a:ext>
              </a:extLst>
            </p:cNvPr>
            <p:cNvSpPr/>
            <p:nvPr/>
          </p:nvSpPr>
          <p:spPr>
            <a:xfrm>
              <a:off x="9984127" y="3425764"/>
              <a:ext cx="515162" cy="559293"/>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Стрелка: вправо 13">
              <a:extLst>
                <a:ext uri="{FF2B5EF4-FFF2-40B4-BE49-F238E27FC236}">
                  <a16:creationId xmlns:a16="http://schemas.microsoft.com/office/drawing/2014/main" id="{50E1CEB2-2209-4599-B173-A5E61538BA37}"/>
                </a:ext>
              </a:extLst>
            </p:cNvPr>
            <p:cNvSpPr/>
            <p:nvPr/>
          </p:nvSpPr>
          <p:spPr>
            <a:xfrm rot="10800000">
              <a:off x="7676275" y="4573919"/>
              <a:ext cx="630315" cy="479394"/>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0"/>
                <a:solidFill>
                  <a:schemeClr val="tx1"/>
                </a:solidFill>
                <a:effectLst>
                  <a:outerShdw blurRad="38100" dist="19050" dir="2700000" algn="tl" rotWithShape="0">
                    <a:schemeClr val="dk1">
                      <a:alpha val="40000"/>
                    </a:schemeClr>
                  </a:outerShdw>
                </a:effectLst>
              </a:endParaRPr>
            </a:p>
          </p:txBody>
        </p:sp>
        <p:sp>
          <p:nvSpPr>
            <p:cNvPr id="42" name="Стрелка: вправо 14">
              <a:extLst>
                <a:ext uri="{FF2B5EF4-FFF2-40B4-BE49-F238E27FC236}">
                  <a16:creationId xmlns:a16="http://schemas.microsoft.com/office/drawing/2014/main" id="{57352A71-D865-4003-8E5B-5A503319A4ED}"/>
                </a:ext>
              </a:extLst>
            </p:cNvPr>
            <p:cNvSpPr/>
            <p:nvPr/>
          </p:nvSpPr>
          <p:spPr>
            <a:xfrm rot="10800000">
              <a:off x="3885410" y="4573920"/>
              <a:ext cx="630315" cy="479394"/>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0"/>
                <a:solidFill>
                  <a:schemeClr val="tx1"/>
                </a:solidFill>
                <a:effectLst>
                  <a:outerShdw blurRad="38100" dist="19050" dir="2700000" algn="tl" rotWithShape="0">
                    <a:schemeClr val="dk1">
                      <a:alpha val="40000"/>
                    </a:schemeClr>
                  </a:outerShdw>
                </a:effectLst>
              </a:endParaRPr>
            </a:p>
          </p:txBody>
        </p:sp>
        <p:pic>
          <p:nvPicPr>
            <p:cNvPr id="43" name="Рисунок 42">
              <a:extLst>
                <a:ext uri="{FF2B5EF4-FFF2-40B4-BE49-F238E27FC236}">
                  <a16:creationId xmlns:a16="http://schemas.microsoft.com/office/drawing/2014/main" id="{C44CD3C9-BBA4-4D52-B9CF-A2BB8A1729EC}"/>
                </a:ext>
              </a:extLst>
            </p:cNvPr>
            <p:cNvPicPr/>
            <p:nvPr/>
          </p:nvPicPr>
          <p:blipFill rotWithShape="1">
            <a:blip r:embed="rId4" cstate="print"/>
            <a:srcRect t="17777" b="8062"/>
            <a:stretch/>
          </p:blipFill>
          <p:spPr bwMode="auto">
            <a:xfrm>
              <a:off x="717383" y="1525531"/>
              <a:ext cx="2999222" cy="1803717"/>
            </a:xfrm>
            <a:prstGeom prst="rect">
              <a:avLst/>
            </a:prstGeom>
            <a:ln>
              <a:noFill/>
            </a:ln>
            <a:extLst>
              <a:ext uri="{53640926-AAD7-44D8-BBD7-CCE9431645EC}">
                <a14:shadowObscured xmlns:a14="http://schemas.microsoft.com/office/drawing/2010/main"/>
              </a:ext>
            </a:extLst>
          </p:spPr>
        </p:pic>
        <p:pic>
          <p:nvPicPr>
            <p:cNvPr id="44" name="Рисунок 43">
              <a:extLst>
                <a:ext uri="{FF2B5EF4-FFF2-40B4-BE49-F238E27FC236}">
                  <a16:creationId xmlns:a16="http://schemas.microsoft.com/office/drawing/2014/main" id="{D18831E6-BEDD-4415-B91C-910FAE0BA695}"/>
                </a:ext>
              </a:extLst>
            </p:cNvPr>
            <p:cNvPicPr/>
            <p:nvPr/>
          </p:nvPicPr>
          <p:blipFill>
            <a:blip r:embed="rId5" cstate="print"/>
            <a:stretch>
              <a:fillRect/>
            </a:stretch>
          </p:blipFill>
          <p:spPr>
            <a:xfrm>
              <a:off x="4779781" y="1472883"/>
              <a:ext cx="2727688" cy="1961147"/>
            </a:xfrm>
            <a:prstGeom prst="rect">
              <a:avLst/>
            </a:prstGeom>
          </p:spPr>
        </p:pic>
        <p:pic>
          <p:nvPicPr>
            <p:cNvPr id="45" name="Рисунок 44">
              <a:extLst>
                <a:ext uri="{FF2B5EF4-FFF2-40B4-BE49-F238E27FC236}">
                  <a16:creationId xmlns:a16="http://schemas.microsoft.com/office/drawing/2014/main" id="{432E5A63-C7D1-4DA2-B613-4746DC1DF814}"/>
                </a:ext>
              </a:extLst>
            </p:cNvPr>
            <p:cNvPicPr/>
            <p:nvPr/>
          </p:nvPicPr>
          <p:blipFill rotWithShape="1">
            <a:blip r:embed="rId6" cstate="print"/>
            <a:srcRect t="13759" b="2629"/>
            <a:stretch/>
          </p:blipFill>
          <p:spPr bwMode="auto">
            <a:xfrm>
              <a:off x="8570647" y="1472883"/>
              <a:ext cx="2999222" cy="1961147"/>
            </a:xfrm>
            <a:prstGeom prst="rect">
              <a:avLst/>
            </a:prstGeom>
            <a:ln>
              <a:noFill/>
            </a:ln>
            <a:extLst>
              <a:ext uri="{53640926-AAD7-44D8-BBD7-CCE9431645EC}">
                <a14:shadowObscured xmlns:a14="http://schemas.microsoft.com/office/drawing/2010/main"/>
              </a:ext>
            </a:extLst>
          </p:spPr>
        </p:pic>
        <p:pic>
          <p:nvPicPr>
            <p:cNvPr id="46" name="Рисунок 45">
              <a:extLst>
                <a:ext uri="{FF2B5EF4-FFF2-40B4-BE49-F238E27FC236}">
                  <a16:creationId xmlns:a16="http://schemas.microsoft.com/office/drawing/2014/main" id="{401172E7-7833-4746-931B-D10FAA64A5EC}"/>
                </a:ext>
              </a:extLst>
            </p:cNvPr>
            <p:cNvPicPr/>
            <p:nvPr/>
          </p:nvPicPr>
          <p:blipFill rotWithShape="1">
            <a:blip r:embed="rId7" cstate="print"/>
            <a:srcRect t="12383" b="3213"/>
            <a:stretch/>
          </p:blipFill>
          <p:spPr bwMode="auto">
            <a:xfrm>
              <a:off x="717383" y="3902233"/>
              <a:ext cx="2999222" cy="1803717"/>
            </a:xfrm>
            <a:prstGeom prst="rect">
              <a:avLst/>
            </a:prstGeom>
            <a:ln>
              <a:noFill/>
            </a:ln>
            <a:extLst>
              <a:ext uri="{53640926-AAD7-44D8-BBD7-CCE9431645EC}">
                <a14:shadowObscured xmlns:a14="http://schemas.microsoft.com/office/drawing/2010/main"/>
              </a:ext>
            </a:extLst>
          </p:spPr>
        </p:pic>
        <p:sp>
          <p:nvSpPr>
            <p:cNvPr id="47" name="Стрелка: вправо 10">
              <a:extLst>
                <a:ext uri="{FF2B5EF4-FFF2-40B4-BE49-F238E27FC236}">
                  <a16:creationId xmlns:a16="http://schemas.microsoft.com/office/drawing/2014/main" id="{C27A6522-29A5-4872-9183-49256DB8A221}"/>
                </a:ext>
              </a:extLst>
            </p:cNvPr>
            <p:cNvSpPr/>
            <p:nvPr/>
          </p:nvSpPr>
          <p:spPr>
            <a:xfrm>
              <a:off x="3962677" y="2226816"/>
              <a:ext cx="630315" cy="479394"/>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0"/>
                <a:solidFill>
                  <a:schemeClr val="tx1"/>
                </a:solidFill>
                <a:effectLst>
                  <a:outerShdw blurRad="38100" dist="19050" dir="2700000" algn="tl" rotWithShape="0">
                    <a:schemeClr val="dk1">
                      <a:alpha val="40000"/>
                    </a:schemeClr>
                  </a:outerShdw>
                </a:effectLst>
              </a:endParaRPr>
            </a:p>
          </p:txBody>
        </p:sp>
        <p:sp>
          <p:nvSpPr>
            <p:cNvPr id="48" name="Стрелка: вправо 11">
              <a:extLst>
                <a:ext uri="{FF2B5EF4-FFF2-40B4-BE49-F238E27FC236}">
                  <a16:creationId xmlns:a16="http://schemas.microsoft.com/office/drawing/2014/main" id="{0B4B5A94-45B0-4B8F-874E-D04DDABEF6E2}"/>
                </a:ext>
              </a:extLst>
            </p:cNvPr>
            <p:cNvSpPr/>
            <p:nvPr/>
          </p:nvSpPr>
          <p:spPr>
            <a:xfrm>
              <a:off x="7723900" y="2226816"/>
              <a:ext cx="630315" cy="479394"/>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0"/>
                <a:solidFill>
                  <a:schemeClr val="tx1"/>
                </a:solidFill>
                <a:effectLst>
                  <a:outerShdw blurRad="38100" dist="19050" dir="2700000" algn="tl" rotWithShape="0">
                    <a:schemeClr val="dk1">
                      <a:alpha val="40000"/>
                    </a:schemeClr>
                  </a:outerShdw>
                </a:effectLst>
              </a:endParaRPr>
            </a:p>
          </p:txBody>
        </p:sp>
      </p:grpSp>
      <p:grpSp>
        <p:nvGrpSpPr>
          <p:cNvPr id="62" name="Группа 61">
            <a:extLst>
              <a:ext uri="{FF2B5EF4-FFF2-40B4-BE49-F238E27FC236}">
                <a16:creationId xmlns:a16="http://schemas.microsoft.com/office/drawing/2014/main" id="{72882023-12C6-46EE-A501-E6BA6A3BC9EA}"/>
              </a:ext>
            </a:extLst>
          </p:cNvPr>
          <p:cNvGrpSpPr/>
          <p:nvPr/>
        </p:nvGrpSpPr>
        <p:grpSpPr>
          <a:xfrm>
            <a:off x="838200" y="2275427"/>
            <a:ext cx="4508272" cy="3802743"/>
            <a:chOff x="160422" y="1967663"/>
            <a:chExt cx="9105504" cy="8044128"/>
          </a:xfrm>
        </p:grpSpPr>
        <p:pic>
          <p:nvPicPr>
            <p:cNvPr id="56" name="Рисунок 55">
              <a:extLst>
                <a:ext uri="{FF2B5EF4-FFF2-40B4-BE49-F238E27FC236}">
                  <a16:creationId xmlns:a16="http://schemas.microsoft.com/office/drawing/2014/main" id="{B167350F-3375-47D0-9B61-9A02A84B7FEE}"/>
                </a:ext>
              </a:extLst>
            </p:cNvPr>
            <p:cNvPicPr/>
            <p:nvPr/>
          </p:nvPicPr>
          <p:blipFill rotWithShape="1">
            <a:blip r:embed="rId8" cstate="print"/>
            <a:srcRect t="2982"/>
            <a:stretch/>
          </p:blipFill>
          <p:spPr bwMode="auto">
            <a:xfrm>
              <a:off x="160422" y="1967663"/>
              <a:ext cx="3955481" cy="2931280"/>
            </a:xfrm>
            <a:prstGeom prst="rect">
              <a:avLst/>
            </a:prstGeom>
            <a:ln>
              <a:noFill/>
            </a:ln>
            <a:effectLst>
              <a:softEdge rad="63500"/>
            </a:effectLst>
            <a:extLst>
              <a:ext uri="{53640926-AAD7-44D8-BBD7-CCE9431645EC}">
                <a14:shadowObscured xmlns:a14="http://schemas.microsoft.com/office/drawing/2010/main"/>
              </a:ext>
            </a:extLst>
          </p:spPr>
        </p:pic>
        <p:sp>
          <p:nvSpPr>
            <p:cNvPr id="57" name="TextBox 56">
              <a:extLst>
                <a:ext uri="{FF2B5EF4-FFF2-40B4-BE49-F238E27FC236}">
                  <a16:creationId xmlns:a16="http://schemas.microsoft.com/office/drawing/2014/main" id="{91035A61-62E6-485E-B98B-1C047BECBAAA}"/>
                </a:ext>
              </a:extLst>
            </p:cNvPr>
            <p:cNvSpPr txBox="1"/>
            <p:nvPr/>
          </p:nvSpPr>
          <p:spPr>
            <a:xfrm>
              <a:off x="275504" y="5028971"/>
              <a:ext cx="4498298" cy="812568"/>
            </a:xfrm>
            <a:prstGeom prst="rect">
              <a:avLst/>
            </a:prstGeom>
            <a:noFill/>
          </p:spPr>
          <p:txBody>
            <a:bodyPr wrap="square">
              <a:spAutoFit/>
            </a:bodyPr>
            <a:lstStyle/>
            <a:p>
              <a:pPr algn="ctr"/>
              <a:r>
                <a:rPr lang="ru-RU" sz="1800" dirty="0">
                  <a:effectLst/>
                  <a:latin typeface="Arial" panose="020B0604020202020204" pitchFamily="34" charset="0"/>
                  <a:ea typeface="Times New Roman" panose="02020603050405020304" pitchFamily="18" charset="0"/>
                  <a:cs typeface="Arial" panose="020B0604020202020204" pitchFamily="34" charset="0"/>
                </a:rPr>
                <a:t>Планировка № 1</a:t>
              </a:r>
              <a:endParaRPr lang="ru-RU" dirty="0">
                <a:latin typeface="Arial" panose="020B0604020202020204" pitchFamily="34" charset="0"/>
                <a:cs typeface="Arial" panose="020B0604020202020204" pitchFamily="34" charset="0"/>
              </a:endParaRPr>
            </a:p>
          </p:txBody>
        </p:sp>
        <p:pic>
          <p:nvPicPr>
            <p:cNvPr id="58" name="Рисунок 57">
              <a:extLst>
                <a:ext uri="{FF2B5EF4-FFF2-40B4-BE49-F238E27FC236}">
                  <a16:creationId xmlns:a16="http://schemas.microsoft.com/office/drawing/2014/main" id="{D5674D5D-DF86-48A1-A70F-202E14F56B34}"/>
                </a:ext>
              </a:extLst>
            </p:cNvPr>
            <p:cNvPicPr/>
            <p:nvPr/>
          </p:nvPicPr>
          <p:blipFill>
            <a:blip r:embed="rId9" cstate="print"/>
            <a:stretch>
              <a:fillRect/>
            </a:stretch>
          </p:blipFill>
          <p:spPr>
            <a:xfrm>
              <a:off x="4120618" y="1967663"/>
              <a:ext cx="3955481" cy="2931279"/>
            </a:xfrm>
            <a:prstGeom prst="rect">
              <a:avLst/>
            </a:prstGeom>
            <a:effectLst>
              <a:softEdge rad="63500"/>
            </a:effectLst>
          </p:spPr>
        </p:pic>
        <p:pic>
          <p:nvPicPr>
            <p:cNvPr id="59" name="Рисунок 58">
              <a:extLst>
                <a:ext uri="{FF2B5EF4-FFF2-40B4-BE49-F238E27FC236}">
                  <a16:creationId xmlns:a16="http://schemas.microsoft.com/office/drawing/2014/main" id="{ED3176B6-3A7D-493E-B248-BB7F3EDD40F9}"/>
                </a:ext>
              </a:extLst>
            </p:cNvPr>
            <p:cNvPicPr/>
            <p:nvPr/>
          </p:nvPicPr>
          <p:blipFill rotWithShape="1">
            <a:blip r:embed="rId10" cstate="print"/>
            <a:srcRect t="14600"/>
            <a:stretch/>
          </p:blipFill>
          <p:spPr bwMode="auto">
            <a:xfrm>
              <a:off x="2311351" y="6269501"/>
              <a:ext cx="3955482" cy="2929722"/>
            </a:xfrm>
            <a:prstGeom prst="rect">
              <a:avLst/>
            </a:prstGeom>
            <a:ln>
              <a:noFill/>
            </a:ln>
            <a:effectLst>
              <a:softEdge rad="63500"/>
            </a:effectLst>
            <a:extLst>
              <a:ext uri="{53640926-AAD7-44D8-BBD7-CCE9431645EC}">
                <a14:shadowObscured xmlns:a14="http://schemas.microsoft.com/office/drawing/2010/main"/>
              </a:ext>
            </a:extLst>
          </p:spPr>
        </p:pic>
        <p:sp>
          <p:nvSpPr>
            <p:cNvPr id="60" name="TextBox 59">
              <a:extLst>
                <a:ext uri="{FF2B5EF4-FFF2-40B4-BE49-F238E27FC236}">
                  <a16:creationId xmlns:a16="http://schemas.microsoft.com/office/drawing/2014/main" id="{83AE6D53-8D54-47F7-B852-4D76C08D5F8A}"/>
                </a:ext>
              </a:extLst>
            </p:cNvPr>
            <p:cNvSpPr txBox="1"/>
            <p:nvPr/>
          </p:nvSpPr>
          <p:spPr>
            <a:xfrm>
              <a:off x="5013157" y="5028971"/>
              <a:ext cx="4252769" cy="812568"/>
            </a:xfrm>
            <a:prstGeom prst="rect">
              <a:avLst/>
            </a:prstGeom>
            <a:noFill/>
          </p:spPr>
          <p:txBody>
            <a:bodyPr wrap="square">
              <a:spAutoFit/>
            </a:bodyPr>
            <a:lstStyle/>
            <a:p>
              <a:pPr algn="ctr"/>
              <a:r>
                <a:rPr lang="ru-RU" sz="1800" dirty="0">
                  <a:effectLst/>
                  <a:latin typeface="Arial" panose="020B0604020202020204" pitchFamily="34" charset="0"/>
                  <a:ea typeface="Times New Roman" panose="02020603050405020304" pitchFamily="18" charset="0"/>
                  <a:cs typeface="Arial" panose="020B0604020202020204" pitchFamily="34" charset="0"/>
                </a:rPr>
                <a:t>Планировка № 2</a:t>
              </a:r>
              <a:endParaRPr lang="ru-RU" dirty="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8313A602-AF30-4B7E-8BE6-E6790071DB7F}"/>
                </a:ext>
              </a:extLst>
            </p:cNvPr>
            <p:cNvSpPr txBox="1"/>
            <p:nvPr/>
          </p:nvSpPr>
          <p:spPr>
            <a:xfrm>
              <a:off x="1808563" y="9199223"/>
              <a:ext cx="4961056" cy="812568"/>
            </a:xfrm>
            <a:prstGeom prst="rect">
              <a:avLst/>
            </a:prstGeom>
            <a:noFill/>
          </p:spPr>
          <p:txBody>
            <a:bodyPr wrap="square">
              <a:spAutoFit/>
            </a:bodyPr>
            <a:lstStyle/>
            <a:p>
              <a:pPr algn="ctr"/>
              <a:r>
                <a:rPr lang="ru-RU" sz="1800" dirty="0">
                  <a:effectLst/>
                  <a:latin typeface="Arial" panose="020B0604020202020204" pitchFamily="34" charset="0"/>
                  <a:ea typeface="Times New Roman" panose="02020603050405020304" pitchFamily="18" charset="0"/>
                  <a:cs typeface="Arial" panose="020B0604020202020204" pitchFamily="34" charset="0"/>
                </a:rPr>
                <a:t>Планировка № 3</a:t>
              </a:r>
              <a:endParaRPr lang="ru-RU"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784682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356D9053-BCD4-44A0-8436-34C50DE40596}"/>
              </a:ext>
            </a:extLst>
          </p:cNvPr>
          <p:cNvSpPr>
            <a:spLocks noGrp="1"/>
          </p:cNvSpPr>
          <p:nvPr>
            <p:ph idx="1"/>
          </p:nvPr>
        </p:nvSpPr>
        <p:spPr>
          <a:xfrm>
            <a:off x="635005" y="1690688"/>
            <a:ext cx="6665686" cy="2141083"/>
          </a:xfrm>
        </p:spPr>
        <p:txBody>
          <a:bodyPr/>
          <a:lstStyle/>
          <a:p>
            <a:r>
              <a:rPr lang="ru-RU" dirty="0">
                <a:latin typeface="Arial" panose="020B0604020202020204" pitchFamily="34" charset="0"/>
                <a:cs typeface="Arial" panose="020B0604020202020204" pitchFamily="34" charset="0"/>
              </a:rPr>
              <a:t>Проработка конструктивных узлов </a:t>
            </a:r>
          </a:p>
          <a:p>
            <a:r>
              <a:rPr lang="ru-RU" dirty="0">
                <a:latin typeface="Arial" panose="020B0604020202020204" pitchFamily="34" charset="0"/>
                <a:cs typeface="Arial" panose="020B0604020202020204" pitchFamily="34" charset="0"/>
              </a:rPr>
              <a:t>Разработка опытного образца</a:t>
            </a:r>
          </a:p>
          <a:p>
            <a:r>
              <a:rPr lang="ru-RU" dirty="0">
                <a:latin typeface="Arial" panose="020B0604020202020204" pitchFamily="34" charset="0"/>
                <a:cs typeface="Arial" panose="020B0604020202020204" pitchFamily="34" charset="0"/>
              </a:rPr>
              <a:t>Поиск и привлечение инвесторов</a:t>
            </a:r>
          </a:p>
          <a:p>
            <a:r>
              <a:rPr lang="ru-RU" dirty="0">
                <a:latin typeface="Arial" panose="020B0604020202020204" pitchFamily="34" charset="0"/>
                <a:cs typeface="Arial" panose="020B0604020202020204" pitchFamily="34" charset="0"/>
              </a:rPr>
              <a:t>Подготовка и оформление патента</a:t>
            </a:r>
          </a:p>
          <a:p>
            <a:endParaRPr lang="ru-RU" dirty="0">
              <a:latin typeface="Arial" panose="020B0604020202020204" pitchFamily="34" charset="0"/>
              <a:cs typeface="Arial" panose="020B0604020202020204" pitchFamily="34" charset="0"/>
            </a:endParaRPr>
          </a:p>
          <a:p>
            <a:endParaRPr lang="ru-RU" dirty="0">
              <a:latin typeface="Arial" panose="020B0604020202020204" pitchFamily="34" charset="0"/>
              <a:cs typeface="Arial" panose="020B0604020202020204" pitchFamily="34" charset="0"/>
            </a:endParaRPr>
          </a:p>
          <a:p>
            <a:endParaRPr lang="ru-RU" dirty="0">
              <a:latin typeface="Arial" panose="020B0604020202020204" pitchFamily="34" charset="0"/>
              <a:cs typeface="Arial" panose="020B0604020202020204" pitchFamily="34" charset="0"/>
            </a:endParaRPr>
          </a:p>
        </p:txBody>
      </p:sp>
      <p:sp>
        <p:nvSpPr>
          <p:cNvPr id="3" name="Номер слайда 2">
            <a:extLst>
              <a:ext uri="{FF2B5EF4-FFF2-40B4-BE49-F238E27FC236}">
                <a16:creationId xmlns:a16="http://schemas.microsoft.com/office/drawing/2014/main" id="{B71F02B0-F48B-4C7A-830A-0C27812E2705}"/>
              </a:ext>
            </a:extLst>
          </p:cNvPr>
          <p:cNvSpPr>
            <a:spLocks noGrp="1"/>
          </p:cNvSpPr>
          <p:nvPr>
            <p:ph type="sldNum" sz="quarter" idx="12"/>
          </p:nvPr>
        </p:nvSpPr>
        <p:spPr/>
        <p:txBody>
          <a:bodyPr/>
          <a:lstStyle/>
          <a:p>
            <a:fld id="{A01BE76D-E181-4177-862E-40D97C82BFEB}" type="slidenum">
              <a:rPr lang="ru-RU" smtClean="0">
                <a:latin typeface="Arial" panose="020B0604020202020204" pitchFamily="34" charset="0"/>
                <a:cs typeface="Arial" panose="020B0604020202020204" pitchFamily="34" charset="0"/>
              </a:rPr>
              <a:t>9</a:t>
            </a:fld>
            <a:endParaRPr lang="ru-RU" dirty="0">
              <a:latin typeface="Arial" panose="020B0604020202020204" pitchFamily="34" charset="0"/>
              <a:cs typeface="Arial" panose="020B0604020202020204" pitchFamily="34" charset="0"/>
            </a:endParaRPr>
          </a:p>
        </p:txBody>
      </p:sp>
      <p:sp>
        <p:nvSpPr>
          <p:cNvPr id="4" name="Заголовок 3">
            <a:extLst>
              <a:ext uri="{FF2B5EF4-FFF2-40B4-BE49-F238E27FC236}">
                <a16:creationId xmlns:a16="http://schemas.microsoft.com/office/drawing/2014/main" id="{A86DAA75-9DE0-412E-9156-0190D944D40A}"/>
              </a:ext>
            </a:extLst>
          </p:cNvPr>
          <p:cNvSpPr>
            <a:spLocks noGrp="1"/>
          </p:cNvSpPr>
          <p:nvPr>
            <p:ph type="title"/>
          </p:nvPr>
        </p:nvSpPr>
        <p:spPr/>
        <p:txBody>
          <a:bodyPr/>
          <a:lstStyle/>
          <a:p>
            <a:r>
              <a:rPr lang="ru-RU" dirty="0">
                <a:latin typeface="Arial" panose="020B0604020202020204" pitchFamily="34" charset="0"/>
                <a:cs typeface="Arial" panose="020B0604020202020204" pitchFamily="34" charset="0"/>
              </a:rPr>
              <a:t>Планы развития </a:t>
            </a:r>
          </a:p>
        </p:txBody>
      </p:sp>
    </p:spTree>
    <p:extLst>
      <p:ext uri="{BB962C8B-B14F-4D97-AF65-F5344CB8AC3E}">
        <p14:creationId xmlns:p14="http://schemas.microsoft.com/office/powerpoint/2010/main" val="3969355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F0F6D92D-C14A-4E85-8421-A874193E48FE}"/>
              </a:ext>
            </a:extLst>
          </p:cNvPr>
          <p:cNvSpPr>
            <a:spLocks noGrp="1"/>
          </p:cNvSpPr>
          <p:nvPr>
            <p:ph type="sldNum" sz="quarter" idx="12"/>
          </p:nvPr>
        </p:nvSpPr>
        <p:spPr/>
        <p:txBody>
          <a:bodyPr/>
          <a:lstStyle/>
          <a:p>
            <a:fld id="{A01BE76D-E181-4177-862E-40D97C82BFEB}" type="slidenum">
              <a:rPr lang="ru-RU" smtClean="0">
                <a:latin typeface="Arial" panose="020B0604020202020204" pitchFamily="34" charset="0"/>
                <a:cs typeface="Arial" panose="020B0604020202020204" pitchFamily="34" charset="0"/>
              </a:rPr>
              <a:t>10</a:t>
            </a:fld>
            <a:endParaRPr lang="ru-RU" dirty="0">
              <a:latin typeface="Arial" panose="020B0604020202020204" pitchFamily="34" charset="0"/>
              <a:cs typeface="Arial" panose="020B0604020202020204" pitchFamily="34" charset="0"/>
            </a:endParaRPr>
          </a:p>
        </p:txBody>
      </p:sp>
      <p:sp>
        <p:nvSpPr>
          <p:cNvPr id="4" name="Заголовок 3">
            <a:extLst>
              <a:ext uri="{FF2B5EF4-FFF2-40B4-BE49-F238E27FC236}">
                <a16:creationId xmlns:a16="http://schemas.microsoft.com/office/drawing/2014/main" id="{CE657CE1-04C4-464D-B670-6C61E5654EFB}"/>
              </a:ext>
            </a:extLst>
          </p:cNvPr>
          <p:cNvSpPr>
            <a:spLocks noGrp="1"/>
          </p:cNvSpPr>
          <p:nvPr>
            <p:ph type="title"/>
          </p:nvPr>
        </p:nvSpPr>
        <p:spPr/>
        <p:txBody>
          <a:bodyPr/>
          <a:lstStyle/>
          <a:p>
            <a:r>
              <a:rPr lang="ru-RU" dirty="0">
                <a:latin typeface="Arial" panose="020B0604020202020204" pitchFamily="34" charset="0"/>
                <a:cs typeface="Arial" panose="020B0604020202020204" pitchFamily="34" charset="0"/>
              </a:rPr>
              <a:t>Команда</a:t>
            </a:r>
          </a:p>
        </p:txBody>
      </p:sp>
      <p:pic>
        <p:nvPicPr>
          <p:cNvPr id="13" name="Picture 2">
            <a:extLst>
              <a:ext uri="{FF2B5EF4-FFF2-40B4-BE49-F238E27FC236}">
                <a16:creationId xmlns:a16="http://schemas.microsoft.com/office/drawing/2014/main" id="{22426CD7-215F-4AE3-BF6D-3D5111BDA0B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96" t="10174" r="-896" b="27704"/>
          <a:stretch/>
        </p:blipFill>
        <p:spPr bwMode="auto">
          <a:xfrm>
            <a:off x="783025" y="1642367"/>
            <a:ext cx="2722176" cy="27241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783EDDF-2C5C-4C34-AF05-DD7B3BA2D2B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732" b="26922"/>
          <a:stretch/>
        </p:blipFill>
        <p:spPr bwMode="auto">
          <a:xfrm>
            <a:off x="3671313" y="1625166"/>
            <a:ext cx="2756054" cy="275809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6241B30-F1D2-4594-A679-F42C4F858B01}"/>
              </a:ext>
            </a:extLst>
          </p:cNvPr>
          <p:cNvSpPr txBox="1"/>
          <p:nvPr/>
        </p:nvSpPr>
        <p:spPr>
          <a:xfrm>
            <a:off x="241360" y="4501700"/>
            <a:ext cx="3680046" cy="584775"/>
          </a:xfrm>
          <a:prstGeom prst="rect">
            <a:avLst/>
          </a:prstGeom>
          <a:noFill/>
        </p:spPr>
        <p:txBody>
          <a:bodyPr wrap="none" rtlCol="0">
            <a:spAutoFit/>
          </a:bodyPr>
          <a:lstStyle/>
          <a:p>
            <a:pPr algn="ctr"/>
            <a:r>
              <a:rPr lang="ru-RU" sz="1600" dirty="0">
                <a:latin typeface="Arial" pitchFamily="34" charset="0"/>
                <a:cs typeface="Arial" pitchFamily="34" charset="0"/>
              </a:rPr>
              <a:t>Трифонов Игорь Вадимович</a:t>
            </a:r>
          </a:p>
          <a:p>
            <a:pPr algn="ctr"/>
            <a:r>
              <a:rPr lang="ru-RU" sz="1600" dirty="0">
                <a:latin typeface="Arial" pitchFamily="34" charset="0"/>
                <a:cs typeface="Arial" pitchFamily="34" charset="0"/>
              </a:rPr>
              <a:t>Лидер проекта, куратор разработчик</a:t>
            </a:r>
          </a:p>
        </p:txBody>
      </p:sp>
      <p:sp>
        <p:nvSpPr>
          <p:cNvPr id="16" name="Прямоугольник 15">
            <a:extLst>
              <a:ext uri="{FF2B5EF4-FFF2-40B4-BE49-F238E27FC236}">
                <a16:creationId xmlns:a16="http://schemas.microsoft.com/office/drawing/2014/main" id="{B3A90ECC-1016-4D7D-B287-A5CCCE04A0FD}"/>
              </a:ext>
            </a:extLst>
          </p:cNvPr>
          <p:cNvSpPr/>
          <p:nvPr/>
        </p:nvSpPr>
        <p:spPr>
          <a:xfrm>
            <a:off x="3829049" y="4498009"/>
            <a:ext cx="2400301" cy="830997"/>
          </a:xfrm>
          <a:prstGeom prst="rect">
            <a:avLst/>
          </a:prstGeom>
        </p:spPr>
        <p:txBody>
          <a:bodyPr wrap="square">
            <a:spAutoFit/>
          </a:bodyPr>
          <a:lstStyle/>
          <a:p>
            <a:pPr algn="ctr"/>
            <a:r>
              <a:rPr lang="ru-RU" sz="1600" dirty="0">
                <a:latin typeface="Arial" panose="020B0604020202020204" pitchFamily="34" charset="0"/>
                <a:cs typeface="Arial" panose="020B0604020202020204" pitchFamily="34" charset="0"/>
              </a:rPr>
              <a:t>Никитин Григорий Владиславович </a:t>
            </a:r>
          </a:p>
          <a:p>
            <a:pPr algn="ctr"/>
            <a:r>
              <a:rPr lang="ru-RU" sz="1600" dirty="0">
                <a:latin typeface="Arial" panose="020B0604020202020204" pitchFamily="34" charset="0"/>
                <a:cs typeface="Arial" panose="020B0604020202020204" pitchFamily="34" charset="0"/>
              </a:rPr>
              <a:t>Проектировщик</a:t>
            </a:r>
            <a:endParaRPr lang="ru-RU" sz="1600" dirty="0"/>
          </a:p>
        </p:txBody>
      </p:sp>
      <p:sp>
        <p:nvSpPr>
          <p:cNvPr id="17" name="Прямоугольник 16">
            <a:extLst>
              <a:ext uri="{FF2B5EF4-FFF2-40B4-BE49-F238E27FC236}">
                <a16:creationId xmlns:a16="http://schemas.microsoft.com/office/drawing/2014/main" id="{A0AAB18B-922F-4BDF-A885-72B3982EDBE1}"/>
              </a:ext>
            </a:extLst>
          </p:cNvPr>
          <p:cNvSpPr/>
          <p:nvPr/>
        </p:nvSpPr>
        <p:spPr>
          <a:xfrm>
            <a:off x="6400800" y="4498009"/>
            <a:ext cx="2419350" cy="830997"/>
          </a:xfrm>
          <a:prstGeom prst="rect">
            <a:avLst/>
          </a:prstGeom>
        </p:spPr>
        <p:txBody>
          <a:bodyPr wrap="square">
            <a:spAutoFit/>
          </a:bodyPr>
          <a:lstStyle/>
          <a:p>
            <a:pPr algn="ctr"/>
            <a:r>
              <a:rPr lang="ru-RU" sz="1600" dirty="0">
                <a:latin typeface="Arial" panose="020B0604020202020204" pitchFamily="34" charset="0"/>
                <a:cs typeface="Arial" panose="020B0604020202020204" pitchFamily="34" charset="0"/>
              </a:rPr>
              <a:t>Леонтьев Владимир Эдуардович</a:t>
            </a:r>
          </a:p>
          <a:p>
            <a:pPr algn="ctr"/>
            <a:r>
              <a:rPr lang="ru-RU" sz="1600" dirty="0">
                <a:latin typeface="Arial" panose="020B0604020202020204" pitchFamily="34" charset="0"/>
                <a:cs typeface="Arial" panose="020B0604020202020204" pitchFamily="34" charset="0"/>
              </a:rPr>
              <a:t>Конструктор</a:t>
            </a:r>
            <a:endParaRPr lang="ru-RU" sz="1600" dirty="0"/>
          </a:p>
        </p:txBody>
      </p:sp>
      <p:pic>
        <p:nvPicPr>
          <p:cNvPr id="18" name="Picture 5">
            <a:extLst>
              <a:ext uri="{FF2B5EF4-FFF2-40B4-BE49-F238E27FC236}">
                <a16:creationId xmlns:a16="http://schemas.microsoft.com/office/drawing/2014/main" id="{50D61CEB-1323-4B04-9582-6A1F40A1B6D6}"/>
              </a:ext>
            </a:extLst>
          </p:cNvPr>
          <p:cNvPicPr>
            <a:picLocks noChangeAspect="1" noChangeArrowheads="1"/>
          </p:cNvPicPr>
          <p:nvPr/>
        </p:nvPicPr>
        <p:blipFill>
          <a:blip r:embed="rId4" cstate="print"/>
          <a:srcRect/>
          <a:stretch>
            <a:fillRect/>
          </a:stretch>
        </p:blipFill>
        <p:spPr bwMode="auto">
          <a:xfrm>
            <a:off x="8905875" y="1625164"/>
            <a:ext cx="2189553" cy="2800335"/>
          </a:xfrm>
          <a:prstGeom prst="rect">
            <a:avLst/>
          </a:prstGeom>
          <a:noFill/>
          <a:ln w="9525">
            <a:noFill/>
            <a:miter lim="800000"/>
            <a:headEnd/>
            <a:tailEnd/>
          </a:ln>
        </p:spPr>
      </p:pic>
      <p:sp>
        <p:nvSpPr>
          <p:cNvPr id="19" name="Прямоугольник 18">
            <a:extLst>
              <a:ext uri="{FF2B5EF4-FFF2-40B4-BE49-F238E27FC236}">
                <a16:creationId xmlns:a16="http://schemas.microsoft.com/office/drawing/2014/main" id="{B213E0F0-6E7E-4050-A131-923C9E6808BE}"/>
              </a:ext>
            </a:extLst>
          </p:cNvPr>
          <p:cNvSpPr/>
          <p:nvPr/>
        </p:nvSpPr>
        <p:spPr>
          <a:xfrm>
            <a:off x="8848725" y="4564684"/>
            <a:ext cx="2419350" cy="830997"/>
          </a:xfrm>
          <a:prstGeom prst="rect">
            <a:avLst/>
          </a:prstGeom>
        </p:spPr>
        <p:txBody>
          <a:bodyPr wrap="square">
            <a:spAutoFit/>
          </a:bodyPr>
          <a:lstStyle/>
          <a:p>
            <a:pPr algn="ctr"/>
            <a:r>
              <a:rPr lang="ru-RU" sz="1600" dirty="0">
                <a:latin typeface="Arial" pitchFamily="34" charset="0"/>
                <a:cs typeface="Arial" pitchFamily="34" charset="0"/>
              </a:rPr>
              <a:t>Киргизов Георгий Леонидович</a:t>
            </a:r>
          </a:p>
          <a:p>
            <a:pPr algn="ctr"/>
            <a:r>
              <a:rPr lang="ru-RU" sz="1600" dirty="0">
                <a:latin typeface="Arial" pitchFamily="34" charset="0"/>
                <a:cs typeface="Arial" pitchFamily="34" charset="0"/>
              </a:rPr>
              <a:t>Аналитик</a:t>
            </a:r>
          </a:p>
        </p:txBody>
      </p:sp>
      <p:pic>
        <p:nvPicPr>
          <p:cNvPr id="20" name="Рисунок 19">
            <a:extLst>
              <a:ext uri="{FF2B5EF4-FFF2-40B4-BE49-F238E27FC236}">
                <a16:creationId xmlns:a16="http://schemas.microsoft.com/office/drawing/2014/main" id="{DE080D24-F32F-43B3-8011-404CCDD0C7F4}"/>
              </a:ext>
            </a:extLst>
          </p:cNvPr>
          <p:cNvPicPr>
            <a:picLocks noChangeAspect="1"/>
          </p:cNvPicPr>
          <p:nvPr/>
        </p:nvPicPr>
        <p:blipFill>
          <a:blip r:embed="rId5"/>
          <a:stretch>
            <a:fillRect/>
          </a:stretch>
        </p:blipFill>
        <p:spPr>
          <a:xfrm>
            <a:off x="6593479" y="1625166"/>
            <a:ext cx="2143683" cy="2800334"/>
          </a:xfrm>
          <a:prstGeom prst="rect">
            <a:avLst/>
          </a:prstGeom>
        </p:spPr>
      </p:pic>
    </p:spTree>
    <p:extLst>
      <p:ext uri="{BB962C8B-B14F-4D97-AF65-F5344CB8AC3E}">
        <p14:creationId xmlns:p14="http://schemas.microsoft.com/office/powerpoint/2010/main" val="3779349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latin typeface="Arial" panose="020B0604020202020204" pitchFamily="34" charset="0"/>
                <a:cs typeface="Arial" panose="020B0604020202020204" pitchFamily="34" charset="0"/>
              </a:rPr>
              <a:t>Спасибо за внимание </a:t>
            </a:r>
          </a:p>
        </p:txBody>
      </p:sp>
      <p:sp>
        <p:nvSpPr>
          <p:cNvPr id="3" name="Подзаголовок 2"/>
          <p:cNvSpPr>
            <a:spLocks noGrp="1"/>
          </p:cNvSpPr>
          <p:nvPr>
            <p:ph type="subTitle" idx="1"/>
          </p:nvPr>
        </p:nvSpPr>
        <p:spPr/>
        <p:txBody>
          <a:bodyPr/>
          <a:lstStyle/>
          <a:p>
            <a:r>
              <a:rPr lang="ru-RU" dirty="0">
                <a:latin typeface="Arial" panose="020B0604020202020204" pitchFamily="34" charset="0"/>
                <a:cs typeface="Arial" panose="020B0604020202020204" pitchFamily="34" charset="0"/>
              </a:rPr>
              <a:t>Контактные данные</a:t>
            </a:r>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554</TotalTime>
  <Words>904</Words>
  <Application>Microsoft Office PowerPoint</Application>
  <PresentationFormat>Широкоэкранный</PresentationFormat>
  <Paragraphs>159</Paragraphs>
  <Slides>11</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11</vt:i4>
      </vt:variant>
    </vt:vector>
  </HeadingPairs>
  <TitlesOfParts>
    <vt:vector size="18" baseType="lpstr">
      <vt:lpstr>Gilroy Medium</vt:lpstr>
      <vt:lpstr>Gilroy Bold</vt:lpstr>
      <vt:lpstr>Verdana</vt:lpstr>
      <vt:lpstr>Times New Roman</vt:lpstr>
      <vt:lpstr>Arial</vt:lpstr>
      <vt:lpstr>Calibri</vt:lpstr>
      <vt:lpstr>Тема3</vt:lpstr>
      <vt:lpstr>Мобильные быстровозводимые здания многократного использования </vt:lpstr>
      <vt:lpstr>Пользователь и проблема</vt:lpstr>
      <vt:lpstr>Актуальность проекта</vt:lpstr>
      <vt:lpstr>Конкуренты (аналоги)</vt:lpstr>
      <vt:lpstr>Решение</vt:lpstr>
      <vt:lpstr>Бизнес-модель</vt:lpstr>
      <vt:lpstr>Калькуляция себестоимости изделия</vt:lpstr>
      <vt:lpstr>Текущие результаты</vt:lpstr>
      <vt:lpstr>Планы развития </vt:lpstr>
      <vt:lpstr>Команда</vt:lpstr>
      <vt:lpstr>Спасибо за внимание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Георгий Киргизов</cp:lastModifiedBy>
  <cp:revision>66</cp:revision>
  <dcterms:created xsi:type="dcterms:W3CDTF">2024-01-25T17:19:34Z</dcterms:created>
  <dcterms:modified xsi:type="dcterms:W3CDTF">2024-12-09T13:42:13Z</dcterms:modified>
</cp:coreProperties>
</file>