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32.jpg" ContentType="image/pn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57" r:id="rId4"/>
    <p:sldId id="259" r:id="rId5"/>
    <p:sldId id="276" r:id="rId6"/>
    <p:sldId id="277" r:id="rId7"/>
    <p:sldId id="285" r:id="rId8"/>
    <p:sldId id="263" r:id="rId9"/>
    <p:sldId id="286" r:id="rId10"/>
    <p:sldId id="275" r:id="rId11"/>
    <p:sldId id="266" r:id="rId12"/>
    <p:sldId id="268" r:id="rId13"/>
    <p:sldId id="269" r:id="rId14"/>
    <p:sldId id="284" r:id="rId15"/>
    <p:sldId id="279" r:id="rId16"/>
    <p:sldId id="281" r:id="rId17"/>
    <p:sldId id="282" r:id="rId18"/>
    <p:sldId id="283" r:id="rId19"/>
  </p:sldIdLst>
  <p:sldSz cx="9144000" cy="5143500" type="screen16x9"/>
  <p:notesSz cx="6858000" cy="9144000"/>
  <p:embeddedFontLst>
    <p:embeddedFont>
      <p:font typeface="Akrobat" panose="020B0604020202020204" charset="-52"/>
      <p:regular r:id="rId21"/>
    </p:embeddedFont>
    <p:embeddedFont>
      <p:font typeface="Akrobat Black" panose="00000A00000000000000" charset="-52"/>
      <p:bold r:id="rId22"/>
    </p:embeddedFont>
    <p:embeddedFont>
      <p:font typeface="Akrobat Bold" panose="00000800000000000000" charset="-52"/>
      <p:bold r:id="rId23"/>
    </p:embeddedFont>
    <p:embeddedFont>
      <p:font typeface="Akrobat ExtraBold" panose="00000900000000000000" charset="-52"/>
      <p:bold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Montserrat" panose="00000500000000000000" pitchFamily="2" charset="-52"/>
      <p:regular r:id="rId33"/>
      <p:bold r:id="rId34"/>
      <p:italic r:id="rId35"/>
      <p:boldItalic r:id="rId36"/>
    </p:embeddedFont>
    <p:embeddedFont>
      <p:font typeface="Montserrat ExtraBold" panose="00000900000000000000" pitchFamily="2" charset="-52"/>
      <p:bold r:id="rId37"/>
      <p:boldItalic r:id="rId38"/>
    </p:embeddedFont>
    <p:embeddedFont>
      <p:font typeface="Montserrat SemiBold" panose="00000700000000000000" pitchFamily="2" charset="-52"/>
      <p:bold r:id="rId39"/>
      <p:boldItalic r:id="rId40"/>
    </p:embeddedFont>
    <p:embeddedFont>
      <p:font typeface="Raleway" pitchFamily="2" charset="-52"/>
      <p:regular r:id="rId41"/>
      <p:bold r:id="rId42"/>
      <p:italic r:id="rId43"/>
      <p:boldItalic r:id="rId44"/>
    </p:embeddedFont>
    <p:embeddedFont>
      <p:font typeface="Raleway SemiBold" pitchFamily="2" charset="-52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jLa8UioT7RDsn5edcJh+58Y1HK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2FE"/>
    <a:srgbClr val="FF0000"/>
    <a:srgbClr val="FD493D"/>
    <a:srgbClr val="0099CC"/>
    <a:srgbClr val="000000"/>
    <a:srgbClr val="6029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DB4401-9113-4677-9A26-3D699E5911B7}">
  <a:tblStyle styleId="{93DB4401-9113-4677-9A26-3D699E5911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0" autoAdjust="0"/>
  </p:normalViewPr>
  <p:slideViewPr>
    <p:cSldViewPr snapToGrid="0">
      <p:cViewPr varScale="1">
        <p:scale>
          <a:sx n="59" d="100"/>
          <a:sy n="59" d="100"/>
        </p:scale>
        <p:origin x="76" y="12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103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sz="11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1CBA16FF-A177-6430-26D9-80B8EAAFE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BB4A4EF-57AC-60B3-F092-186865F3A6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C7F94BD9-F96D-A093-EAAD-B317DC9BF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8951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0205A68C-13CA-30E4-694D-64AF3C4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D0B1DC82-64D2-D500-1408-B03967CCF9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8" name="Google Shape;108;p4:notes">
            <a:extLst>
              <a:ext uri="{FF2B5EF4-FFF2-40B4-BE49-F238E27FC236}">
                <a16:creationId xmlns:a16="http://schemas.microsoft.com/office/drawing/2014/main" id="{FBB46E66-4E7A-7529-96E9-8AC3B6E296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1200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0" name="Google Shape;19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9" name="Google Shape;20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28" name="Google Shape;22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514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3" name="Google Shape;29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2" name="Google Shape;31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sz="1100" dirty="0">
              <a:latin typeface="Montserrat" panose="00000500000000000000" pitchFamily="2" charset="-52"/>
            </a:endParaRPr>
          </a:p>
        </p:txBody>
      </p:sp>
      <p:sp>
        <p:nvSpPr>
          <p:cNvPr id="127" name="Google Shape;1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3" name="Google Shape;29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4268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73C6B-BD1C-4060-863D-77A5EE87F73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18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378714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441819" y="1993288"/>
            <a:ext cx="38136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10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"/>
          <p:cNvSpPr txBox="1">
            <a:spLocks noGrp="1"/>
          </p:cNvSpPr>
          <p:nvPr>
            <p:ph type="title"/>
          </p:nvPr>
        </p:nvSpPr>
        <p:spPr>
          <a:xfrm>
            <a:off x="41711" y="1040533"/>
            <a:ext cx="5120097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4400" dirty="0">
                <a:solidFill>
                  <a:srgbClr val="FD493D"/>
                </a:solidFill>
                <a:latin typeface="Akrobat Black" panose="00000A00000000000000" pitchFamily="50" charset="-52"/>
                <a:sym typeface="Arial"/>
              </a:rPr>
              <a:t>STEEL DREAM</a:t>
            </a:r>
            <a:br>
              <a:rPr lang="ru-RU" sz="4400" dirty="0">
                <a:solidFill>
                  <a:schemeClr val="dk1"/>
                </a:solidFill>
                <a:latin typeface="Akrobat Black" panose="00000A00000000000000" pitchFamily="50" charset="-52"/>
                <a:sym typeface="Arial"/>
              </a:rPr>
            </a:br>
            <a:r>
              <a:rPr lang="ru-RU" sz="2800" dirty="0">
                <a:solidFill>
                  <a:schemeClr val="dk1"/>
                </a:solidFill>
                <a:latin typeface="Akrobat Black" panose="00000A00000000000000" pitchFamily="50" charset="-52"/>
                <a:sym typeface="Arial"/>
              </a:rPr>
              <a:t>клуб настоящей робототехники</a:t>
            </a:r>
            <a:endParaRPr sz="3200" dirty="0">
              <a:latin typeface="Akrobat Black" panose="00000A00000000000000" pitchFamily="50" charset="-52"/>
              <a:sym typeface="Arial"/>
            </a:endParaRPr>
          </a:p>
        </p:txBody>
      </p:sp>
      <p:sp>
        <p:nvSpPr>
          <p:cNvPr id="59" name="Google Shape;59;p1"/>
          <p:cNvSpPr txBox="1">
            <a:spLocks noGrp="1"/>
          </p:cNvSpPr>
          <p:nvPr>
            <p:ph type="body" idx="1"/>
          </p:nvPr>
        </p:nvSpPr>
        <p:spPr>
          <a:xfrm>
            <a:off x="41711" y="3232698"/>
            <a:ext cx="3174638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>
                <a:latin typeface="Arial"/>
                <a:ea typeface="Arial"/>
                <a:cs typeface="Arial"/>
                <a:sym typeface="Arial"/>
              </a:rPr>
              <a:t>Афанасов Геракл</a:t>
            </a:r>
            <a:endParaRPr sz="18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/>
              <a:t>Факультет бизнеса</a:t>
            </a:r>
            <a:endParaRPr sz="18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/>
              <a:t>Бизнес-информатика</a:t>
            </a:r>
            <a:endParaRPr sz="18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 dirty="0">
                <a:latin typeface="Arial"/>
                <a:ea typeface="Arial"/>
                <a:cs typeface="Arial"/>
                <a:sym typeface="Arial"/>
              </a:rPr>
              <a:t>3 курс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9302" r="11847" b="3192"/>
          <a:stretch/>
        </p:blipFill>
        <p:spPr>
          <a:xfrm>
            <a:off x="5224422" y="587031"/>
            <a:ext cx="4051314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D97D6E-9EA0-4504-BD02-AE9A16E3B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085" y="52399"/>
            <a:ext cx="889558" cy="1098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EB1970-3E83-406B-AD4C-13CC93FE84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3" r="3100"/>
          <a:stretch/>
        </p:blipFill>
        <p:spPr>
          <a:xfrm>
            <a:off x="0" y="935871"/>
            <a:ext cx="4024859" cy="3756057"/>
          </a:xfrm>
          <a:prstGeom prst="rect">
            <a:avLst/>
          </a:prstGeom>
        </p:spPr>
      </p:pic>
      <p:sp>
        <p:nvSpPr>
          <p:cNvPr id="230" name="Google Shape;230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2"/>
          <p:cNvSpPr txBox="1"/>
          <p:nvPr/>
        </p:nvSpPr>
        <p:spPr>
          <a:xfrm>
            <a:off x="-63796" y="4892641"/>
            <a:ext cx="524224" cy="14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42"/>
          <p:cNvGrpSpPr/>
          <p:nvPr/>
        </p:nvGrpSpPr>
        <p:grpSpPr>
          <a:xfrm>
            <a:off x="-5085" y="494459"/>
            <a:ext cx="3538799" cy="82077"/>
            <a:chOff x="0" y="692501"/>
            <a:chExt cx="2624940" cy="97200"/>
          </a:xfrm>
        </p:grpSpPr>
        <p:sp>
          <p:nvSpPr>
            <p:cNvPr id="237" name="Google Shape;237;p4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42"/>
          <p:cNvSpPr txBox="1">
            <a:spLocks noGrp="1"/>
          </p:cNvSpPr>
          <p:nvPr>
            <p:ph type="title"/>
          </p:nvPr>
        </p:nvSpPr>
        <p:spPr>
          <a:xfrm>
            <a:off x="-58994" y="-90285"/>
            <a:ext cx="46557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2800" dirty="0"/>
              <a:t>ЧТО МЫ ДЕЛАЕМ</a:t>
            </a:r>
            <a:endParaRPr sz="28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DAF791-FD4C-43D1-B1E0-71CA62E23A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2"/>
          <a:stretch/>
        </p:blipFill>
        <p:spPr>
          <a:xfrm>
            <a:off x="6674416" y="2723455"/>
            <a:ext cx="2344532" cy="2238813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911E87-7C98-4AAA-B43D-4D3A199F91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" t="22465" r="5040" b="15725"/>
          <a:stretch/>
        </p:blipFill>
        <p:spPr>
          <a:xfrm>
            <a:off x="4122440" y="92197"/>
            <a:ext cx="4896508" cy="2479553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2">
            <a:extLst>
              <a:ext uri="{FF2B5EF4-FFF2-40B4-BE49-F238E27FC236}">
                <a16:creationId xmlns:a16="http://schemas.microsoft.com/office/drawing/2014/main" id="{2464BF7D-6210-4C11-86F4-30596C46F5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19" t="6135" r="15029" b="17714"/>
          <a:stretch/>
        </p:blipFill>
        <p:spPr>
          <a:xfrm>
            <a:off x="3699338" y="2923996"/>
            <a:ext cx="2917363" cy="1998968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794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959AC3-DD6E-4B6A-918C-222F79F1D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861" r="28405"/>
          <a:stretch/>
        </p:blipFill>
        <p:spPr>
          <a:xfrm>
            <a:off x="2562232" y="1353329"/>
            <a:ext cx="6540055" cy="3801947"/>
          </a:xfrm>
          <a:prstGeom prst="rect">
            <a:avLst/>
          </a:prstGeom>
        </p:spPr>
      </p:pic>
      <p:sp>
        <p:nvSpPr>
          <p:cNvPr id="72" name="Google Shape;72;p2"/>
          <p:cNvSpPr txBox="1"/>
          <p:nvPr/>
        </p:nvSpPr>
        <p:spPr>
          <a:xfrm>
            <a:off x="1057" y="-2015"/>
            <a:ext cx="62328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30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74" name="Google Shape;7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" name="Google Shape;79;p2"/>
          <p:cNvSpPr/>
          <p:nvPr/>
        </p:nvSpPr>
        <p:spPr>
          <a:xfrm>
            <a:off x="-5084" y="4810904"/>
            <a:ext cx="405317" cy="3431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-6567" y="4907803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Рисунок 5">
            <a:extLst>
              <a:ext uri="{FF2B5EF4-FFF2-40B4-BE49-F238E27FC236}">
                <a16:creationId xmlns:a16="http://schemas.microsoft.com/office/drawing/2014/main" id="{48E43DB4-DF1F-4C3A-93D8-97903CC01E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36E01F4-4777-4060-8032-6FD9405540E3}"/>
              </a:ext>
            </a:extLst>
          </p:cNvPr>
          <p:cNvSpPr txBox="1"/>
          <p:nvPr/>
        </p:nvSpPr>
        <p:spPr>
          <a:xfrm>
            <a:off x="2870075" y="942256"/>
            <a:ext cx="6095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Динамика объёма рынка дополнительного детского образования 2019 – 2023 гг., млрд руб.</a:t>
            </a:r>
            <a:endParaRPr lang="ru-RU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7217BF-7663-4785-9FE1-38191A9D286B}"/>
              </a:ext>
            </a:extLst>
          </p:cNvPr>
          <p:cNvSpPr txBox="1"/>
          <p:nvPr/>
        </p:nvSpPr>
        <p:spPr>
          <a:xfrm>
            <a:off x="41713" y="1167523"/>
            <a:ext cx="2868561" cy="32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92D050"/>
                </a:solidFill>
                <a:latin typeface="Akrobat Bold" panose="00000800000000000000" pitchFamily="50" charset="-52"/>
              </a:rPr>
              <a:t>S</a:t>
            </a:r>
            <a:r>
              <a:rPr lang="en-US" sz="2800" dirty="0">
                <a:solidFill>
                  <a:srgbClr val="0070C0"/>
                </a:solidFill>
                <a:latin typeface="Akrobat Bold" panose="00000800000000000000" pitchFamily="50" charset="-52"/>
              </a:rPr>
              <a:t> T</a:t>
            </a:r>
            <a:r>
              <a:rPr lang="en-US" sz="2800" dirty="0">
                <a:solidFill>
                  <a:srgbClr val="FF0000"/>
                </a:solidFill>
                <a:latin typeface="Akrobat Bold" panose="00000800000000000000" pitchFamily="50" charset="-52"/>
              </a:rPr>
              <a:t> E</a:t>
            </a:r>
            <a:r>
              <a:rPr lang="en-US" sz="2800" dirty="0">
                <a:solidFill>
                  <a:schemeClr val="tx1"/>
                </a:solidFill>
                <a:latin typeface="Akrobat Bold" panose="00000800000000000000" pitchFamily="50" charset="-52"/>
              </a:rPr>
              <a:t> M </a:t>
            </a:r>
            <a:r>
              <a:rPr lang="en-US" sz="18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r>
              <a:rPr lang="en-US" sz="2800" dirty="0">
                <a:solidFill>
                  <a:schemeClr val="tx1"/>
                </a:solidFill>
                <a:latin typeface="Akrobat Bold" panose="00000800000000000000" pitchFamily="50" charset="-52"/>
              </a:rPr>
              <a:t> </a:t>
            </a:r>
            <a:endParaRPr lang="ru-RU" sz="2800" dirty="0">
              <a:solidFill>
                <a:srgbClr val="92D050"/>
              </a:solidFill>
              <a:latin typeface="Akrobat Bold" panose="00000800000000000000" pitchFamily="50" charset="-52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92D050"/>
                </a:solidFill>
                <a:latin typeface="Akrobat Bold" panose="00000800000000000000" pitchFamily="50" charset="-52"/>
              </a:rPr>
              <a:t>S</a:t>
            </a:r>
            <a:r>
              <a:rPr lang="en-US" sz="2000" dirty="0">
                <a:latin typeface="Akrobat Bold" panose="00000800000000000000" pitchFamily="50" charset="-52"/>
              </a:rPr>
              <a:t> – </a:t>
            </a:r>
            <a:r>
              <a:rPr lang="ru-RU" sz="2000" dirty="0">
                <a:latin typeface="Akrobat Bold" panose="00000800000000000000" pitchFamily="50" charset="-52"/>
              </a:rPr>
              <a:t>Естественные науки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krobat Bold" panose="00000800000000000000" pitchFamily="50" charset="-52"/>
              </a:rPr>
              <a:t>T</a:t>
            </a:r>
            <a:r>
              <a:rPr lang="en-US" sz="2000" dirty="0">
                <a:latin typeface="Akrobat Bold" panose="00000800000000000000" pitchFamily="50" charset="-52"/>
              </a:rPr>
              <a:t> - </a:t>
            </a:r>
            <a:r>
              <a:rPr lang="ru-RU" sz="2000" dirty="0">
                <a:latin typeface="Akrobat Bold" panose="00000800000000000000" pitchFamily="50" charset="-52"/>
              </a:rPr>
              <a:t>Технологии</a:t>
            </a:r>
            <a:endParaRPr lang="en-US" sz="2000" dirty="0">
              <a:latin typeface="Akrobat Bold" panose="00000800000000000000" pitchFamily="50" charset="-52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latin typeface="Akrobat Bold" panose="00000800000000000000" pitchFamily="50" charset="-52"/>
              </a:rPr>
              <a:t>E</a:t>
            </a:r>
            <a:r>
              <a:rPr lang="en-US" sz="2000" dirty="0">
                <a:latin typeface="Akrobat Bold" panose="00000800000000000000" pitchFamily="50" charset="-52"/>
              </a:rPr>
              <a:t> –</a:t>
            </a:r>
            <a:r>
              <a:rPr lang="ru-RU" sz="2000" dirty="0">
                <a:latin typeface="Akrobat Bold" panose="00000800000000000000" pitchFamily="50" charset="-52"/>
              </a:rPr>
              <a:t> Инженерное искусство</a:t>
            </a:r>
            <a:endParaRPr lang="en-US" sz="2000" dirty="0">
              <a:latin typeface="Akrobat Bold" panose="00000800000000000000" pitchFamily="50" charset="-52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Akrobat Bold" panose="00000800000000000000" pitchFamily="50" charset="-52"/>
              </a:rPr>
              <a:t>M</a:t>
            </a:r>
            <a:r>
              <a:rPr lang="en-US" sz="2000" dirty="0">
                <a:latin typeface="Akrobat Bold" panose="00000800000000000000" pitchFamily="50" charset="-52"/>
              </a:rPr>
              <a:t> -</a:t>
            </a:r>
            <a:r>
              <a:rPr lang="ru-RU" sz="2000" dirty="0">
                <a:latin typeface="Akrobat Bold" panose="00000800000000000000" pitchFamily="50" charset="-52"/>
              </a:rPr>
              <a:t> Математика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9F5192-C598-4A1F-98E0-7DD4E13072B7}"/>
              </a:ext>
            </a:extLst>
          </p:cNvPr>
          <p:cNvSpPr/>
          <p:nvPr/>
        </p:nvSpPr>
        <p:spPr>
          <a:xfrm>
            <a:off x="778096" y="1915895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Google Shape;11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18" name="Google Shape;118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558364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ЦЕЛЕВАЯ АУДИТОРИЯ </a:t>
            </a:r>
            <a:r>
              <a:rPr lang="en-US" dirty="0"/>
              <a:t>/ </a:t>
            </a:r>
            <a:r>
              <a:rPr lang="ru-RU" dirty="0"/>
              <a:t>ПРОБЛЕМЫ</a:t>
            </a:r>
            <a:endParaRPr dirty="0"/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248793F9-5CE6-4A45-A426-F8C816FDB3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98646" y="40866"/>
            <a:ext cx="688523" cy="650642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974FAE-1876-462B-A612-94A39F52D0F9}"/>
              </a:ext>
            </a:extLst>
          </p:cNvPr>
          <p:cNvSpPr txBox="1"/>
          <p:nvPr/>
        </p:nvSpPr>
        <p:spPr>
          <a:xfrm>
            <a:off x="795135" y="798009"/>
            <a:ext cx="1790504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8F00FF"/>
              </a:buClr>
              <a:buSzPct val="100000"/>
            </a:pP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КЛИЕНТЫ </a:t>
            </a:r>
            <a:r>
              <a:rPr lang="en-US" sz="2000" b="1" dirty="0">
                <a:solidFill>
                  <a:srgbClr val="1B1B1B"/>
                </a:solidFill>
                <a:latin typeface="Akrobat Black" panose="00000A00000000000000" pitchFamily="50" charset="-52"/>
              </a:rPr>
              <a:t>B2C</a:t>
            </a:r>
            <a:r>
              <a:rPr lang="en-US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 – </a:t>
            </a:r>
            <a:endParaRPr lang="ru-RU" sz="2000" dirty="0">
              <a:solidFill>
                <a:srgbClr val="1B1B1B"/>
              </a:solidFill>
              <a:latin typeface="Akrobat Black" panose="00000A00000000000000" pitchFamily="50" charset="-52"/>
            </a:endParaRPr>
          </a:p>
          <a:p>
            <a:pPr algn="ctr">
              <a:lnSpc>
                <a:spcPct val="150000"/>
              </a:lnSpc>
              <a:buClr>
                <a:srgbClr val="8F00FF"/>
              </a:buClr>
              <a:buSzPct val="100000"/>
            </a:pP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РОДИТЕЛИ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86BC81-C162-4937-B193-3385FA3C73FC}"/>
              </a:ext>
            </a:extLst>
          </p:cNvPr>
          <p:cNvSpPr txBox="1"/>
          <p:nvPr/>
        </p:nvSpPr>
        <p:spPr>
          <a:xfrm>
            <a:off x="3638999" y="798009"/>
            <a:ext cx="1790504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8F00FF"/>
              </a:buClr>
              <a:buSzPct val="100000"/>
            </a:pP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КЛИЕНТЫ </a:t>
            </a:r>
            <a:r>
              <a:rPr lang="en-US" sz="2000" b="1" dirty="0">
                <a:solidFill>
                  <a:srgbClr val="1B1B1B"/>
                </a:solidFill>
                <a:latin typeface="Akrobat Black" panose="00000A00000000000000" pitchFamily="50" charset="-52"/>
              </a:rPr>
              <a:t>B2G</a:t>
            </a: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 </a:t>
            </a:r>
            <a:r>
              <a:rPr lang="en-US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–</a:t>
            </a: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 </a:t>
            </a:r>
          </a:p>
          <a:p>
            <a:pPr algn="ctr">
              <a:lnSpc>
                <a:spcPct val="150000"/>
              </a:lnSpc>
              <a:buClr>
                <a:srgbClr val="8F00FF"/>
              </a:buClr>
              <a:buSzPct val="100000"/>
            </a:pP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ШКОЛЫ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AF1DE2-0FD6-4F72-A987-F802E394CE3D}"/>
              </a:ext>
            </a:extLst>
          </p:cNvPr>
          <p:cNvSpPr txBox="1"/>
          <p:nvPr/>
        </p:nvSpPr>
        <p:spPr>
          <a:xfrm>
            <a:off x="6222412" y="798008"/>
            <a:ext cx="1790504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8F00FF"/>
              </a:buClr>
              <a:buSzPct val="100000"/>
            </a:pP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КЛИЕНТЫ </a:t>
            </a:r>
            <a:r>
              <a:rPr lang="en-US" sz="2000" b="1" dirty="0">
                <a:solidFill>
                  <a:srgbClr val="1B1B1B"/>
                </a:solidFill>
                <a:latin typeface="Akrobat Black" panose="00000A00000000000000" pitchFamily="50" charset="-52"/>
              </a:rPr>
              <a:t>B2B</a:t>
            </a:r>
            <a:r>
              <a:rPr lang="ru-RU" sz="2000" b="1" dirty="0">
                <a:solidFill>
                  <a:srgbClr val="1B1B1B"/>
                </a:solidFill>
                <a:latin typeface="Akrobat Black" panose="00000A00000000000000" pitchFamily="50" charset="-52"/>
              </a:rPr>
              <a:t> –</a:t>
            </a:r>
            <a:r>
              <a:rPr lang="en-US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 </a:t>
            </a:r>
            <a:endParaRPr lang="ru-RU" sz="2000" dirty="0">
              <a:solidFill>
                <a:srgbClr val="1B1B1B"/>
              </a:solidFill>
              <a:latin typeface="Akrobat Black" panose="00000A00000000000000" pitchFamily="50" charset="-52"/>
            </a:endParaRPr>
          </a:p>
          <a:p>
            <a:pPr algn="ctr">
              <a:lnSpc>
                <a:spcPct val="150000"/>
              </a:lnSpc>
              <a:buClr>
                <a:srgbClr val="8F00FF"/>
              </a:buClr>
              <a:buSzPct val="100000"/>
            </a:pPr>
            <a:r>
              <a:rPr lang="ru-RU" sz="2000" dirty="0">
                <a:solidFill>
                  <a:srgbClr val="1B1B1B"/>
                </a:solidFill>
                <a:latin typeface="Akrobat Black" panose="00000A00000000000000" pitchFamily="50" charset="-52"/>
              </a:rPr>
              <a:t>КОРПОРАЦИИ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BE08AE-D27C-482E-A32E-8C8882EC61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633741" y="1800517"/>
            <a:ext cx="257445" cy="1622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592F45A-5946-43D5-96D2-BBEAA06AF6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2483643" y="2493433"/>
            <a:ext cx="240048" cy="1513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6583DDC-0AC8-4B57-9A8A-2C69A91E19BA}"/>
              </a:ext>
            </a:extLst>
          </p:cNvPr>
          <p:cNvSpPr txBox="1"/>
          <p:nvPr/>
        </p:nvSpPr>
        <p:spPr>
          <a:xfrm>
            <a:off x="786340" y="1918418"/>
            <a:ext cx="180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1" dirty="0">
                <a:solidFill>
                  <a:schemeClr val="tx2"/>
                </a:solidFill>
                <a:effectLst/>
                <a:latin typeface="Akrobat" panose="00000600000000000000" pitchFamily="50" charset="-52"/>
              </a:rPr>
              <a:t>Дети просто соединили лего блоки как показали преподаватели</a:t>
            </a:r>
            <a:endParaRPr lang="ru-RU" sz="1200" i="1" dirty="0">
              <a:solidFill>
                <a:schemeClr val="tx2"/>
              </a:solidFill>
              <a:latin typeface="Akrobat" panose="00000600000000000000" pitchFamily="50" charset="-52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ECA06AF-3A41-40C5-8810-A93AAA8C0561}"/>
              </a:ext>
            </a:extLst>
          </p:cNvPr>
          <p:cNvSpPr/>
          <p:nvPr/>
        </p:nvSpPr>
        <p:spPr>
          <a:xfrm>
            <a:off x="778096" y="2898165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0D8017F-F629-49D8-B9FC-32949EDD1C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633741" y="2782787"/>
            <a:ext cx="257445" cy="16227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4122055-EA92-4E96-82ED-854C67BB01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2483643" y="3475703"/>
            <a:ext cx="240048" cy="15130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AD5AD97-1BA6-422B-B5E0-8C831B25A116}"/>
              </a:ext>
            </a:extLst>
          </p:cNvPr>
          <p:cNvSpPr txBox="1"/>
          <p:nvPr/>
        </p:nvSpPr>
        <p:spPr>
          <a:xfrm>
            <a:off x="734796" y="2905026"/>
            <a:ext cx="180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1" dirty="0">
                <a:solidFill>
                  <a:schemeClr val="tx2"/>
                </a:solidFill>
                <a:effectLst/>
                <a:latin typeface="Akrobat" panose="00000600000000000000" pitchFamily="50" charset="-52"/>
              </a:rPr>
              <a:t>Они не понимают зачем нужны эти детали и потеряли интерес</a:t>
            </a:r>
            <a:endParaRPr lang="ru-RU" sz="1200" i="1" dirty="0">
              <a:solidFill>
                <a:schemeClr val="tx2"/>
              </a:solidFill>
              <a:latin typeface="Akrobat" panose="00000600000000000000" pitchFamily="50" charset="-52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EA116E3-96E5-4084-8631-E3389A83A0BA}"/>
              </a:ext>
            </a:extLst>
          </p:cNvPr>
          <p:cNvSpPr/>
          <p:nvPr/>
        </p:nvSpPr>
        <p:spPr>
          <a:xfrm>
            <a:off x="778096" y="3881382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ADE4AF7-B3CE-4EB0-9EA0-6083DADDEF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633741" y="3766004"/>
            <a:ext cx="257445" cy="16227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81380C3-C5A3-487A-A8E8-1DF87B1514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2483643" y="4458920"/>
            <a:ext cx="240048" cy="15130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ED56F76-9AB2-46C1-B7D5-A42B1A838D9E}"/>
              </a:ext>
            </a:extLst>
          </p:cNvPr>
          <p:cNvSpPr txBox="1"/>
          <p:nvPr/>
        </p:nvSpPr>
        <p:spPr>
          <a:xfrm>
            <a:off x="734796" y="3881382"/>
            <a:ext cx="180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1" dirty="0">
                <a:solidFill>
                  <a:schemeClr val="tx2"/>
                </a:solidFill>
                <a:effectLst/>
                <a:latin typeface="Akrobat" panose="00000600000000000000" pitchFamily="50" charset="-52"/>
              </a:rPr>
              <a:t>Зато модно и востребованно, а ещё зачастую стоит кучу денег</a:t>
            </a:r>
            <a:endParaRPr lang="ru-RU" sz="1200" i="1" dirty="0">
              <a:solidFill>
                <a:schemeClr val="tx2"/>
              </a:solidFill>
              <a:latin typeface="Akrobat" panose="00000600000000000000" pitchFamily="50" charset="-52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DAE0C4A-0ED4-4C37-93A4-06D9E5A6358E}"/>
              </a:ext>
            </a:extLst>
          </p:cNvPr>
          <p:cNvSpPr/>
          <p:nvPr/>
        </p:nvSpPr>
        <p:spPr>
          <a:xfrm>
            <a:off x="3574279" y="1911558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C4533C7-6ADD-40E8-B2D3-B7FA836519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3429924" y="1796180"/>
            <a:ext cx="257445" cy="16227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8FB2E48-9997-4CC1-8568-5AF5C2F803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5279826" y="2489096"/>
            <a:ext cx="240048" cy="15130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914DEF1-2146-45B7-A5D9-8E0805F7CBBC}"/>
              </a:ext>
            </a:extLst>
          </p:cNvPr>
          <p:cNvSpPr txBox="1"/>
          <p:nvPr/>
        </p:nvSpPr>
        <p:spPr>
          <a:xfrm>
            <a:off x="3562515" y="1911557"/>
            <a:ext cx="180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tx2"/>
                </a:solidFill>
                <a:latin typeface="Akrobat" panose="00000600000000000000" pitchFamily="50" charset="-52"/>
              </a:rPr>
              <a:t>Нужно проводить мероприятия, и закрывать планы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C26807C-D178-439D-8377-5AE778E87CF4}"/>
              </a:ext>
            </a:extLst>
          </p:cNvPr>
          <p:cNvSpPr/>
          <p:nvPr/>
        </p:nvSpPr>
        <p:spPr>
          <a:xfrm>
            <a:off x="3571858" y="2772216"/>
            <a:ext cx="1808093" cy="830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5628AD58-48CA-42F7-A42B-46F4929D79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3427503" y="2656838"/>
            <a:ext cx="257445" cy="16227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3CC9E48-CFCF-4EA8-A7D3-95D85DC0CC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5277405" y="3521608"/>
            <a:ext cx="240048" cy="15130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707B7BB-BD96-43D1-8690-E13283514E51}"/>
              </a:ext>
            </a:extLst>
          </p:cNvPr>
          <p:cNvSpPr txBox="1"/>
          <p:nvPr/>
        </p:nvSpPr>
        <p:spPr>
          <a:xfrm>
            <a:off x="3601266" y="2772215"/>
            <a:ext cx="1745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tx2"/>
                </a:solidFill>
                <a:latin typeface="Akrobat" panose="00000600000000000000" pitchFamily="50" charset="-52"/>
              </a:rPr>
              <a:t>Открытые  технические уроки в формате мастер классов дают детям больше мотивации учиться 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2C3C66A-127E-40F5-B0C8-90A5750DA1CD}"/>
              </a:ext>
            </a:extLst>
          </p:cNvPr>
          <p:cNvSpPr/>
          <p:nvPr/>
        </p:nvSpPr>
        <p:spPr>
          <a:xfrm>
            <a:off x="3571858" y="3813947"/>
            <a:ext cx="1808093" cy="12003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B8D3D9CF-DDCE-49F1-93EA-C3E61DB06C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3434356" y="3766004"/>
            <a:ext cx="257445" cy="16227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A1B04E4-D4F0-4DBB-B451-70C97DFD86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5250584" y="4894009"/>
            <a:ext cx="240048" cy="151309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F9CB85B-84EF-46DE-BA7E-6CEF65B99E9F}"/>
              </a:ext>
            </a:extLst>
          </p:cNvPr>
          <p:cNvSpPr txBox="1"/>
          <p:nvPr/>
        </p:nvSpPr>
        <p:spPr>
          <a:xfrm>
            <a:off x="3568231" y="3813947"/>
            <a:ext cx="1808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tx2"/>
                </a:solidFill>
                <a:latin typeface="Akrobat" panose="00000600000000000000" pitchFamily="50" charset="-52"/>
              </a:rPr>
              <a:t>Необходимо научить учеников не просто собирать лего, а самостоятельно создавать роботов, так как это требует ФГОС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8AA72524-1E81-4D68-A04E-B5E6CAED1A5A}"/>
              </a:ext>
            </a:extLst>
          </p:cNvPr>
          <p:cNvSpPr/>
          <p:nvPr/>
        </p:nvSpPr>
        <p:spPr>
          <a:xfrm>
            <a:off x="6204925" y="1911557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985D3946-5D3F-4E6A-AE4C-0408C7A893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6060570" y="1796179"/>
            <a:ext cx="257445" cy="16227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4AFB276-61EE-4DEC-AD60-A32D361884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7910472" y="2489095"/>
            <a:ext cx="240048" cy="151309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E3C72EE1-0F8F-4A1E-83F3-FE6973367CC0}"/>
              </a:ext>
            </a:extLst>
          </p:cNvPr>
          <p:cNvSpPr txBox="1"/>
          <p:nvPr/>
        </p:nvSpPr>
        <p:spPr>
          <a:xfrm>
            <a:off x="6151347" y="1996840"/>
            <a:ext cx="194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tx2"/>
                </a:solidFill>
                <a:latin typeface="Akrobat" panose="00000600000000000000" pitchFamily="50" charset="-52"/>
              </a:rPr>
              <a:t>Потребность в роботизации и автоматизации производства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8837F4F-2E70-4E72-9FD9-C1B1BB887D3E}"/>
              </a:ext>
            </a:extLst>
          </p:cNvPr>
          <p:cNvSpPr/>
          <p:nvPr/>
        </p:nvSpPr>
        <p:spPr>
          <a:xfrm>
            <a:off x="6165127" y="2782786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DA76C039-A94E-4E5B-B2BF-D137F37397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6020772" y="2667408"/>
            <a:ext cx="257445" cy="16227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B0A0084-8C81-4569-8B0E-1D484F80E2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7870674" y="3360324"/>
            <a:ext cx="240048" cy="151309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49EF73F3-34F4-43FA-957F-DEBF7FA95885}"/>
              </a:ext>
            </a:extLst>
          </p:cNvPr>
          <p:cNvSpPr txBox="1"/>
          <p:nvPr/>
        </p:nvSpPr>
        <p:spPr>
          <a:xfrm>
            <a:off x="6097178" y="2857902"/>
            <a:ext cx="1876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tx2"/>
                </a:solidFill>
                <a:latin typeface="Akrobat" panose="00000600000000000000" pitchFamily="50" charset="-52"/>
              </a:rPr>
              <a:t>Дефицит квалифицированных кадров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AC70F67-0DB2-4F67-9ACC-B25856069547}"/>
              </a:ext>
            </a:extLst>
          </p:cNvPr>
          <p:cNvSpPr/>
          <p:nvPr/>
        </p:nvSpPr>
        <p:spPr>
          <a:xfrm>
            <a:off x="6192970" y="3672916"/>
            <a:ext cx="1808093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80FD4C2B-9D65-4600-AAFF-DFC254020A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8" r="50228" b="56000"/>
          <a:stretch/>
        </p:blipFill>
        <p:spPr>
          <a:xfrm>
            <a:off x="6048615" y="3557538"/>
            <a:ext cx="257445" cy="16227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DBA1713A-9258-423C-9B3E-328E8F0A06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08" t="12110" r="-680" b="56518"/>
          <a:stretch/>
        </p:blipFill>
        <p:spPr>
          <a:xfrm>
            <a:off x="7898517" y="4250454"/>
            <a:ext cx="240048" cy="15130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22963D02-7193-43F1-A845-528528C65980}"/>
              </a:ext>
            </a:extLst>
          </p:cNvPr>
          <p:cNvSpPr txBox="1"/>
          <p:nvPr/>
        </p:nvSpPr>
        <p:spPr>
          <a:xfrm>
            <a:off x="6181450" y="3672916"/>
            <a:ext cx="180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tx2"/>
                </a:solidFill>
                <a:latin typeface="Akrobat" panose="00000600000000000000" pitchFamily="50" charset="-52"/>
              </a:rPr>
              <a:t>Отсутствие системного подхода к подготовке молодых специалистов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4709D060-0164-C9FB-D6E2-015BD901B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760CABD-CA02-4670-AB3E-BE9BF3A5197E}"/>
              </a:ext>
            </a:extLst>
          </p:cNvPr>
          <p:cNvSpPr/>
          <p:nvPr/>
        </p:nvSpPr>
        <p:spPr>
          <a:xfrm>
            <a:off x="6784976" y="837216"/>
            <a:ext cx="1856817" cy="60965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F08704E2-4B7B-453D-BE60-29ED6C49067A}"/>
              </a:ext>
            </a:extLst>
          </p:cNvPr>
          <p:cNvSpPr/>
          <p:nvPr/>
        </p:nvSpPr>
        <p:spPr>
          <a:xfrm>
            <a:off x="3564733" y="960700"/>
            <a:ext cx="1655261" cy="37052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BC2BEC1-C750-4899-8905-F0F4190B0F99}"/>
              </a:ext>
            </a:extLst>
          </p:cNvPr>
          <p:cNvSpPr/>
          <p:nvPr/>
        </p:nvSpPr>
        <p:spPr>
          <a:xfrm>
            <a:off x="1298992" y="960700"/>
            <a:ext cx="1655261" cy="37052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2" descr="Программируемый робот OTTO с WiFi (набор для сборки)">
            <a:extLst>
              <a:ext uri="{FF2B5EF4-FFF2-40B4-BE49-F238E27FC236}">
                <a16:creationId xmlns:a16="http://schemas.microsoft.com/office/drawing/2014/main" id="{4E876890-F0A7-4640-A5D0-A9B425355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086" r="10830" b="9135"/>
          <a:stretch/>
        </p:blipFill>
        <p:spPr bwMode="auto">
          <a:xfrm>
            <a:off x="4774808" y="2979180"/>
            <a:ext cx="1543928" cy="168842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Google Shape;91;p3">
            <a:extLst>
              <a:ext uri="{FF2B5EF4-FFF2-40B4-BE49-F238E27FC236}">
                <a16:creationId xmlns:a16="http://schemas.microsoft.com/office/drawing/2014/main" id="{5981CE81-301D-A46B-D171-5DF6FE58400C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>
            <a:extLst>
              <a:ext uri="{FF2B5EF4-FFF2-40B4-BE49-F238E27FC236}">
                <a16:creationId xmlns:a16="http://schemas.microsoft.com/office/drawing/2014/main" id="{41EF7D81-B813-22D6-46F5-A0A97B995D1C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>
            <a:extLst>
              <a:ext uri="{FF2B5EF4-FFF2-40B4-BE49-F238E27FC236}">
                <a16:creationId xmlns:a16="http://schemas.microsoft.com/office/drawing/2014/main" id="{CDC3CBE9-F2B2-5D34-CCCF-ADCEFFCB5F6D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>
            <a:extLst>
              <a:ext uri="{FF2B5EF4-FFF2-40B4-BE49-F238E27FC236}">
                <a16:creationId xmlns:a16="http://schemas.microsoft.com/office/drawing/2014/main" id="{C8B2615F-7D36-3842-46C3-18664EA91813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">
            <a:extLst>
              <a:ext uri="{FF2B5EF4-FFF2-40B4-BE49-F238E27FC236}">
                <a16:creationId xmlns:a16="http://schemas.microsoft.com/office/drawing/2014/main" id="{D07C2CBC-91EB-4624-3FA1-955145E21C35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>
            <a:extLst>
              <a:ext uri="{FF2B5EF4-FFF2-40B4-BE49-F238E27FC236}">
                <a16:creationId xmlns:a16="http://schemas.microsoft.com/office/drawing/2014/main" id="{16C127BF-2F45-31DF-CD81-F977D46B3F0B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3">
            <a:extLst>
              <a:ext uri="{FF2B5EF4-FFF2-40B4-BE49-F238E27FC236}">
                <a16:creationId xmlns:a16="http://schemas.microsoft.com/office/drawing/2014/main" id="{6E5CB3ED-5C41-89E3-51BA-70624C40229A}"/>
              </a:ext>
            </a:extLst>
          </p:cNvPr>
          <p:cNvGrpSpPr/>
          <p:nvPr/>
        </p:nvGrpSpPr>
        <p:grpSpPr>
          <a:xfrm>
            <a:off x="0" y="475896"/>
            <a:ext cx="5065281" cy="45719"/>
            <a:chOff x="0" y="692501"/>
            <a:chExt cx="2624940" cy="97200"/>
          </a:xfrm>
        </p:grpSpPr>
        <p:sp>
          <p:nvSpPr>
            <p:cNvPr id="98" name="Google Shape;98;p3">
              <a:extLst>
                <a:ext uri="{FF2B5EF4-FFF2-40B4-BE49-F238E27FC236}">
                  <a16:creationId xmlns:a16="http://schemas.microsoft.com/office/drawing/2014/main" id="{1D2D468A-A095-A8C1-CF95-4CBBC852DB1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>
              <a:extLst>
                <a:ext uri="{FF2B5EF4-FFF2-40B4-BE49-F238E27FC236}">
                  <a16:creationId xmlns:a16="http://schemas.microsoft.com/office/drawing/2014/main" id="{4EA8C0E7-B4E7-A115-0077-32C7F3733D50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>
              <a:extLst>
                <a:ext uri="{FF2B5EF4-FFF2-40B4-BE49-F238E27FC236}">
                  <a16:creationId xmlns:a16="http://schemas.microsoft.com/office/drawing/2014/main" id="{A139ADDA-7408-5447-9404-02FA9FFD6057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>
              <a:extLst>
                <a:ext uri="{FF2B5EF4-FFF2-40B4-BE49-F238E27FC236}">
                  <a16:creationId xmlns:a16="http://schemas.microsoft.com/office/drawing/2014/main" id="{BB7E96B0-64B8-329D-BB17-826C00723510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">
              <a:extLst>
                <a:ext uri="{FF2B5EF4-FFF2-40B4-BE49-F238E27FC236}">
                  <a16:creationId xmlns:a16="http://schemas.microsoft.com/office/drawing/2014/main" id="{42170D05-1B72-C9A0-0516-5188D1D99D48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3">
            <a:extLst>
              <a:ext uri="{FF2B5EF4-FFF2-40B4-BE49-F238E27FC236}">
                <a16:creationId xmlns:a16="http://schemas.microsoft.com/office/drawing/2014/main" id="{68179CCC-AC63-A50C-4045-E64B3092A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104441"/>
            <a:ext cx="46557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3000" dirty="0"/>
              <a:t>РЕШЕНИЕ </a:t>
            </a:r>
            <a:r>
              <a:rPr lang="en-US" sz="3000" dirty="0"/>
              <a:t>/ </a:t>
            </a:r>
            <a:r>
              <a:rPr lang="ru-RU" sz="3000" dirty="0"/>
              <a:t>ПРОДУКТ</a:t>
            </a:r>
            <a:r>
              <a:rPr lang="ru" sz="3000" dirty="0"/>
              <a:t> </a:t>
            </a:r>
            <a:endParaRPr dirty="0"/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9BFB844F-BC22-C2EA-A57E-77AA3519A4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8A03F75-2634-1F89-8ED8-2AF26DAE4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7" y="3005494"/>
            <a:ext cx="1797258" cy="16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A3FFC5C-AE6C-CA5D-7265-739303085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1" t="13372" r="1334" b="21839"/>
          <a:stretch/>
        </p:blipFill>
        <p:spPr bwMode="auto">
          <a:xfrm>
            <a:off x="2310501" y="3123657"/>
            <a:ext cx="2087237" cy="133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3A8FEFA-B570-4E9E-99E4-849B606F205A}"/>
              </a:ext>
            </a:extLst>
          </p:cNvPr>
          <p:cNvSpPr txBox="1"/>
          <p:nvPr/>
        </p:nvSpPr>
        <p:spPr>
          <a:xfrm>
            <a:off x="-111132" y="2088579"/>
            <a:ext cx="2325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Настоящая электроника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D58A0B-C93C-4B3F-84A7-3E1A6A1354CA}"/>
              </a:ext>
            </a:extLst>
          </p:cNvPr>
          <p:cNvSpPr txBox="1"/>
          <p:nvPr/>
        </p:nvSpPr>
        <p:spPr>
          <a:xfrm>
            <a:off x="2327850" y="2086322"/>
            <a:ext cx="2022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Edu CRM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1DE785-FCFE-48CB-AFC7-5A2E7A19324A}"/>
              </a:ext>
            </a:extLst>
          </p:cNvPr>
          <p:cNvSpPr txBox="1"/>
          <p:nvPr/>
        </p:nvSpPr>
        <p:spPr>
          <a:xfrm>
            <a:off x="3950753" y="2086322"/>
            <a:ext cx="32249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Набор для сборки  </a:t>
            </a:r>
          </a:p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«Робот Вилли»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D6832A-EA60-4B3A-AD08-0D2203AD7B25}"/>
              </a:ext>
            </a:extLst>
          </p:cNvPr>
          <p:cNvSpPr txBox="1"/>
          <p:nvPr/>
        </p:nvSpPr>
        <p:spPr>
          <a:xfrm>
            <a:off x="6728225" y="2065465"/>
            <a:ext cx="20229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Пример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Робот Щетка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106ECB-DD85-4E8F-A700-F3AE7CD7F3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1225" y="3054901"/>
            <a:ext cx="2402382" cy="1382100"/>
          </a:xfrm>
          <a:prstGeom prst="rect">
            <a:avLst/>
          </a:prstGeom>
          <a:effectLst/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8BCBD7C-E66B-42BF-AD25-355633221118}"/>
              </a:ext>
            </a:extLst>
          </p:cNvPr>
          <p:cNvSpPr txBox="1"/>
          <p:nvPr/>
        </p:nvSpPr>
        <p:spPr>
          <a:xfrm>
            <a:off x="3259186" y="929662"/>
            <a:ext cx="2325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Онлайн курс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E1C978E-D492-4600-A954-B1943E2550C0}"/>
              </a:ext>
            </a:extLst>
          </p:cNvPr>
          <p:cNvSpPr/>
          <p:nvPr/>
        </p:nvSpPr>
        <p:spPr>
          <a:xfrm rot="18248697">
            <a:off x="1068732" y="1753579"/>
            <a:ext cx="677493" cy="45719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856CE9-2B10-402F-A81B-1FD2D09CB35C}"/>
              </a:ext>
            </a:extLst>
          </p:cNvPr>
          <p:cNvSpPr txBox="1"/>
          <p:nvPr/>
        </p:nvSpPr>
        <p:spPr>
          <a:xfrm>
            <a:off x="1003056" y="928207"/>
            <a:ext cx="2325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Оффлайн курс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1926CD-954A-47F8-AAD6-BC1184A24F41}"/>
              </a:ext>
            </a:extLst>
          </p:cNvPr>
          <p:cNvSpPr txBox="1"/>
          <p:nvPr/>
        </p:nvSpPr>
        <p:spPr>
          <a:xfrm>
            <a:off x="6823937" y="768253"/>
            <a:ext cx="1785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Формат </a:t>
            </a:r>
          </a:p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  <a:latin typeface="Akrobat Black" panose="00000A00000000000000" pitchFamily="50" charset="-52"/>
                <a:ea typeface="Arial" panose="020B0604020202020204" pitchFamily="34" charset="0"/>
                <a:cs typeface="Arial" panose="020B0604020202020204" pitchFamily="34" charset="0"/>
              </a:rPr>
              <a:t>мастер-классов</a:t>
            </a:r>
            <a:endParaRPr lang="ru-RU" sz="2000" dirty="0">
              <a:latin typeface="Akrobat Black" panose="00000A00000000000000" pitchFamily="50" charset="-52"/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DB4DEB05-200D-4645-AD0B-BB31D23887FD}"/>
              </a:ext>
            </a:extLst>
          </p:cNvPr>
          <p:cNvSpPr/>
          <p:nvPr/>
        </p:nvSpPr>
        <p:spPr>
          <a:xfrm rot="3351303" flipH="1">
            <a:off x="2449146" y="1753580"/>
            <a:ext cx="677493" cy="45719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C6D19E-1A6F-4A84-BE1E-E5C692694A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0673" y="1460658"/>
            <a:ext cx="438950" cy="609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969150-63B3-4BFF-B4A6-5E9B4E3C64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754893" y="1460658"/>
            <a:ext cx="438950" cy="6096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FA1584-9202-4A0F-8A99-C4749B902A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24572">
            <a:off x="7561987" y="1543949"/>
            <a:ext cx="355429" cy="4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5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B356A9B-BFB2-06D1-D60B-5F3A25549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1AD421-B292-4014-A904-123E747AA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4532"/>
            <a:ext cx="8787169" cy="4656499"/>
          </a:xfrm>
          <a:prstGeom prst="rect">
            <a:avLst/>
          </a:prstGeom>
        </p:spPr>
      </p:pic>
      <p:sp>
        <p:nvSpPr>
          <p:cNvPr id="112" name="Google Shape;112;p4">
            <a:extLst>
              <a:ext uri="{FF2B5EF4-FFF2-40B4-BE49-F238E27FC236}">
                <a16:creationId xmlns:a16="http://schemas.microsoft.com/office/drawing/2014/main" id="{FE498C40-2FA7-709C-9CDF-61BD53BBBB41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>
            <a:extLst>
              <a:ext uri="{FF2B5EF4-FFF2-40B4-BE49-F238E27FC236}">
                <a16:creationId xmlns:a16="http://schemas.microsoft.com/office/drawing/2014/main" id="{EF1CCCFB-0575-230F-7F82-BD5832DCA7B8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>
            <a:extLst>
              <a:ext uri="{FF2B5EF4-FFF2-40B4-BE49-F238E27FC236}">
                <a16:creationId xmlns:a16="http://schemas.microsoft.com/office/drawing/2014/main" id="{91BEA531-5043-555A-9CEC-BF579D7594D6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>
            <a:extLst>
              <a:ext uri="{FF2B5EF4-FFF2-40B4-BE49-F238E27FC236}">
                <a16:creationId xmlns:a16="http://schemas.microsoft.com/office/drawing/2014/main" id="{0C25FB97-33F6-07B6-CEDA-8E19D625F089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4">
            <a:extLst>
              <a:ext uri="{FF2B5EF4-FFF2-40B4-BE49-F238E27FC236}">
                <a16:creationId xmlns:a16="http://schemas.microsoft.com/office/drawing/2014/main" id="{EFA8B3D0-CA1E-E0B1-EAC7-D982626D774F}"/>
              </a:ext>
            </a:extLst>
          </p:cNvPr>
          <p:cNvGrpSpPr/>
          <p:nvPr/>
        </p:nvGrpSpPr>
        <p:grpSpPr>
          <a:xfrm>
            <a:off x="-5084" y="450602"/>
            <a:ext cx="5065281" cy="45719"/>
            <a:chOff x="0" y="692501"/>
            <a:chExt cx="2624940" cy="97200"/>
          </a:xfrm>
        </p:grpSpPr>
        <p:sp>
          <p:nvSpPr>
            <p:cNvPr id="118" name="Google Shape;118;p4">
              <a:extLst>
                <a:ext uri="{FF2B5EF4-FFF2-40B4-BE49-F238E27FC236}">
                  <a16:creationId xmlns:a16="http://schemas.microsoft.com/office/drawing/2014/main" id="{5ECB37BE-5399-4AFC-1CA2-FFE1EC530872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>
              <a:extLst>
                <a:ext uri="{FF2B5EF4-FFF2-40B4-BE49-F238E27FC236}">
                  <a16:creationId xmlns:a16="http://schemas.microsoft.com/office/drawing/2014/main" id="{AA4031ED-4532-2C74-A7A5-745D289559BB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">
              <a:extLst>
                <a:ext uri="{FF2B5EF4-FFF2-40B4-BE49-F238E27FC236}">
                  <a16:creationId xmlns:a16="http://schemas.microsoft.com/office/drawing/2014/main" id="{A99F80FF-42AE-023D-FAC8-D169CD1A7E67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>
              <a:extLst>
                <a:ext uri="{FF2B5EF4-FFF2-40B4-BE49-F238E27FC236}">
                  <a16:creationId xmlns:a16="http://schemas.microsoft.com/office/drawing/2014/main" id="{4C37AD7B-8761-16DD-D198-2FFE3718FF3A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">
              <a:extLst>
                <a:ext uri="{FF2B5EF4-FFF2-40B4-BE49-F238E27FC236}">
                  <a16:creationId xmlns:a16="http://schemas.microsoft.com/office/drawing/2014/main" id="{0DE73FA4-B713-B177-BA86-20608C30CC53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4">
            <a:extLst>
              <a:ext uri="{FF2B5EF4-FFF2-40B4-BE49-F238E27FC236}">
                <a16:creationId xmlns:a16="http://schemas.microsoft.com/office/drawing/2014/main" id="{6E1FAD7A-C9B8-61BD-45A1-CBC77C205A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681" y="-83150"/>
            <a:ext cx="3740191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dirty="0"/>
              <a:t>ДОРОЖНАЯ КАРТА</a:t>
            </a:r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482460F8-3429-AB77-217A-3420323794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98646" y="40866"/>
            <a:ext cx="688523" cy="650642"/>
          </a:xfrm>
          <a:prstGeom prst="rect">
            <a:avLst/>
          </a:prstGeom>
          <a:effectLst/>
        </p:spPr>
      </p:pic>
      <p:sp>
        <p:nvSpPr>
          <p:cNvPr id="110" name="Google Shape;110;p4">
            <a:extLst>
              <a:ext uri="{FF2B5EF4-FFF2-40B4-BE49-F238E27FC236}">
                <a16:creationId xmlns:a16="http://schemas.microsoft.com/office/drawing/2014/main" id="{BBEC3AD8-D18C-626E-0C9C-051A60418C3C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>
            <a:extLst>
              <a:ext uri="{FF2B5EF4-FFF2-40B4-BE49-F238E27FC236}">
                <a16:creationId xmlns:a16="http://schemas.microsoft.com/office/drawing/2014/main" id="{BD9EB456-0622-512F-E330-5701882F10FF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11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39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75" name="Google Shape;175;p3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39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РЫНОК</a:t>
            </a:r>
            <a:endParaRPr dirty="0"/>
          </a:p>
        </p:txBody>
      </p:sp>
      <p:sp>
        <p:nvSpPr>
          <p:cNvPr id="182" name="Google Shape;182;p39"/>
          <p:cNvSpPr/>
          <p:nvPr/>
        </p:nvSpPr>
        <p:spPr>
          <a:xfrm>
            <a:off x="644411" y="1189466"/>
            <a:ext cx="3310495" cy="3338291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9"/>
          <p:cNvSpPr/>
          <p:nvPr/>
        </p:nvSpPr>
        <p:spPr>
          <a:xfrm>
            <a:off x="957705" y="1865166"/>
            <a:ext cx="2683906" cy="266259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9"/>
          <p:cNvSpPr/>
          <p:nvPr/>
        </p:nvSpPr>
        <p:spPr>
          <a:xfrm>
            <a:off x="1188457" y="2576366"/>
            <a:ext cx="2260626" cy="195139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9"/>
          <p:cNvSpPr txBox="1"/>
          <p:nvPr/>
        </p:nvSpPr>
        <p:spPr>
          <a:xfrm>
            <a:off x="1684615" y="1381118"/>
            <a:ext cx="141180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 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₽ 9,1 </a:t>
            </a:r>
            <a:r>
              <a:rPr lang="en-US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  <a:cs typeface="Arial Black" panose="020B0604020202020204" pitchFamily="34" charset="0"/>
              </a:rPr>
              <a:t> 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9"/>
          <p:cNvSpPr txBox="1"/>
          <p:nvPr/>
        </p:nvSpPr>
        <p:spPr>
          <a:xfrm>
            <a:off x="1659691" y="2106106"/>
            <a:ext cx="15301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 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₽</a:t>
            </a:r>
            <a:r>
              <a:rPr lang="en-US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690</a:t>
            </a:r>
            <a:r>
              <a:rPr lang="en-US" sz="1400" kern="100" dirty="0">
                <a:solidFill>
                  <a:srgbClr val="FFC000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400" kern="100" dirty="0">
                <a:solidFill>
                  <a:srgbClr val="FFC000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9"/>
          <p:cNvSpPr txBox="1"/>
          <p:nvPr/>
        </p:nvSpPr>
        <p:spPr>
          <a:xfrm>
            <a:off x="1675381" y="3369930"/>
            <a:ext cx="177370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 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₽ </a:t>
            </a:r>
            <a:r>
              <a:rPr lang="ru-RU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138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М</a:t>
            </a:r>
            <a:r>
              <a:rPr lang="ru" sz="14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Рисунок 5">
            <a:extLst>
              <a:ext uri="{FF2B5EF4-FFF2-40B4-BE49-F238E27FC236}">
                <a16:creationId xmlns:a16="http://schemas.microsoft.com/office/drawing/2014/main" id="{3682EA79-57E5-4EAE-8BB2-AE0018F944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sp>
        <p:nvSpPr>
          <p:cNvPr id="26" name="Прямоугольник 30">
            <a:extLst>
              <a:ext uri="{FF2B5EF4-FFF2-40B4-BE49-F238E27FC236}">
                <a16:creationId xmlns:a16="http://schemas.microsoft.com/office/drawing/2014/main" id="{0906AD6C-7AF7-46A5-B578-F88134A53EAB}"/>
              </a:ext>
            </a:extLst>
          </p:cNvPr>
          <p:cNvSpPr/>
          <p:nvPr/>
        </p:nvSpPr>
        <p:spPr>
          <a:xfrm>
            <a:off x="4167466" y="4177179"/>
            <a:ext cx="4976534" cy="967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Обучение 90 детей (25 групп) </a:t>
            </a:r>
            <a:r>
              <a:rPr lang="en-US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x 4500</a:t>
            </a:r>
            <a:r>
              <a:rPr lang="ru-RU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руб. — 4 млн руб/год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72 Мастер класса (по 300 человек)</a:t>
            </a:r>
            <a:r>
              <a:rPr lang="en-US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x</a:t>
            </a:r>
            <a:r>
              <a:rPr lang="ru-RU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200 руб. — 4,3 млн руб/год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Продажа 200 наборов робота Вилли</a:t>
            </a:r>
            <a:r>
              <a:rPr lang="en-US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ru-RU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5000 руб. — 1 млн руб/год</a:t>
            </a:r>
            <a:endParaRPr lang="ru-RU" sz="1000" kern="100" dirty="0">
              <a:latin typeface="Akrobat Black" panose="00000A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94B6CE-6F12-4C1F-B520-E5F4E7FA36EC}"/>
              </a:ext>
            </a:extLst>
          </p:cNvPr>
          <p:cNvSpPr txBox="1"/>
          <p:nvPr/>
        </p:nvSpPr>
        <p:spPr>
          <a:xfrm>
            <a:off x="3943459" y="4166222"/>
            <a:ext cx="2212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kern="100" dirty="0">
                <a:solidFill>
                  <a:srgbClr val="FF0000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30">
            <a:extLst>
              <a:ext uri="{FF2B5EF4-FFF2-40B4-BE49-F238E27FC236}">
                <a16:creationId xmlns:a16="http://schemas.microsoft.com/office/drawing/2014/main" id="{AFCBFE70-C234-4071-9C37-F0A39D76A0AA}"/>
              </a:ext>
            </a:extLst>
          </p:cNvPr>
          <p:cNvSpPr/>
          <p:nvPr/>
        </p:nvSpPr>
        <p:spPr>
          <a:xfrm>
            <a:off x="4478910" y="1774608"/>
            <a:ext cx="3995044" cy="159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>
                <a:solidFill>
                  <a:srgbClr val="0099CC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Прибыль без инвестиций в первый год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kern="100" dirty="0">
                <a:solidFill>
                  <a:srgbClr val="FF0000"/>
                </a:solidFill>
                <a:latin typeface="Akrobat Black" panose="00000A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9,3 М *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/>
          <p:nvPr/>
        </p:nvSpPr>
        <p:spPr>
          <a:xfrm>
            <a:off x="1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40"/>
          <p:cNvSpPr txBox="1"/>
          <p:nvPr/>
        </p:nvSpPr>
        <p:spPr>
          <a:xfrm>
            <a:off x="-46763" y="4916546"/>
            <a:ext cx="500328" cy="11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0"/>
          <p:cNvSpPr/>
          <p:nvPr/>
        </p:nvSpPr>
        <p:spPr>
          <a:xfrm>
            <a:off x="8793320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0"/>
          <p:cNvSpPr/>
          <p:nvPr/>
        </p:nvSpPr>
        <p:spPr>
          <a:xfrm>
            <a:off x="8793264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0"/>
          <p:cNvSpPr/>
          <p:nvPr/>
        </p:nvSpPr>
        <p:spPr>
          <a:xfrm>
            <a:off x="8793264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0"/>
          <p:cNvSpPr/>
          <p:nvPr/>
        </p:nvSpPr>
        <p:spPr>
          <a:xfrm>
            <a:off x="8793264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40"/>
          <p:cNvGrpSpPr/>
          <p:nvPr/>
        </p:nvGrpSpPr>
        <p:grpSpPr>
          <a:xfrm>
            <a:off x="0" y="615744"/>
            <a:ext cx="5065281" cy="45719"/>
            <a:chOff x="0" y="692501"/>
            <a:chExt cx="2624940" cy="97200"/>
          </a:xfrm>
        </p:grpSpPr>
        <p:sp>
          <p:nvSpPr>
            <p:cNvPr id="199" name="Google Shape;199;p4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" name="Google Shape;204;p40"/>
          <p:cNvSpPr txBox="1">
            <a:spLocks noGrp="1"/>
          </p:cNvSpPr>
          <p:nvPr>
            <p:ph type="title"/>
          </p:nvPr>
        </p:nvSpPr>
        <p:spPr>
          <a:xfrm>
            <a:off x="5085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КОНКУРЕНТЫ</a:t>
            </a:r>
            <a:endParaRPr/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E2199A83-90CA-4426-BF6E-0DDB89F43A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44562" y="73152"/>
            <a:ext cx="688523" cy="650642"/>
          </a:xfrm>
          <a:prstGeom prst="rect">
            <a:avLst/>
          </a:prstGeom>
          <a:effectLst/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0362716-06D4-D685-EBDB-968E2B116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395833"/>
              </p:ext>
            </p:extLst>
          </p:nvPr>
        </p:nvGraphicFramePr>
        <p:xfrm>
          <a:off x="500332" y="758081"/>
          <a:ext cx="7988841" cy="4250991"/>
        </p:xfrm>
        <a:graphic>
          <a:graphicData uri="http://schemas.openxmlformats.org/drawingml/2006/table">
            <a:tbl>
              <a:tblPr firstRow="1" firstCol="1" bandRow="1">
                <a:tableStyleId>{93DB4401-9113-4677-9A26-3D699E5911B7}</a:tableStyleId>
              </a:tblPr>
              <a:tblGrid>
                <a:gridCol w="2567168">
                  <a:extLst>
                    <a:ext uri="{9D8B030D-6E8A-4147-A177-3AD203B41FA5}">
                      <a16:colId xmlns:a16="http://schemas.microsoft.com/office/drawing/2014/main" val="2029810942"/>
                    </a:ext>
                  </a:extLst>
                </a:gridCol>
                <a:gridCol w="2758726">
                  <a:extLst>
                    <a:ext uri="{9D8B030D-6E8A-4147-A177-3AD203B41FA5}">
                      <a16:colId xmlns:a16="http://schemas.microsoft.com/office/drawing/2014/main" val="618762673"/>
                    </a:ext>
                  </a:extLst>
                </a:gridCol>
                <a:gridCol w="2662947">
                  <a:extLst>
                    <a:ext uri="{9D8B030D-6E8A-4147-A177-3AD203B41FA5}">
                      <a16:colId xmlns:a16="http://schemas.microsoft.com/office/drawing/2014/main" val="3490518797"/>
                    </a:ext>
                  </a:extLst>
                </a:gridCol>
              </a:tblGrid>
              <a:tr h="528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krobat Black" panose="00000A00000000000000" pitchFamily="50" charset="-52"/>
                        </a:rPr>
                        <a:t>Параметры</a:t>
                      </a:r>
                      <a:endParaRPr lang="ru-RU" sz="1600" kern="100" dirty="0">
                        <a:effectLst/>
                        <a:latin typeface="Akrobat Black" panose="00000A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kern="100" dirty="0">
                          <a:effectLst/>
                          <a:latin typeface="Akrobat Black" panose="00000A00000000000000" pitchFamily="50" charset="-52"/>
                        </a:rPr>
                        <a:t>STEEL DREAM</a:t>
                      </a:r>
                      <a:endParaRPr lang="ru-RU" sz="2400" kern="100" dirty="0">
                        <a:effectLst/>
                        <a:latin typeface="Akrobat Black" panose="00000A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krobat Black" panose="00000A00000000000000" pitchFamily="50" charset="-52"/>
                        </a:rPr>
                        <a:t>Конкуренты (Лига роботов, </a:t>
                      </a:r>
                      <a:r>
                        <a:rPr lang="en-US" sz="1600" kern="100" dirty="0" err="1">
                          <a:effectLst/>
                          <a:latin typeface="Akrobat Black" panose="00000A00000000000000" pitchFamily="50" charset="-52"/>
                        </a:rPr>
                        <a:t>Robokids</a:t>
                      </a:r>
                      <a:r>
                        <a:rPr lang="en-US" sz="1600" kern="100" dirty="0">
                          <a:effectLst/>
                          <a:latin typeface="Akrobat Black" panose="00000A00000000000000" pitchFamily="50" charset="-52"/>
                        </a:rPr>
                        <a:t>,</a:t>
                      </a:r>
                      <a:r>
                        <a:rPr lang="ru-RU" sz="1600" kern="100" dirty="0">
                          <a:effectLst/>
                          <a:latin typeface="Akrobat Black" panose="00000A00000000000000" pitchFamily="50" charset="-52"/>
                        </a:rPr>
                        <a:t> </a:t>
                      </a:r>
                      <a:r>
                        <a:rPr lang="ru-RU" sz="1600" kern="100" dirty="0" err="1">
                          <a:effectLst/>
                          <a:latin typeface="Akrobat Black" panose="00000A00000000000000" pitchFamily="50" charset="-52"/>
                        </a:rPr>
                        <a:t>Шаробот</a:t>
                      </a:r>
                      <a:r>
                        <a:rPr lang="ru-RU" sz="1600" kern="100" dirty="0">
                          <a:effectLst/>
                          <a:latin typeface="Akrobat Black" panose="00000A00000000000000" pitchFamily="50" charset="-52"/>
                        </a:rPr>
                        <a:t>)</a:t>
                      </a:r>
                      <a:endParaRPr lang="ru-RU" sz="1600" kern="100" dirty="0">
                        <a:effectLst/>
                        <a:latin typeface="Akrobat Black" panose="00000A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1015899605"/>
                  </a:ext>
                </a:extLst>
              </a:tr>
              <a:tr h="675179">
                <a:tc>
                  <a:txBody>
                    <a:bodyPr/>
                    <a:lstStyle/>
                    <a:p>
                      <a:pPr lvl="1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  <a:latin typeface="Akrobat ExtraBold" panose="00000900000000000000" pitchFamily="50" charset="-52"/>
                        </a:rPr>
                        <a:t> </a:t>
                      </a: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Используемые материалы</a:t>
                      </a:r>
                      <a:endParaRPr lang="ru-RU" sz="1400" b="1" kern="100" dirty="0">
                        <a:effectLst/>
                        <a:latin typeface="Akrobat ExtraBold" panose="000009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Arduino, настоящие компоненты, </a:t>
                      </a: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 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корпуса на 3D-принтере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LEGO-конструкторы, готовые модели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3368510593"/>
                  </a:ext>
                </a:extLst>
              </a:tr>
              <a:tr h="6751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  <a:latin typeface="Akrobat ExtraBold" panose="00000900000000000000" pitchFamily="50" charset="-52"/>
                        </a:rPr>
                        <a:t> </a:t>
                      </a: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Глубина знаний</a:t>
                      </a:r>
                      <a:endParaRPr lang="ru-RU" sz="1400" b="1" kern="100" dirty="0">
                        <a:effectLst/>
                        <a:latin typeface="Akrobat ExtraBold" panose="000009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Дети учат схемы, понимают </a:t>
                      </a: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принципы работы, создают с нуля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Часто ограничиваются сборкой готовых моделей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3909997389"/>
                  </a:ext>
                </a:extLst>
              </a:tr>
              <a:tr h="6751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  <a:latin typeface="Akrobat ExtraBold" panose="00000900000000000000" pitchFamily="50" charset="-52"/>
                        </a:rPr>
                        <a:t> </a:t>
                      </a: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Стоимость набора для создания робота</a:t>
                      </a:r>
                      <a:endParaRPr lang="ru-RU" sz="1400" b="1" kern="100" dirty="0">
                        <a:effectLst/>
                        <a:latin typeface="Akrobat ExtraBold" panose="000009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2000" kern="100" dirty="0">
                          <a:effectLst/>
                          <a:latin typeface="Akrobat" panose="00000600000000000000" pitchFamily="50" charset="-52"/>
                        </a:rPr>
                        <a:t>2000 руб.</a:t>
                      </a:r>
                      <a:endParaRPr lang="ru-RU" sz="20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  <a:latin typeface="Akrobat" panose="00000600000000000000" pitchFamily="50" charset="-52"/>
                        </a:rPr>
                        <a:t>120 000 тыс. руб.</a:t>
                      </a:r>
                      <a:endParaRPr lang="ru-RU" sz="20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3410248615"/>
                  </a:ext>
                </a:extLst>
              </a:tr>
              <a:tr h="346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  <a:latin typeface="Akrobat ExtraBold" panose="00000900000000000000" pitchFamily="50" charset="-52"/>
                        </a:rPr>
                        <a:t> </a:t>
                      </a: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Стоимость занятий в месяц</a:t>
                      </a:r>
                      <a:endParaRPr lang="ru-RU" sz="1400" b="1" kern="100" dirty="0">
                        <a:effectLst/>
                        <a:latin typeface="Akrobat ExtraBold" panose="000009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800" kern="100" dirty="0">
                          <a:effectLst/>
                          <a:latin typeface="Akrobat" panose="00000600000000000000" pitchFamily="50" charset="-52"/>
                        </a:rPr>
                        <a:t>4 500 руб.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r>
                        <a:rPr lang="ru-RU" sz="1800" kern="100" dirty="0">
                          <a:effectLst/>
                          <a:latin typeface="Akrobat" panose="00000600000000000000" pitchFamily="50" charset="-52"/>
                        </a:rPr>
                        <a:t>5 000–6 000 руб</a:t>
                      </a:r>
                      <a:r>
                        <a:rPr lang="ru-RU" sz="1400" kern="100" dirty="0">
                          <a:effectLst/>
                          <a:latin typeface="Akrobat" panose="00000600000000000000" pitchFamily="50" charset="-52"/>
                        </a:rPr>
                        <a:t>.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1850716691"/>
                  </a:ext>
                </a:extLst>
              </a:tr>
              <a:tr h="6751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 Приложение </a:t>
                      </a: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 </a:t>
                      </a:r>
                      <a:r>
                        <a:rPr lang="ru-RU" sz="1400" b="1" kern="100" dirty="0" err="1">
                          <a:effectLst/>
                          <a:latin typeface="Akrobat ExtraBold" panose="00000900000000000000" pitchFamily="50" charset="-52"/>
                        </a:rPr>
                        <a:t>трекер</a:t>
                      </a:r>
                      <a:r>
                        <a:rPr lang="ru-RU" sz="1400" b="1" kern="100" dirty="0">
                          <a:effectLst/>
                          <a:latin typeface="Akrobat ExtraBold" panose="00000900000000000000" pitchFamily="50" charset="-52"/>
                        </a:rPr>
                        <a:t> прогресса,  </a:t>
                      </a:r>
                      <a:r>
                        <a:rPr lang="en-US" sz="1400" b="1" kern="100" dirty="0">
                          <a:effectLst/>
                          <a:latin typeface="Akrobat ExtraBold" panose="00000900000000000000" pitchFamily="50" charset="-52"/>
                        </a:rPr>
                        <a:t>Edu CRM</a:t>
                      </a:r>
                      <a:endParaRPr lang="ru-RU" sz="1400" b="1" kern="100" dirty="0">
                        <a:effectLst/>
                        <a:latin typeface="Akrobat ExtraBold" panose="000009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4093308842"/>
                  </a:ext>
                </a:extLst>
              </a:tr>
              <a:tr h="6751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  <a:latin typeface="Akrobat ExtraBold" panose="00000900000000000000" pitchFamily="50" charset="-52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Akrobat ExtraBold" panose="00000900000000000000" pitchFamily="50" charset="-52"/>
                        </a:rPr>
                        <a:t>Соревнования, проектная работа</a:t>
                      </a:r>
                      <a:endParaRPr lang="ru-RU" sz="1400" b="1" kern="100" dirty="0">
                        <a:effectLst/>
                        <a:latin typeface="Akrobat ExtraBold" panose="000009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krobat" panose="00000600000000000000" pitchFamily="50" charset="-52"/>
                        </a:rPr>
                        <a:t> </a:t>
                      </a:r>
                      <a:endParaRPr lang="ru-RU" sz="1400" kern="100" dirty="0">
                        <a:effectLst/>
                        <a:latin typeface="Akrobat" panose="00000600000000000000" pitchFamily="50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5" marR="1695" marT="1695" marB="1695" anchor="ctr"/>
                </a:tc>
                <a:extLst>
                  <a:ext uri="{0D108BD9-81ED-4DB2-BD59-A6C34878D82A}">
                    <a16:rowId xmlns:a16="http://schemas.microsoft.com/office/drawing/2014/main" val="2254121744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61FE9D1-B0A1-4D69-902A-3AF08B203E18}"/>
              </a:ext>
            </a:extLst>
          </p:cNvPr>
          <p:cNvSpPr txBox="1"/>
          <p:nvPr/>
        </p:nvSpPr>
        <p:spPr>
          <a:xfrm>
            <a:off x="6801430" y="3673730"/>
            <a:ext cx="826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A4D015-BEDC-4A91-9AB5-B74BEF0D54C9}"/>
              </a:ext>
            </a:extLst>
          </p:cNvPr>
          <p:cNvSpPr txBox="1"/>
          <p:nvPr/>
        </p:nvSpPr>
        <p:spPr>
          <a:xfrm>
            <a:off x="3981275" y="3673731"/>
            <a:ext cx="679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6D188F-B19D-411C-A3BD-5D7B1A2DFE72}"/>
              </a:ext>
            </a:extLst>
          </p:cNvPr>
          <p:cNvSpPr txBox="1"/>
          <p:nvPr/>
        </p:nvSpPr>
        <p:spPr>
          <a:xfrm>
            <a:off x="3967288" y="4362741"/>
            <a:ext cx="679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CF008B-80B0-4B53-8475-CFA3212B6884}"/>
              </a:ext>
            </a:extLst>
          </p:cNvPr>
          <p:cNvSpPr txBox="1"/>
          <p:nvPr/>
        </p:nvSpPr>
        <p:spPr>
          <a:xfrm>
            <a:off x="6801430" y="4362740"/>
            <a:ext cx="826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41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18" name="Google Shape;218;p4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БИЗНЕС-МОДЕЛЬ</a:t>
            </a:r>
            <a:endParaRPr dirty="0"/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2CF8AB65-55D5-45A2-A9B1-08BB46C836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sp>
        <p:nvSpPr>
          <p:cNvPr id="18" name="Прямоугольник: скругленные углы 26">
            <a:extLst>
              <a:ext uri="{FF2B5EF4-FFF2-40B4-BE49-F238E27FC236}">
                <a16:creationId xmlns:a16="http://schemas.microsoft.com/office/drawing/2014/main" id="{DCFA3EB5-B82A-4197-A9F7-369FE83419CC}"/>
              </a:ext>
            </a:extLst>
          </p:cNvPr>
          <p:cNvSpPr/>
          <p:nvPr/>
        </p:nvSpPr>
        <p:spPr>
          <a:xfrm>
            <a:off x="467035" y="1235710"/>
            <a:ext cx="2327619" cy="4087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76200" dir="18900000" kx="-1200000" algn="bl" rotWithShape="0">
              <a:prstClr val="black">
                <a:alpha val="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Модель оплаты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7E91155-7C44-41B4-BA8C-22C3B893DFA9}"/>
              </a:ext>
            </a:extLst>
          </p:cNvPr>
          <p:cNvSpPr/>
          <p:nvPr/>
        </p:nvSpPr>
        <p:spPr>
          <a:xfrm>
            <a:off x="150030" y="1936830"/>
            <a:ext cx="2961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old" panose="00000800000000000000" pitchFamily="50" charset="-52"/>
              </a:rPr>
              <a:t>Абонемент</a:t>
            </a:r>
          </a:p>
        </p:txBody>
      </p:sp>
      <p:sp>
        <p:nvSpPr>
          <p:cNvPr id="21" name="Прямоугольник: скругленные углы 26">
            <a:extLst>
              <a:ext uri="{FF2B5EF4-FFF2-40B4-BE49-F238E27FC236}">
                <a16:creationId xmlns:a16="http://schemas.microsoft.com/office/drawing/2014/main" id="{A85C4D0D-FA5A-4067-9C91-EACF27D8F9FD}"/>
              </a:ext>
            </a:extLst>
          </p:cNvPr>
          <p:cNvSpPr/>
          <p:nvPr/>
        </p:nvSpPr>
        <p:spPr>
          <a:xfrm>
            <a:off x="467035" y="2919813"/>
            <a:ext cx="2327619" cy="5567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76200" dir="18900000" kx="-1200000" algn="bl" rotWithShape="0">
              <a:prstClr val="black">
                <a:alpha val="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Стоимость занятий</a:t>
            </a:r>
            <a:endParaRPr lang="en-US" sz="2000" dirty="0">
              <a:solidFill>
                <a:schemeClr val="bg2">
                  <a:lumMod val="85000"/>
                  <a:lumOff val="15000"/>
                </a:schemeClr>
              </a:solidFill>
              <a:latin typeface="Akrobat Black" panose="00000A00000000000000" pitchFamily="50" charset="-52"/>
            </a:endParaRPr>
          </a:p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в месяц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1CFF972-5758-487E-8EE3-3BD0F6C6325F}"/>
              </a:ext>
            </a:extLst>
          </p:cNvPr>
          <p:cNvSpPr/>
          <p:nvPr/>
        </p:nvSpPr>
        <p:spPr>
          <a:xfrm>
            <a:off x="259956" y="3997863"/>
            <a:ext cx="2676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old" panose="00000800000000000000" pitchFamily="50" charset="-52"/>
              </a:rPr>
              <a:t>4500 ₽ за месяц </a:t>
            </a:r>
          </a:p>
        </p:txBody>
      </p:sp>
      <p:sp>
        <p:nvSpPr>
          <p:cNvPr id="28" name="Google Shape;110;p4">
            <a:extLst>
              <a:ext uri="{FF2B5EF4-FFF2-40B4-BE49-F238E27FC236}">
                <a16:creationId xmlns:a16="http://schemas.microsoft.com/office/drawing/2014/main" id="{9128A65B-0819-4826-A9A4-AE3AEF1A363D}"/>
              </a:ext>
            </a:extLst>
          </p:cNvPr>
          <p:cNvSpPr/>
          <p:nvPr/>
        </p:nvSpPr>
        <p:spPr>
          <a:xfrm>
            <a:off x="0" y="4795657"/>
            <a:ext cx="406800" cy="34784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ru-RU" sz="2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20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3EA544-F9DB-49E2-85DA-B0378EB3680E}"/>
              </a:ext>
            </a:extLst>
          </p:cNvPr>
          <p:cNvSpPr txBox="1"/>
          <p:nvPr/>
        </p:nvSpPr>
        <p:spPr>
          <a:xfrm>
            <a:off x="90182" y="693721"/>
            <a:ext cx="3081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Akrobat Black" panose="00000A00000000000000" pitchFamily="50" charset="-52"/>
              </a:rPr>
              <a:t>ОФЛАЙН КУРС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2F822B5-960A-4DBD-960A-331B8E4F533E}"/>
              </a:ext>
            </a:extLst>
          </p:cNvPr>
          <p:cNvSpPr txBox="1"/>
          <p:nvPr/>
        </p:nvSpPr>
        <p:spPr>
          <a:xfrm>
            <a:off x="2936955" y="693721"/>
            <a:ext cx="3081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C000"/>
                </a:solidFill>
                <a:latin typeface="Akrobat Black" panose="00000A00000000000000" pitchFamily="50" charset="-52"/>
              </a:rPr>
              <a:t>МАСТЕР-КЛАССЫ КУРС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FACF1B7-1E9F-4AEA-A372-91FBDD83C1C7}"/>
              </a:ext>
            </a:extLst>
          </p:cNvPr>
          <p:cNvSpPr txBox="1"/>
          <p:nvPr/>
        </p:nvSpPr>
        <p:spPr>
          <a:xfrm>
            <a:off x="5706884" y="698229"/>
            <a:ext cx="3081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Akrobat Black" panose="00000A00000000000000" pitchFamily="50" charset="-52"/>
              </a:rPr>
              <a:t>РОБОТ ВИЛЛИ</a:t>
            </a:r>
          </a:p>
        </p:txBody>
      </p:sp>
      <p:sp>
        <p:nvSpPr>
          <p:cNvPr id="42" name="Прямоугольник: скругленные углы 26">
            <a:extLst>
              <a:ext uri="{FF2B5EF4-FFF2-40B4-BE49-F238E27FC236}">
                <a16:creationId xmlns:a16="http://schemas.microsoft.com/office/drawing/2014/main" id="{8F25B52B-7D61-4F5D-994A-1F789F8D68E0}"/>
              </a:ext>
            </a:extLst>
          </p:cNvPr>
          <p:cNvSpPr/>
          <p:nvPr/>
        </p:nvSpPr>
        <p:spPr>
          <a:xfrm>
            <a:off x="3305267" y="1235710"/>
            <a:ext cx="2327619" cy="4087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76200" dir="18900000" kx="-1200000" algn="bl" rotWithShape="0">
              <a:prstClr val="black">
                <a:alpha val="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Модель оплаты</a:t>
            </a:r>
          </a:p>
        </p:txBody>
      </p:sp>
      <p:sp>
        <p:nvSpPr>
          <p:cNvPr id="43" name="Прямоугольник 18">
            <a:extLst>
              <a:ext uri="{FF2B5EF4-FFF2-40B4-BE49-F238E27FC236}">
                <a16:creationId xmlns:a16="http://schemas.microsoft.com/office/drawing/2014/main" id="{8D7FE6D4-5F30-4C99-A68E-4B19C3E69E4D}"/>
              </a:ext>
            </a:extLst>
          </p:cNvPr>
          <p:cNvSpPr/>
          <p:nvPr/>
        </p:nvSpPr>
        <p:spPr>
          <a:xfrm>
            <a:off x="2988262" y="1936830"/>
            <a:ext cx="2961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old" panose="00000800000000000000" pitchFamily="50" charset="-52"/>
              </a:rPr>
              <a:t>Разовая оплата</a:t>
            </a:r>
          </a:p>
        </p:txBody>
      </p:sp>
      <p:sp>
        <p:nvSpPr>
          <p:cNvPr id="44" name="Прямоугольник: скругленные углы 26">
            <a:extLst>
              <a:ext uri="{FF2B5EF4-FFF2-40B4-BE49-F238E27FC236}">
                <a16:creationId xmlns:a16="http://schemas.microsoft.com/office/drawing/2014/main" id="{6B7C4D91-A753-46D7-B867-4A379BDA182A}"/>
              </a:ext>
            </a:extLst>
          </p:cNvPr>
          <p:cNvSpPr/>
          <p:nvPr/>
        </p:nvSpPr>
        <p:spPr>
          <a:xfrm>
            <a:off x="3305267" y="2919813"/>
            <a:ext cx="2327619" cy="5567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76200" dir="18900000" kx="-1200000" algn="bl" rotWithShape="0">
              <a:prstClr val="black">
                <a:alpha val="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Стоимость Мастер-Класса</a:t>
            </a:r>
          </a:p>
        </p:txBody>
      </p:sp>
      <p:sp>
        <p:nvSpPr>
          <p:cNvPr id="45" name="Прямоугольник 21">
            <a:extLst>
              <a:ext uri="{FF2B5EF4-FFF2-40B4-BE49-F238E27FC236}">
                <a16:creationId xmlns:a16="http://schemas.microsoft.com/office/drawing/2014/main" id="{686EF326-D5E0-4FBB-A913-AFE65E3002A0}"/>
              </a:ext>
            </a:extLst>
          </p:cNvPr>
          <p:cNvSpPr/>
          <p:nvPr/>
        </p:nvSpPr>
        <p:spPr>
          <a:xfrm>
            <a:off x="3098188" y="3997863"/>
            <a:ext cx="2676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old" panose="00000800000000000000" pitchFamily="50" charset="-52"/>
              </a:rPr>
              <a:t>200 ₽ с 1 человека</a:t>
            </a:r>
          </a:p>
        </p:txBody>
      </p:sp>
      <p:sp>
        <p:nvSpPr>
          <p:cNvPr id="47" name="Прямоугольник: скругленные углы 26">
            <a:extLst>
              <a:ext uri="{FF2B5EF4-FFF2-40B4-BE49-F238E27FC236}">
                <a16:creationId xmlns:a16="http://schemas.microsoft.com/office/drawing/2014/main" id="{B3D11673-90BB-404B-AD5C-0E8BA067B97E}"/>
              </a:ext>
            </a:extLst>
          </p:cNvPr>
          <p:cNvSpPr/>
          <p:nvPr/>
        </p:nvSpPr>
        <p:spPr>
          <a:xfrm>
            <a:off x="6018278" y="1235710"/>
            <a:ext cx="2327619" cy="4087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76200" dir="18900000" kx="-1200000" algn="bl" rotWithShape="0">
              <a:prstClr val="black">
                <a:alpha val="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Модель оплаты</a:t>
            </a:r>
          </a:p>
        </p:txBody>
      </p:sp>
      <p:sp>
        <p:nvSpPr>
          <p:cNvPr id="48" name="Прямоугольник 18">
            <a:extLst>
              <a:ext uri="{FF2B5EF4-FFF2-40B4-BE49-F238E27FC236}">
                <a16:creationId xmlns:a16="http://schemas.microsoft.com/office/drawing/2014/main" id="{3919C257-1152-44FE-B0FD-8F1C8538D263}"/>
              </a:ext>
            </a:extLst>
          </p:cNvPr>
          <p:cNvSpPr/>
          <p:nvPr/>
        </p:nvSpPr>
        <p:spPr>
          <a:xfrm>
            <a:off x="5701273" y="1936830"/>
            <a:ext cx="29616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old" panose="00000800000000000000" pitchFamily="50" charset="-52"/>
              </a:rPr>
              <a:t>Разовая оплата + Подписка</a:t>
            </a:r>
          </a:p>
        </p:txBody>
      </p:sp>
      <p:sp>
        <p:nvSpPr>
          <p:cNvPr id="49" name="Прямоугольник: скругленные углы 26">
            <a:extLst>
              <a:ext uri="{FF2B5EF4-FFF2-40B4-BE49-F238E27FC236}">
                <a16:creationId xmlns:a16="http://schemas.microsoft.com/office/drawing/2014/main" id="{2D1FA8B7-9113-495D-89AB-CA96F6B03163}"/>
              </a:ext>
            </a:extLst>
          </p:cNvPr>
          <p:cNvSpPr/>
          <p:nvPr/>
        </p:nvSpPr>
        <p:spPr>
          <a:xfrm>
            <a:off x="6018278" y="2919813"/>
            <a:ext cx="2327619" cy="5567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76200" dir="18900000" kx="-1200000" algn="bl" rotWithShape="0">
              <a:prstClr val="black">
                <a:alpha val="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Стоимость</a:t>
            </a:r>
            <a:r>
              <a:rPr lang="en-US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 </a:t>
            </a:r>
            <a:r>
              <a:rPr lang="ru-RU" sz="20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lack" panose="00000A00000000000000" pitchFamily="50" charset="-52"/>
              </a:rPr>
              <a:t>Набора</a:t>
            </a:r>
          </a:p>
        </p:txBody>
      </p:sp>
      <p:sp>
        <p:nvSpPr>
          <p:cNvPr id="50" name="Прямоугольник 21">
            <a:extLst>
              <a:ext uri="{FF2B5EF4-FFF2-40B4-BE49-F238E27FC236}">
                <a16:creationId xmlns:a16="http://schemas.microsoft.com/office/drawing/2014/main" id="{1AE3C541-3006-4210-A8E3-6F3614404CF9}"/>
              </a:ext>
            </a:extLst>
          </p:cNvPr>
          <p:cNvSpPr/>
          <p:nvPr/>
        </p:nvSpPr>
        <p:spPr>
          <a:xfrm>
            <a:off x="5811199" y="3997863"/>
            <a:ext cx="2676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85000"/>
                    <a:lumOff val="15000"/>
                  </a:schemeClr>
                </a:solidFill>
                <a:latin typeface="Akrobat Bold" panose="00000800000000000000" pitchFamily="50" charset="-52"/>
              </a:rPr>
              <a:t>5000 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2"/>
          <p:cNvSpPr txBox="1"/>
          <p:nvPr/>
        </p:nvSpPr>
        <p:spPr>
          <a:xfrm>
            <a:off x="-52643" y="4875135"/>
            <a:ext cx="501918" cy="177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4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37" name="Google Shape;237;p4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42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ДОСТИЖЕНИЯ ПРОЕКТА</a:t>
            </a:r>
            <a:endParaRPr dirty="0"/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F02AAC62-7F9D-47D8-BCD2-ED0722EDD3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pic>
        <p:nvPicPr>
          <p:cNvPr id="19" name="Рисунок 14">
            <a:extLst>
              <a:ext uri="{FF2B5EF4-FFF2-40B4-BE49-F238E27FC236}">
                <a16:creationId xmlns:a16="http://schemas.microsoft.com/office/drawing/2014/main" id="{769BBECC-C405-447D-B34D-EDE9D1B95C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85" t="6137" r="3255" b="3313"/>
          <a:stretch/>
        </p:blipFill>
        <p:spPr>
          <a:xfrm>
            <a:off x="90101" y="700276"/>
            <a:ext cx="2585670" cy="18486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FFD607-CF26-4C82-89E4-35C27B735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1718" y="707544"/>
            <a:ext cx="3010273" cy="20433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C9215D6-B583-40D1-9538-46B0CDC4054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667" y="2870735"/>
            <a:ext cx="2694895" cy="19032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C3449D-B118-4671-A7E5-9CDEDD527B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39" t="6019" r="6023" b="3708"/>
          <a:stretch/>
        </p:blipFill>
        <p:spPr>
          <a:xfrm rot="16200000">
            <a:off x="694751" y="2292478"/>
            <a:ext cx="2027548" cy="29258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E258CA-D4DF-4137-83BC-94728C6DD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817" y="1044300"/>
            <a:ext cx="2497964" cy="35324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03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43"/>
          <p:cNvGrpSpPr/>
          <p:nvPr/>
        </p:nvGrpSpPr>
        <p:grpSpPr>
          <a:xfrm>
            <a:off x="0" y="484813"/>
            <a:ext cx="5065281" cy="45719"/>
            <a:chOff x="0" y="692501"/>
            <a:chExt cx="2624940" cy="97200"/>
          </a:xfrm>
        </p:grpSpPr>
        <p:sp>
          <p:nvSpPr>
            <p:cNvPr id="256" name="Google Shape;256;p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43"/>
          <p:cNvSpPr txBox="1">
            <a:spLocks noGrp="1"/>
          </p:cNvSpPr>
          <p:nvPr>
            <p:ph type="title"/>
          </p:nvPr>
        </p:nvSpPr>
        <p:spPr>
          <a:xfrm>
            <a:off x="0" y="-79744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КОМАНДА</a:t>
            </a:r>
            <a:endParaRPr dirty="0"/>
          </a:p>
        </p:txBody>
      </p:sp>
      <p:pic>
        <p:nvPicPr>
          <p:cNvPr id="25" name="Рисунок 5">
            <a:extLst>
              <a:ext uri="{FF2B5EF4-FFF2-40B4-BE49-F238E27FC236}">
                <a16:creationId xmlns:a16="http://schemas.microsoft.com/office/drawing/2014/main" id="{5B1A66B3-304C-4B90-9039-99478AD315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368B18C6-3B29-4D21-A1D6-C954AA18DA2A}"/>
              </a:ext>
            </a:extLst>
          </p:cNvPr>
          <p:cNvGrpSpPr/>
          <p:nvPr/>
        </p:nvGrpSpPr>
        <p:grpSpPr>
          <a:xfrm>
            <a:off x="3333709" y="593763"/>
            <a:ext cx="1998000" cy="1998000"/>
            <a:chOff x="4483362" y="2882285"/>
            <a:chExt cx="3458729" cy="3458729"/>
          </a:xfrm>
          <a:effectLst>
            <a:outerShdw blurRad="406400" dist="38100" algn="l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B575DB1A-FDB8-47D0-B0AC-4EBF113F63EC}"/>
                </a:ext>
              </a:extLst>
            </p:cNvPr>
            <p:cNvSpPr/>
            <p:nvPr/>
          </p:nvSpPr>
          <p:spPr>
            <a:xfrm>
              <a:off x="4483362" y="2882285"/>
              <a:ext cx="3458729" cy="345872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3">
                    <a:lumMod val="60000"/>
                    <a:lumOff val="40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/>
                <a:t>б</a:t>
              </a:r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F9743DB1-FA2E-46F3-96CA-E6F981D4A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3" t="25235" r="2924" b="10138"/>
            <a:stretch/>
          </p:blipFill>
          <p:spPr>
            <a:xfrm>
              <a:off x="4504602" y="3050046"/>
              <a:ext cx="3416248" cy="3234859"/>
            </a:xfrm>
            <a:custGeom>
              <a:avLst/>
              <a:gdLst>
                <a:gd name="connsiteX0" fmla="*/ 957110 w 3458730"/>
                <a:gd name="connsiteY0" fmla="*/ 0 h 3275085"/>
                <a:gd name="connsiteX1" fmla="*/ 2501620 w 3458730"/>
                <a:gd name="connsiteY1" fmla="*/ 0 h 3275085"/>
                <a:gd name="connsiteX2" fmla="*/ 2553683 w 3458730"/>
                <a:gd name="connsiteY2" fmla="*/ 25080 h 3275085"/>
                <a:gd name="connsiteX3" fmla="*/ 3458730 w 3458730"/>
                <a:gd name="connsiteY3" fmla="*/ 1545720 h 3275085"/>
                <a:gd name="connsiteX4" fmla="*/ 1729365 w 3458730"/>
                <a:gd name="connsiteY4" fmla="*/ 3275085 h 3275085"/>
                <a:gd name="connsiteX5" fmla="*/ 0 w 3458730"/>
                <a:gd name="connsiteY5" fmla="*/ 1545720 h 3275085"/>
                <a:gd name="connsiteX6" fmla="*/ 905047 w 3458730"/>
                <a:gd name="connsiteY6" fmla="*/ 25080 h 327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58730" h="3275085">
                  <a:moveTo>
                    <a:pt x="957110" y="0"/>
                  </a:moveTo>
                  <a:lnTo>
                    <a:pt x="2501620" y="0"/>
                  </a:lnTo>
                  <a:lnTo>
                    <a:pt x="2553683" y="25080"/>
                  </a:lnTo>
                  <a:cubicBezTo>
                    <a:pt x="3092770" y="317930"/>
                    <a:pt x="3458730" y="889088"/>
                    <a:pt x="3458730" y="1545720"/>
                  </a:cubicBezTo>
                  <a:cubicBezTo>
                    <a:pt x="3458730" y="2500822"/>
                    <a:pt x="2684467" y="3275085"/>
                    <a:pt x="1729365" y="3275085"/>
                  </a:cubicBezTo>
                  <a:cubicBezTo>
                    <a:pt x="774263" y="3275085"/>
                    <a:pt x="0" y="2500822"/>
                    <a:pt x="0" y="1545720"/>
                  </a:cubicBezTo>
                  <a:cubicBezTo>
                    <a:pt x="0" y="889088"/>
                    <a:pt x="365961" y="317930"/>
                    <a:pt x="905047" y="25080"/>
                  </a:cubicBezTo>
                  <a:close/>
                </a:path>
              </a:pathLst>
            </a:custGeom>
            <a:effectLst/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0840504F-E5B7-4915-A72E-D6B5079BADED}"/>
              </a:ext>
            </a:extLst>
          </p:cNvPr>
          <p:cNvGrpSpPr/>
          <p:nvPr/>
        </p:nvGrpSpPr>
        <p:grpSpPr>
          <a:xfrm>
            <a:off x="6260618" y="593763"/>
            <a:ext cx="1998000" cy="1998000"/>
            <a:chOff x="8281822" y="2882285"/>
            <a:chExt cx="3458729" cy="3458729"/>
          </a:xfrm>
          <a:effectLst>
            <a:outerShdw blurRad="508000" dist="38100" algn="l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63019546-9116-43B2-AD14-F39B8F4A8756}"/>
                </a:ext>
              </a:extLst>
            </p:cNvPr>
            <p:cNvSpPr/>
            <p:nvPr/>
          </p:nvSpPr>
          <p:spPr>
            <a:xfrm>
              <a:off x="8281822" y="2882285"/>
              <a:ext cx="3458729" cy="345872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3">
                    <a:lumMod val="60000"/>
                    <a:lumOff val="40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0899251B-4336-4635-AEFE-72BCD10D6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84" r="4488" b="11122"/>
            <a:stretch/>
          </p:blipFill>
          <p:spPr>
            <a:xfrm>
              <a:off x="8345076" y="3162302"/>
              <a:ext cx="3376423" cy="3125727"/>
            </a:xfrm>
            <a:custGeom>
              <a:avLst/>
              <a:gdLst>
                <a:gd name="connsiteX0" fmla="*/ 726522 w 3419354"/>
                <a:gd name="connsiteY0" fmla="*/ 0 h 3165470"/>
                <a:gd name="connsiteX1" fmla="*/ 2653456 w 3419354"/>
                <a:gd name="connsiteY1" fmla="*/ 0 h 3165470"/>
                <a:gd name="connsiteX2" fmla="*/ 2656893 w 3419354"/>
                <a:gd name="connsiteY2" fmla="*/ 2089 h 3165470"/>
                <a:gd name="connsiteX3" fmla="*/ 3419354 w 3419354"/>
                <a:gd name="connsiteY3" fmla="*/ 1436105 h 3165470"/>
                <a:gd name="connsiteX4" fmla="*/ 1689989 w 3419354"/>
                <a:gd name="connsiteY4" fmla="*/ 3165470 h 3165470"/>
                <a:gd name="connsiteX5" fmla="*/ 38373 w 3419354"/>
                <a:gd name="connsiteY5" fmla="*/ 1950366 h 3165470"/>
                <a:gd name="connsiteX6" fmla="*/ 0 w 3419354"/>
                <a:gd name="connsiteY6" fmla="*/ 1801128 h 3165470"/>
                <a:gd name="connsiteX7" fmla="*/ 0 w 3419354"/>
                <a:gd name="connsiteY7" fmla="*/ 1071082 h 3165470"/>
                <a:gd name="connsiteX8" fmla="*/ 38373 w 3419354"/>
                <a:gd name="connsiteY8" fmla="*/ 921845 h 3165470"/>
                <a:gd name="connsiteX9" fmla="*/ 723085 w 3419354"/>
                <a:gd name="connsiteY9" fmla="*/ 2089 h 316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19354" h="3165470">
                  <a:moveTo>
                    <a:pt x="726522" y="0"/>
                  </a:moveTo>
                  <a:lnTo>
                    <a:pt x="2653456" y="0"/>
                  </a:lnTo>
                  <a:lnTo>
                    <a:pt x="2656893" y="2089"/>
                  </a:lnTo>
                  <a:cubicBezTo>
                    <a:pt x="3116908" y="312868"/>
                    <a:pt x="3419354" y="839166"/>
                    <a:pt x="3419354" y="1436105"/>
                  </a:cubicBezTo>
                  <a:cubicBezTo>
                    <a:pt x="3419354" y="2391207"/>
                    <a:pt x="2645091" y="3165470"/>
                    <a:pt x="1689989" y="3165470"/>
                  </a:cubicBezTo>
                  <a:cubicBezTo>
                    <a:pt x="913969" y="3165470"/>
                    <a:pt x="257330" y="2654336"/>
                    <a:pt x="38373" y="1950366"/>
                  </a:cubicBezTo>
                  <a:lnTo>
                    <a:pt x="0" y="1801128"/>
                  </a:lnTo>
                  <a:lnTo>
                    <a:pt x="0" y="1071082"/>
                  </a:lnTo>
                  <a:lnTo>
                    <a:pt x="38373" y="921845"/>
                  </a:lnTo>
                  <a:cubicBezTo>
                    <a:pt x="156273" y="542784"/>
                    <a:pt x="401075" y="219634"/>
                    <a:pt x="723085" y="2089"/>
                  </a:cubicBezTo>
                  <a:close/>
                </a:path>
              </a:pathLst>
            </a:custGeom>
            <a:effectLst/>
          </p:spPr>
        </p:pic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C305F9EE-4F3A-4388-9516-C38144B89430}"/>
              </a:ext>
            </a:extLst>
          </p:cNvPr>
          <p:cNvGrpSpPr/>
          <p:nvPr/>
        </p:nvGrpSpPr>
        <p:grpSpPr>
          <a:xfrm>
            <a:off x="406800" y="622138"/>
            <a:ext cx="1998000" cy="1998000"/>
            <a:chOff x="589462" y="3129028"/>
            <a:chExt cx="3458729" cy="3458729"/>
          </a:xfrm>
          <a:effectLst>
            <a:outerShdw blurRad="419100" dist="38100" algn="l" rotWithShape="0">
              <a:schemeClr val="bg2">
                <a:lumMod val="50000"/>
                <a:alpha val="40000"/>
              </a:schemeClr>
            </a:outerShdw>
          </a:effectLst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988506C7-E38E-41B6-84E9-18429D419836}"/>
                </a:ext>
              </a:extLst>
            </p:cNvPr>
            <p:cNvSpPr/>
            <p:nvPr/>
          </p:nvSpPr>
          <p:spPr>
            <a:xfrm>
              <a:off x="589462" y="3129028"/>
              <a:ext cx="3458729" cy="345872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3">
                    <a:lumMod val="60000"/>
                    <a:lumOff val="40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543E790B-B50E-4665-A150-7786CBC8D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761" r="5847" b="6514"/>
            <a:stretch/>
          </p:blipFill>
          <p:spPr>
            <a:xfrm>
              <a:off x="622850" y="3226424"/>
              <a:ext cx="3390530" cy="3314734"/>
            </a:xfrm>
            <a:custGeom>
              <a:avLst/>
              <a:gdLst>
                <a:gd name="connsiteX0" fmla="*/ 1216769 w 3458730"/>
                <a:gd name="connsiteY0" fmla="*/ 0 h 3381409"/>
                <a:gd name="connsiteX1" fmla="*/ 2241962 w 3458730"/>
                <a:gd name="connsiteY1" fmla="*/ 0 h 3381409"/>
                <a:gd name="connsiteX2" fmla="*/ 2243625 w 3458730"/>
                <a:gd name="connsiteY2" fmla="*/ 428 h 3381409"/>
                <a:gd name="connsiteX3" fmla="*/ 3458730 w 3458730"/>
                <a:gd name="connsiteY3" fmla="*/ 1652044 h 3381409"/>
                <a:gd name="connsiteX4" fmla="*/ 1729365 w 3458730"/>
                <a:gd name="connsiteY4" fmla="*/ 3381409 h 3381409"/>
                <a:gd name="connsiteX5" fmla="*/ 0 w 3458730"/>
                <a:gd name="connsiteY5" fmla="*/ 1652044 h 3381409"/>
                <a:gd name="connsiteX6" fmla="*/ 1215105 w 3458730"/>
                <a:gd name="connsiteY6" fmla="*/ 428 h 3381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58730" h="3381409">
                  <a:moveTo>
                    <a:pt x="1216769" y="0"/>
                  </a:moveTo>
                  <a:lnTo>
                    <a:pt x="2241962" y="0"/>
                  </a:lnTo>
                  <a:lnTo>
                    <a:pt x="2243625" y="428"/>
                  </a:lnTo>
                  <a:cubicBezTo>
                    <a:pt x="2947596" y="219385"/>
                    <a:pt x="3458730" y="876024"/>
                    <a:pt x="3458730" y="1652044"/>
                  </a:cubicBezTo>
                  <a:cubicBezTo>
                    <a:pt x="3458730" y="2607146"/>
                    <a:pt x="2684467" y="3381409"/>
                    <a:pt x="1729365" y="3381409"/>
                  </a:cubicBezTo>
                  <a:cubicBezTo>
                    <a:pt x="774263" y="3381409"/>
                    <a:pt x="0" y="2607146"/>
                    <a:pt x="0" y="1652044"/>
                  </a:cubicBezTo>
                  <a:cubicBezTo>
                    <a:pt x="0" y="876024"/>
                    <a:pt x="511135" y="219385"/>
                    <a:pt x="1215105" y="428"/>
                  </a:cubicBezTo>
                  <a:close/>
                </a:path>
              </a:pathLst>
            </a:custGeom>
            <a:effectLst/>
          </p:spPr>
        </p:pic>
      </p:grpSp>
      <p:sp>
        <p:nvSpPr>
          <p:cNvPr id="55" name="Прямоугольник 43">
            <a:extLst>
              <a:ext uri="{FF2B5EF4-FFF2-40B4-BE49-F238E27FC236}">
                <a16:creationId xmlns:a16="http://schemas.microsoft.com/office/drawing/2014/main" id="{BF97AC07-18C3-43CA-990B-8FABDD4CB631}"/>
              </a:ext>
            </a:extLst>
          </p:cNvPr>
          <p:cNvSpPr/>
          <p:nvPr/>
        </p:nvSpPr>
        <p:spPr>
          <a:xfrm>
            <a:off x="250187" y="2761024"/>
            <a:ext cx="24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  <a:cs typeface="Arial" pitchFamily="34" charset="0"/>
              </a:rPr>
              <a:t>Мартынов Александр</a:t>
            </a:r>
            <a:endParaRPr lang="ru-RU" sz="1050" dirty="0">
              <a:latin typeface="Montserrat SemiBold" panose="00000700000000000000" pitchFamily="2" charset="-52"/>
              <a:cs typeface="Arial" pitchFamily="34" charset="0"/>
            </a:endParaRPr>
          </a:p>
        </p:txBody>
      </p:sp>
      <p:sp>
        <p:nvSpPr>
          <p:cNvPr id="56" name="Прямоугольник 43">
            <a:extLst>
              <a:ext uri="{FF2B5EF4-FFF2-40B4-BE49-F238E27FC236}">
                <a16:creationId xmlns:a16="http://schemas.microsoft.com/office/drawing/2014/main" id="{68592E49-0FFE-4ED5-A054-89A0BE901F6B}"/>
              </a:ext>
            </a:extLst>
          </p:cNvPr>
          <p:cNvSpPr/>
          <p:nvPr/>
        </p:nvSpPr>
        <p:spPr>
          <a:xfrm>
            <a:off x="442461" y="3505064"/>
            <a:ext cx="2787022" cy="13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Создание и со управление стартапом в течении 1 года в индустрии </a:t>
            </a: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EdTech</a:t>
            </a:r>
            <a:endParaRPr lang="ru-RU" dirty="0">
              <a:latin typeface="Akrobat" panose="00000600000000000000" pitchFamily="50" charset="-52"/>
              <a:cs typeface="Arial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2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 год опыта </a:t>
            </a: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frontend 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разработки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Akrobat" panose="00000600000000000000" pitchFamily="50" charset="-52"/>
                <a:cs typeface="Arial" pitchFamily="34" charset="0"/>
              </a:rPr>
              <a:t>6 </a:t>
            </a:r>
            <a:r>
              <a:rPr lang="ru-RU" b="1" dirty="0">
                <a:latin typeface="Akrobat" panose="00000600000000000000" pitchFamily="50" charset="-52"/>
                <a:cs typeface="Arial" pitchFamily="34" charset="0"/>
              </a:rPr>
              <a:t>месяцев опыта преподавания в сфере робототехники</a:t>
            </a:r>
          </a:p>
        </p:txBody>
      </p:sp>
      <p:sp>
        <p:nvSpPr>
          <p:cNvPr id="57" name="Прямоугольник 43">
            <a:extLst>
              <a:ext uri="{FF2B5EF4-FFF2-40B4-BE49-F238E27FC236}">
                <a16:creationId xmlns:a16="http://schemas.microsoft.com/office/drawing/2014/main" id="{155FCA48-6F4E-467C-833C-0A01CFA01EB2}"/>
              </a:ext>
            </a:extLst>
          </p:cNvPr>
          <p:cNvSpPr/>
          <p:nvPr/>
        </p:nvSpPr>
        <p:spPr>
          <a:xfrm>
            <a:off x="3070189" y="2704573"/>
            <a:ext cx="24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  <a:cs typeface="Arial" pitchFamily="34" charset="0"/>
              </a:rPr>
              <a:t>Афанасов Геракл</a:t>
            </a:r>
          </a:p>
        </p:txBody>
      </p:sp>
      <p:sp>
        <p:nvSpPr>
          <p:cNvPr id="58" name="Прямоугольник 43">
            <a:extLst>
              <a:ext uri="{FF2B5EF4-FFF2-40B4-BE49-F238E27FC236}">
                <a16:creationId xmlns:a16="http://schemas.microsoft.com/office/drawing/2014/main" id="{28291448-9CE8-4B21-B8FA-6BECED5A89D1}"/>
              </a:ext>
            </a:extLst>
          </p:cNvPr>
          <p:cNvSpPr/>
          <p:nvPr/>
        </p:nvSpPr>
        <p:spPr>
          <a:xfrm>
            <a:off x="3506144" y="3254379"/>
            <a:ext cx="2914381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spcAft>
                <a:spcPts val="600"/>
              </a:spcAft>
            </a:pP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3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-летний опыт </a:t>
            </a: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P</a:t>
            </a:r>
            <a:r>
              <a:rPr lang="ru-RU" dirty="0" err="1">
                <a:latin typeface="Akrobat" panose="00000600000000000000" pitchFamily="50" charset="-52"/>
                <a:cs typeface="Arial" pitchFamily="34" charset="0"/>
              </a:rPr>
              <a:t>roject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 </a:t>
            </a:r>
            <a:r>
              <a:rPr lang="ru-RU" dirty="0" err="1">
                <a:latin typeface="Akrobat" panose="00000600000000000000" pitchFamily="50" charset="-52"/>
                <a:cs typeface="Arial" pitchFamily="34" charset="0"/>
              </a:rPr>
              <a:t>manager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 (неоднократное участие в акселераторах)</a:t>
            </a:r>
          </a:p>
          <a:p>
            <a:pPr>
              <a:spcBef>
                <a:spcPts val="450"/>
              </a:spcBef>
              <a:spcAft>
                <a:spcPts val="600"/>
              </a:spcAft>
            </a:pP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2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 года опыта разработки web-приложений</a:t>
            </a:r>
            <a:endParaRPr lang="en-US" dirty="0">
              <a:latin typeface="Akrobat" panose="00000600000000000000" pitchFamily="50" charset="-52"/>
              <a:cs typeface="Arial" pitchFamily="34" charset="0"/>
            </a:endParaRPr>
          </a:p>
          <a:p>
            <a:pPr>
              <a:spcBef>
                <a:spcPts val="450"/>
              </a:spcBef>
              <a:spcAft>
                <a:spcPts val="600"/>
              </a:spcAft>
            </a:pPr>
            <a:r>
              <a:rPr lang="en-US" b="1" dirty="0">
                <a:latin typeface="Akrobat" panose="00000600000000000000" pitchFamily="50" charset="-52"/>
                <a:cs typeface="Arial" pitchFamily="34" charset="0"/>
              </a:rPr>
              <a:t>6 </a:t>
            </a:r>
            <a:r>
              <a:rPr lang="ru-RU" b="1" dirty="0">
                <a:latin typeface="Akrobat" panose="00000600000000000000" pitchFamily="50" charset="-52"/>
                <a:cs typeface="Arial" pitchFamily="34" charset="0"/>
              </a:rPr>
              <a:t>месяцев опыта преподавания в сфере робототехники</a:t>
            </a:r>
          </a:p>
        </p:txBody>
      </p:sp>
      <p:sp>
        <p:nvSpPr>
          <p:cNvPr id="59" name="Прямоугольник 43">
            <a:extLst>
              <a:ext uri="{FF2B5EF4-FFF2-40B4-BE49-F238E27FC236}">
                <a16:creationId xmlns:a16="http://schemas.microsoft.com/office/drawing/2014/main" id="{473295EC-1246-4128-AFAA-CAC917CD6583}"/>
              </a:ext>
            </a:extLst>
          </p:cNvPr>
          <p:cNvSpPr/>
          <p:nvPr/>
        </p:nvSpPr>
        <p:spPr>
          <a:xfrm>
            <a:off x="6192789" y="2759260"/>
            <a:ext cx="2361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  <a:cs typeface="Arial" pitchFamily="34" charset="0"/>
              </a:rPr>
              <a:t>Печенкин Владислав</a:t>
            </a:r>
          </a:p>
        </p:txBody>
      </p:sp>
      <p:sp>
        <p:nvSpPr>
          <p:cNvPr id="60" name="Прямоугольник 43">
            <a:extLst>
              <a:ext uri="{FF2B5EF4-FFF2-40B4-BE49-F238E27FC236}">
                <a16:creationId xmlns:a16="http://schemas.microsoft.com/office/drawing/2014/main" id="{28890C08-4B8C-4B39-ABD2-1954FD2B0046}"/>
              </a:ext>
            </a:extLst>
          </p:cNvPr>
          <p:cNvSpPr/>
          <p:nvPr/>
        </p:nvSpPr>
        <p:spPr>
          <a:xfrm>
            <a:off x="6354378" y="3335038"/>
            <a:ext cx="2483810" cy="2107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450"/>
              </a:spcBef>
              <a:spcAft>
                <a:spcPts val="600"/>
              </a:spcAft>
            </a:pP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3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-летний опыт создания контента и ведения медиа</a:t>
            </a:r>
          </a:p>
          <a:p>
            <a:pPr>
              <a:lnSpc>
                <a:spcPct val="107000"/>
              </a:lnSpc>
              <a:spcBef>
                <a:spcPts val="450"/>
              </a:spcBef>
              <a:spcAft>
                <a:spcPts val="600"/>
              </a:spcAft>
            </a:pPr>
            <a:r>
              <a:rPr lang="en-US" dirty="0">
                <a:latin typeface="Akrobat" panose="00000600000000000000" pitchFamily="50" charset="-52"/>
                <a:cs typeface="Arial" pitchFamily="34" charset="0"/>
              </a:rPr>
              <a:t>3</a:t>
            </a:r>
            <a:r>
              <a:rPr lang="ru-RU" dirty="0">
                <a:latin typeface="Akrobat" panose="00000600000000000000" pitchFamily="50" charset="-52"/>
                <a:cs typeface="Arial" pitchFamily="34" charset="0"/>
              </a:rPr>
              <a:t>-летний опыт работы с графическими редакторами</a:t>
            </a:r>
          </a:p>
          <a:p>
            <a:pPr>
              <a:lnSpc>
                <a:spcPct val="107000"/>
              </a:lnSpc>
              <a:spcBef>
                <a:spcPts val="450"/>
              </a:spcBef>
              <a:spcAft>
                <a:spcPts val="600"/>
              </a:spcAft>
            </a:pPr>
            <a:r>
              <a:rPr lang="en-US" b="1" dirty="0">
                <a:latin typeface="Akrobat" panose="00000600000000000000" pitchFamily="50" charset="-52"/>
                <a:cs typeface="Arial" pitchFamily="34" charset="0"/>
              </a:rPr>
              <a:t>6 </a:t>
            </a:r>
            <a:r>
              <a:rPr lang="ru-RU" b="1" dirty="0">
                <a:latin typeface="Akrobat" panose="00000600000000000000" pitchFamily="50" charset="-52"/>
                <a:cs typeface="Arial" pitchFamily="34" charset="0"/>
              </a:rPr>
              <a:t>месяцев опыта преподавания в сфере робототехники</a:t>
            </a:r>
          </a:p>
          <a:p>
            <a:pPr>
              <a:lnSpc>
                <a:spcPct val="107000"/>
              </a:lnSpc>
              <a:spcBef>
                <a:spcPts val="450"/>
              </a:spcBef>
              <a:spcAft>
                <a:spcPts val="600"/>
              </a:spcAft>
            </a:pPr>
            <a:endParaRPr lang="ru-RU" dirty="0">
              <a:latin typeface="Akrobat" panose="00000600000000000000" pitchFamily="50" charset="-52"/>
              <a:cs typeface="Arial" pitchFamily="34" charset="0"/>
            </a:endParaRPr>
          </a:p>
        </p:txBody>
      </p:sp>
      <p:sp>
        <p:nvSpPr>
          <p:cNvPr id="61" name="Прямоугольник 43">
            <a:extLst>
              <a:ext uri="{FF2B5EF4-FFF2-40B4-BE49-F238E27FC236}">
                <a16:creationId xmlns:a16="http://schemas.microsoft.com/office/drawing/2014/main" id="{F620FF5D-9341-4E58-8AB4-6FDF2C20EAD6}"/>
              </a:ext>
            </a:extLst>
          </p:cNvPr>
          <p:cNvSpPr/>
          <p:nvPr/>
        </p:nvSpPr>
        <p:spPr>
          <a:xfrm>
            <a:off x="797203" y="3067037"/>
            <a:ext cx="1904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dirty="0">
                <a:latin typeface="Montserrat" panose="00000500000000000000" pitchFamily="2" charset="-52"/>
                <a:cs typeface="Arial" pitchFamily="34" charset="0"/>
              </a:rPr>
              <a:t>Технолог (CTO)</a:t>
            </a:r>
          </a:p>
        </p:txBody>
      </p:sp>
      <p:sp>
        <p:nvSpPr>
          <p:cNvPr id="62" name="Прямоугольник 43">
            <a:extLst>
              <a:ext uri="{FF2B5EF4-FFF2-40B4-BE49-F238E27FC236}">
                <a16:creationId xmlns:a16="http://schemas.microsoft.com/office/drawing/2014/main" id="{75855C27-5A43-4234-B161-25C32E4AC387}"/>
              </a:ext>
            </a:extLst>
          </p:cNvPr>
          <p:cNvSpPr/>
          <p:nvPr/>
        </p:nvSpPr>
        <p:spPr>
          <a:xfrm>
            <a:off x="3756948" y="2993814"/>
            <a:ext cx="1546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dirty="0">
                <a:latin typeface="Montserrat" panose="00000500000000000000" pitchFamily="2" charset="-52"/>
                <a:cs typeface="Arial" pitchFamily="34" charset="0"/>
              </a:rPr>
              <a:t>Лидер (CEO)</a:t>
            </a:r>
          </a:p>
        </p:txBody>
      </p:sp>
      <p:sp>
        <p:nvSpPr>
          <p:cNvPr id="63" name="Прямоугольник 43">
            <a:extLst>
              <a:ext uri="{FF2B5EF4-FFF2-40B4-BE49-F238E27FC236}">
                <a16:creationId xmlns:a16="http://schemas.microsoft.com/office/drawing/2014/main" id="{BBBF18FF-0996-4145-84E5-6A4203C2FC36}"/>
              </a:ext>
            </a:extLst>
          </p:cNvPr>
          <p:cNvSpPr/>
          <p:nvPr/>
        </p:nvSpPr>
        <p:spPr>
          <a:xfrm>
            <a:off x="6537668" y="3058040"/>
            <a:ext cx="17539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dirty="0">
                <a:latin typeface="Montserrat" panose="00000500000000000000" pitchFamily="2" charset="-52"/>
                <a:cs typeface="Arial" pitchFamily="34" charset="0"/>
              </a:rPr>
              <a:t>Маркетолог (CMO)</a:t>
            </a:r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8F8856A5-D544-4208-8F4A-DC36EE4C21D2}"/>
              </a:ext>
            </a:extLst>
          </p:cNvPr>
          <p:cNvCxnSpPr/>
          <p:nvPr/>
        </p:nvCxnSpPr>
        <p:spPr>
          <a:xfrm flipH="1">
            <a:off x="416755" y="3459912"/>
            <a:ext cx="12716" cy="1117882"/>
          </a:xfrm>
          <a:prstGeom prst="line">
            <a:avLst/>
          </a:prstGeom>
          <a:ln w="28575">
            <a:gradFill>
              <a:gsLst>
                <a:gs pos="0">
                  <a:srgbClr val="ECEDF0"/>
                </a:gs>
                <a:gs pos="51000">
                  <a:schemeClr val="tx1"/>
                </a:gs>
                <a:gs pos="100000">
                  <a:srgbClr val="ECEDF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7CDCEA4-92AC-46E7-9872-C6AB9A79C250}"/>
              </a:ext>
            </a:extLst>
          </p:cNvPr>
          <p:cNvCxnSpPr/>
          <p:nvPr/>
        </p:nvCxnSpPr>
        <p:spPr>
          <a:xfrm flipH="1">
            <a:off x="3470548" y="3626506"/>
            <a:ext cx="12716" cy="1117882"/>
          </a:xfrm>
          <a:prstGeom prst="line">
            <a:avLst/>
          </a:prstGeom>
          <a:ln w="28575">
            <a:gradFill>
              <a:gsLst>
                <a:gs pos="0">
                  <a:srgbClr val="ECEDF0"/>
                </a:gs>
                <a:gs pos="51000">
                  <a:schemeClr val="tx1"/>
                </a:gs>
                <a:gs pos="100000">
                  <a:srgbClr val="ECEDF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210AEDCB-D629-46CF-B947-DA5C0DA6ED77}"/>
              </a:ext>
            </a:extLst>
          </p:cNvPr>
          <p:cNvCxnSpPr/>
          <p:nvPr/>
        </p:nvCxnSpPr>
        <p:spPr>
          <a:xfrm flipH="1">
            <a:off x="6307890" y="3578713"/>
            <a:ext cx="12716" cy="1117882"/>
          </a:xfrm>
          <a:prstGeom prst="line">
            <a:avLst/>
          </a:prstGeom>
          <a:ln w="28575">
            <a:gradFill>
              <a:gsLst>
                <a:gs pos="0">
                  <a:srgbClr val="ECEDF0"/>
                </a:gs>
                <a:gs pos="51000">
                  <a:schemeClr val="tx1"/>
                </a:gs>
                <a:gs pos="100000">
                  <a:srgbClr val="ECEDF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Google Shape;249;p43">
            <a:extLst>
              <a:ext uri="{FF2B5EF4-FFF2-40B4-BE49-F238E27FC236}">
                <a16:creationId xmlns:a16="http://schemas.microsoft.com/office/drawing/2014/main" id="{80532952-EDD8-46E4-9DC6-E5EEB4963D7E}"/>
              </a:ext>
            </a:extLst>
          </p:cNvPr>
          <p:cNvSpPr/>
          <p:nvPr/>
        </p:nvSpPr>
        <p:spPr>
          <a:xfrm>
            <a:off x="0" y="4775288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250;p43">
            <a:extLst>
              <a:ext uri="{FF2B5EF4-FFF2-40B4-BE49-F238E27FC236}">
                <a16:creationId xmlns:a16="http://schemas.microsoft.com/office/drawing/2014/main" id="{E61DBC19-D1E2-4595-A17C-82A0405693AE}"/>
              </a:ext>
            </a:extLst>
          </p:cNvPr>
          <p:cNvSpPr txBox="1"/>
          <p:nvPr/>
        </p:nvSpPr>
        <p:spPr>
          <a:xfrm>
            <a:off x="-51009" y="4879158"/>
            <a:ext cx="508817" cy="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5"/>
          <p:cNvSpPr txBox="1"/>
          <p:nvPr/>
        </p:nvSpPr>
        <p:spPr>
          <a:xfrm>
            <a:off x="-67881" y="4892423"/>
            <a:ext cx="499534" cy="14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p45"/>
          <p:cNvGrpSpPr/>
          <p:nvPr/>
        </p:nvGrpSpPr>
        <p:grpSpPr>
          <a:xfrm>
            <a:off x="0" y="486882"/>
            <a:ext cx="3244427" cy="58390"/>
            <a:chOff x="0" y="692501"/>
            <a:chExt cx="2624940" cy="97200"/>
          </a:xfrm>
        </p:grpSpPr>
        <p:sp>
          <p:nvSpPr>
            <p:cNvPr id="302" name="Google Shape;302;p4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7" name="Google Shape;307;p45"/>
          <p:cNvSpPr txBox="1">
            <a:spLocks noGrp="1"/>
          </p:cNvSpPr>
          <p:nvPr>
            <p:ph type="title"/>
          </p:nvPr>
        </p:nvSpPr>
        <p:spPr>
          <a:xfrm>
            <a:off x="-5085" y="-8696"/>
            <a:ext cx="3080178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2400" dirty="0"/>
              <a:t>ТЕКУЩИЙ ЗАПРОС</a:t>
            </a:r>
            <a:endParaRPr sz="2400" dirty="0"/>
          </a:p>
        </p:txBody>
      </p:sp>
      <p:sp>
        <p:nvSpPr>
          <p:cNvPr id="56" name="Rectangle: Rounded Corners 9">
            <a:extLst>
              <a:ext uri="{FF2B5EF4-FFF2-40B4-BE49-F238E27FC236}">
                <a16:creationId xmlns:a16="http://schemas.microsoft.com/office/drawing/2014/main" id="{6ADBEB71-A743-4688-9C6F-81C52271FACF}"/>
              </a:ext>
            </a:extLst>
          </p:cNvPr>
          <p:cNvSpPr/>
          <p:nvPr/>
        </p:nvSpPr>
        <p:spPr>
          <a:xfrm>
            <a:off x="2707752" y="1248222"/>
            <a:ext cx="1255930" cy="423169"/>
          </a:xfrm>
          <a:prstGeom prst="roundRect">
            <a:avLst/>
          </a:prstGeom>
          <a:solidFill>
            <a:srgbClr val="FFC3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/>
                </a:solidFill>
                <a:latin typeface="Montserrat SemiBold" panose="00000700000000000000" pitchFamily="2" charset="-52"/>
                <a:cs typeface="Times New Roman" panose="02020603050405020304" pitchFamily="18" charset="0"/>
              </a:rPr>
              <a:t>800 тыс ₽</a:t>
            </a:r>
          </a:p>
        </p:txBody>
      </p:sp>
      <p:sp>
        <p:nvSpPr>
          <p:cNvPr id="57" name="Rectangle: Rounded Corners 4">
            <a:extLst>
              <a:ext uri="{FF2B5EF4-FFF2-40B4-BE49-F238E27FC236}">
                <a16:creationId xmlns:a16="http://schemas.microsoft.com/office/drawing/2014/main" id="{9ACB5D09-5495-45A1-9B06-96FCEA4361B3}"/>
              </a:ext>
            </a:extLst>
          </p:cNvPr>
          <p:cNvSpPr/>
          <p:nvPr/>
        </p:nvSpPr>
        <p:spPr>
          <a:xfrm>
            <a:off x="431653" y="549948"/>
            <a:ext cx="2821296" cy="5247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bg2"/>
                </a:solidFill>
                <a:latin typeface="Montserrat" panose="00000500000000000000" pitchFamily="2" charset="-52"/>
              </a:rPr>
              <a:t>Цели инвестиций</a:t>
            </a:r>
          </a:p>
        </p:txBody>
      </p:sp>
      <p:sp>
        <p:nvSpPr>
          <p:cNvPr id="58" name="Rectangle: Rounded Corners 5">
            <a:extLst>
              <a:ext uri="{FF2B5EF4-FFF2-40B4-BE49-F238E27FC236}">
                <a16:creationId xmlns:a16="http://schemas.microsoft.com/office/drawing/2014/main" id="{65FFD1CE-A2D1-4984-A286-3AED81EB75BA}"/>
              </a:ext>
            </a:extLst>
          </p:cNvPr>
          <p:cNvSpPr/>
          <p:nvPr/>
        </p:nvSpPr>
        <p:spPr>
          <a:xfrm>
            <a:off x="92033" y="1090223"/>
            <a:ext cx="2509765" cy="800692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bg2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 производства наборов для онлайн обучения</a:t>
            </a:r>
          </a:p>
        </p:txBody>
      </p:sp>
      <p:sp>
        <p:nvSpPr>
          <p:cNvPr id="59" name="Rectangle: Rounded Corners 7">
            <a:extLst>
              <a:ext uri="{FF2B5EF4-FFF2-40B4-BE49-F238E27FC236}">
                <a16:creationId xmlns:a16="http://schemas.microsoft.com/office/drawing/2014/main" id="{11AB860D-ADDF-4D4E-9EBE-54C1216C7D6A}"/>
              </a:ext>
            </a:extLst>
          </p:cNvPr>
          <p:cNvSpPr/>
          <p:nvPr/>
        </p:nvSpPr>
        <p:spPr>
          <a:xfrm>
            <a:off x="4857502" y="466088"/>
            <a:ext cx="3447710" cy="5166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bg2"/>
                </a:solidFill>
                <a:latin typeface="Montserrat" panose="00000500000000000000" pitchFamily="2" charset="-52"/>
              </a:rPr>
              <a:t>Ценность инвестиции</a:t>
            </a:r>
          </a:p>
        </p:txBody>
      </p:sp>
      <p:sp>
        <p:nvSpPr>
          <p:cNvPr id="60" name="Rectangle: Rounded Corners 9">
            <a:extLst>
              <a:ext uri="{FF2B5EF4-FFF2-40B4-BE49-F238E27FC236}">
                <a16:creationId xmlns:a16="http://schemas.microsoft.com/office/drawing/2014/main" id="{DC7F82E1-C510-406B-A10F-F25EC8523DEC}"/>
              </a:ext>
            </a:extLst>
          </p:cNvPr>
          <p:cNvSpPr/>
          <p:nvPr/>
        </p:nvSpPr>
        <p:spPr>
          <a:xfrm>
            <a:off x="2719619" y="2141845"/>
            <a:ext cx="1255930" cy="423169"/>
          </a:xfrm>
          <a:prstGeom prst="roundRect">
            <a:avLst/>
          </a:prstGeom>
          <a:solidFill>
            <a:srgbClr val="FFC3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/>
                </a:solidFill>
                <a:latin typeface="Montserrat SemiBold" panose="00000700000000000000" pitchFamily="2" charset="-52"/>
                <a:cs typeface="Times New Roman" panose="02020603050405020304" pitchFamily="18" charset="0"/>
              </a:rPr>
              <a:t>700 тыс ₽</a:t>
            </a:r>
          </a:p>
        </p:txBody>
      </p:sp>
      <p:sp>
        <p:nvSpPr>
          <p:cNvPr id="61" name="Rectangle: Rounded Corners 5">
            <a:extLst>
              <a:ext uri="{FF2B5EF4-FFF2-40B4-BE49-F238E27FC236}">
                <a16:creationId xmlns:a16="http://schemas.microsoft.com/office/drawing/2014/main" id="{1D9F4850-C83D-4362-9A77-BB86EB3A5633}"/>
              </a:ext>
            </a:extLst>
          </p:cNvPr>
          <p:cNvSpPr/>
          <p:nvPr/>
        </p:nvSpPr>
        <p:spPr>
          <a:xfrm>
            <a:off x="52647" y="2029231"/>
            <a:ext cx="2549152" cy="637911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bg2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новых модулей онлайн обучения</a:t>
            </a:r>
            <a:endParaRPr lang="ru-RU" sz="1200" kern="100" dirty="0">
              <a:solidFill>
                <a:schemeClr val="bg2"/>
              </a:solidFill>
              <a:latin typeface="Montserrat SemiBold" panose="000007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: Rounded Corners 9">
            <a:extLst>
              <a:ext uri="{FF2B5EF4-FFF2-40B4-BE49-F238E27FC236}">
                <a16:creationId xmlns:a16="http://schemas.microsoft.com/office/drawing/2014/main" id="{08D32221-2C06-4202-96A4-A0968DFEFF02}"/>
              </a:ext>
            </a:extLst>
          </p:cNvPr>
          <p:cNvSpPr/>
          <p:nvPr/>
        </p:nvSpPr>
        <p:spPr>
          <a:xfrm>
            <a:off x="2741723" y="3015032"/>
            <a:ext cx="1255930" cy="423169"/>
          </a:xfrm>
          <a:prstGeom prst="roundRect">
            <a:avLst/>
          </a:prstGeom>
          <a:solidFill>
            <a:srgbClr val="FFC3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/>
                </a:solidFill>
                <a:latin typeface="Montserrat SemiBold" panose="00000700000000000000" pitchFamily="2" charset="-52"/>
                <a:cs typeface="Times New Roman" panose="02020603050405020304" pitchFamily="18" charset="0"/>
              </a:rPr>
              <a:t>2 млн ₽</a:t>
            </a:r>
          </a:p>
        </p:txBody>
      </p:sp>
      <p:sp>
        <p:nvSpPr>
          <p:cNvPr id="63" name="Rectangle: Rounded Corners 5">
            <a:extLst>
              <a:ext uri="{FF2B5EF4-FFF2-40B4-BE49-F238E27FC236}">
                <a16:creationId xmlns:a16="http://schemas.microsoft.com/office/drawing/2014/main" id="{B36AFF4A-805C-4CB0-9234-92671FB2E5EE}"/>
              </a:ext>
            </a:extLst>
          </p:cNvPr>
          <p:cNvSpPr/>
          <p:nvPr/>
        </p:nvSpPr>
        <p:spPr>
          <a:xfrm>
            <a:off x="63271" y="2785561"/>
            <a:ext cx="2538528" cy="729204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chemeClr val="bg2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Открытие 4 филиалов</a:t>
            </a:r>
          </a:p>
        </p:txBody>
      </p:sp>
      <p:sp>
        <p:nvSpPr>
          <p:cNvPr id="64" name="Rectangle: Rounded Corners 9">
            <a:extLst>
              <a:ext uri="{FF2B5EF4-FFF2-40B4-BE49-F238E27FC236}">
                <a16:creationId xmlns:a16="http://schemas.microsoft.com/office/drawing/2014/main" id="{046EE940-B81A-4836-9B2A-AC833A783FB6}"/>
              </a:ext>
            </a:extLst>
          </p:cNvPr>
          <p:cNvSpPr/>
          <p:nvPr/>
        </p:nvSpPr>
        <p:spPr>
          <a:xfrm>
            <a:off x="2741723" y="3958955"/>
            <a:ext cx="1255930" cy="423169"/>
          </a:xfrm>
          <a:prstGeom prst="roundRect">
            <a:avLst/>
          </a:prstGeom>
          <a:solidFill>
            <a:srgbClr val="FFC3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/>
                </a:solidFill>
                <a:latin typeface="Montserrat SemiBold" panose="00000700000000000000" pitchFamily="2" charset="-52"/>
                <a:cs typeface="Times New Roman" panose="02020603050405020304" pitchFamily="18" charset="0"/>
              </a:rPr>
              <a:t>500 тыс ₽</a:t>
            </a:r>
          </a:p>
        </p:txBody>
      </p:sp>
      <p:sp>
        <p:nvSpPr>
          <p:cNvPr id="65" name="Rectangle: Rounded Corners 5">
            <a:extLst>
              <a:ext uri="{FF2B5EF4-FFF2-40B4-BE49-F238E27FC236}">
                <a16:creationId xmlns:a16="http://schemas.microsoft.com/office/drawing/2014/main" id="{3A13C897-1CE7-49E3-B95B-8FCA04274CA0}"/>
              </a:ext>
            </a:extLst>
          </p:cNvPr>
          <p:cNvSpPr/>
          <p:nvPr/>
        </p:nvSpPr>
        <p:spPr>
          <a:xfrm>
            <a:off x="77345" y="3787807"/>
            <a:ext cx="2510122" cy="637911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bg2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Рекламная </a:t>
            </a:r>
            <a:r>
              <a:rPr lang="ru-RU" sz="1200" kern="100" dirty="0">
                <a:solidFill>
                  <a:schemeClr val="bg2"/>
                </a:solidFill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кампания</a:t>
            </a:r>
          </a:p>
        </p:txBody>
      </p:sp>
      <p:sp>
        <p:nvSpPr>
          <p:cNvPr id="66" name="Rectangle: Rounded Corners 9">
            <a:extLst>
              <a:ext uri="{FF2B5EF4-FFF2-40B4-BE49-F238E27FC236}">
                <a16:creationId xmlns:a16="http://schemas.microsoft.com/office/drawing/2014/main" id="{D04E6DA6-7A54-4B86-9A06-E804BA846C17}"/>
              </a:ext>
            </a:extLst>
          </p:cNvPr>
          <p:cNvSpPr/>
          <p:nvPr/>
        </p:nvSpPr>
        <p:spPr>
          <a:xfrm>
            <a:off x="2517120" y="4591459"/>
            <a:ext cx="1190087" cy="470519"/>
          </a:xfrm>
          <a:prstGeom prst="round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Montserrat ExtraBold" panose="00000900000000000000" pitchFamily="2" charset="-52"/>
                <a:cs typeface="Times New Roman" panose="02020603050405020304" pitchFamily="18" charset="0"/>
              </a:rPr>
              <a:t>₽ 4 М</a:t>
            </a:r>
          </a:p>
        </p:txBody>
      </p:sp>
      <p:sp>
        <p:nvSpPr>
          <p:cNvPr id="67" name="Rectangle: Rounded Corners 5">
            <a:extLst>
              <a:ext uri="{FF2B5EF4-FFF2-40B4-BE49-F238E27FC236}">
                <a16:creationId xmlns:a16="http://schemas.microsoft.com/office/drawing/2014/main" id="{19B40D7F-838C-40F1-9EA6-255DF2F077BF}"/>
              </a:ext>
            </a:extLst>
          </p:cNvPr>
          <p:cNvSpPr/>
          <p:nvPr/>
        </p:nvSpPr>
        <p:spPr>
          <a:xfrm>
            <a:off x="824935" y="4591460"/>
            <a:ext cx="1085934" cy="470519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bg2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Итого</a:t>
            </a:r>
          </a:p>
        </p:txBody>
      </p:sp>
      <p:sp>
        <p:nvSpPr>
          <p:cNvPr id="68" name="Rectangle: Rounded Corners 9">
            <a:extLst>
              <a:ext uri="{FF2B5EF4-FFF2-40B4-BE49-F238E27FC236}">
                <a16:creationId xmlns:a16="http://schemas.microsoft.com/office/drawing/2014/main" id="{5452BBA8-DE0D-418D-99FE-FEFED96A08D9}"/>
              </a:ext>
            </a:extLst>
          </p:cNvPr>
          <p:cNvSpPr/>
          <p:nvPr/>
        </p:nvSpPr>
        <p:spPr>
          <a:xfrm>
            <a:off x="6988845" y="1052905"/>
            <a:ext cx="1720824" cy="1342771"/>
          </a:xfrm>
          <a:prstGeom prst="roundRect">
            <a:avLst/>
          </a:prstGeom>
          <a:solidFill>
            <a:srgbClr val="FFC3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Инвестиция 4 млн на 1 год</a:t>
            </a:r>
          </a:p>
        </p:txBody>
      </p:sp>
      <p:sp>
        <p:nvSpPr>
          <p:cNvPr id="69" name="Rectangle: Rounded Corners 5">
            <a:extLst>
              <a:ext uri="{FF2B5EF4-FFF2-40B4-BE49-F238E27FC236}">
                <a16:creationId xmlns:a16="http://schemas.microsoft.com/office/drawing/2014/main" id="{9C590FEB-EE98-43FF-8157-F3C209F39E66}"/>
              </a:ext>
            </a:extLst>
          </p:cNvPr>
          <p:cNvSpPr/>
          <p:nvPr/>
        </p:nvSpPr>
        <p:spPr>
          <a:xfrm>
            <a:off x="4437505" y="1052905"/>
            <a:ext cx="2386892" cy="1342771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2"/>
                </a:solidFill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Доход 60 млн за 1 год</a:t>
            </a:r>
          </a:p>
        </p:txBody>
      </p:sp>
      <p:sp>
        <p:nvSpPr>
          <p:cNvPr id="70" name="Rectangle: Rounded Corners 9">
            <a:extLst>
              <a:ext uri="{FF2B5EF4-FFF2-40B4-BE49-F238E27FC236}">
                <a16:creationId xmlns:a16="http://schemas.microsoft.com/office/drawing/2014/main" id="{C915CE3E-D720-484B-A6B8-30DBC8DD7A55}"/>
              </a:ext>
            </a:extLst>
          </p:cNvPr>
          <p:cNvSpPr/>
          <p:nvPr/>
        </p:nvSpPr>
        <p:spPr>
          <a:xfrm>
            <a:off x="7024945" y="2571750"/>
            <a:ext cx="1684724" cy="1309734"/>
          </a:xfrm>
          <a:prstGeom prst="roundRect">
            <a:avLst/>
          </a:prstGeom>
          <a:solidFill>
            <a:srgbClr val="FFC3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Отсутствие инвестиций</a:t>
            </a:r>
          </a:p>
        </p:txBody>
      </p:sp>
      <p:sp>
        <p:nvSpPr>
          <p:cNvPr id="71" name="Rectangle: Rounded Corners 5">
            <a:extLst>
              <a:ext uri="{FF2B5EF4-FFF2-40B4-BE49-F238E27FC236}">
                <a16:creationId xmlns:a16="http://schemas.microsoft.com/office/drawing/2014/main" id="{8E2C7CB4-EA58-4577-94E6-9D9B6490B315}"/>
              </a:ext>
            </a:extLst>
          </p:cNvPr>
          <p:cNvSpPr/>
          <p:nvPr/>
        </p:nvSpPr>
        <p:spPr>
          <a:xfrm>
            <a:off x="4424746" y="2595179"/>
            <a:ext cx="2445943" cy="1293839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2"/>
                </a:solidFill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Доход 9,3 млн за 1 год</a:t>
            </a:r>
          </a:p>
        </p:txBody>
      </p: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B0DBD713-90FD-4F6B-9313-D9AC4744C96D}"/>
              </a:ext>
            </a:extLst>
          </p:cNvPr>
          <p:cNvCxnSpPr>
            <a:cxnSpLocks/>
          </p:cNvCxnSpPr>
          <p:nvPr/>
        </p:nvCxnSpPr>
        <p:spPr>
          <a:xfrm>
            <a:off x="4336335" y="566503"/>
            <a:ext cx="13191" cy="4031111"/>
          </a:xfrm>
          <a:prstGeom prst="line">
            <a:avLst/>
          </a:prstGeom>
          <a:ln w="28575">
            <a:gradFill>
              <a:gsLst>
                <a:gs pos="0">
                  <a:schemeClr val="bg1"/>
                </a:gs>
                <a:gs pos="68000">
                  <a:schemeClr val="tx1">
                    <a:lumMod val="50000"/>
                    <a:lumOff val="50000"/>
                  </a:schemeClr>
                </a:gs>
                <a:gs pos="38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: Rounded Corners 9">
            <a:extLst>
              <a:ext uri="{FF2B5EF4-FFF2-40B4-BE49-F238E27FC236}">
                <a16:creationId xmlns:a16="http://schemas.microsoft.com/office/drawing/2014/main" id="{3F088513-8125-43E3-BB73-3D7220C5DF22}"/>
              </a:ext>
            </a:extLst>
          </p:cNvPr>
          <p:cNvSpPr/>
          <p:nvPr/>
        </p:nvSpPr>
        <p:spPr>
          <a:xfrm>
            <a:off x="7085601" y="4508027"/>
            <a:ext cx="1563412" cy="565839"/>
          </a:xfrm>
          <a:prstGeom prst="round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Montserrat ExtraBold" panose="00000900000000000000" pitchFamily="2" charset="-52"/>
                <a:cs typeface="Times New Roman" panose="02020603050405020304" pitchFamily="18" charset="0"/>
              </a:rPr>
              <a:t>Обговариваем </a:t>
            </a:r>
          </a:p>
          <a:p>
            <a:pPr algn="ctr"/>
            <a:r>
              <a:rPr lang="ru-RU" sz="1200" dirty="0">
                <a:solidFill>
                  <a:schemeClr val="bg2"/>
                </a:solidFill>
                <a:latin typeface="Montserrat ExtraBold" panose="00000900000000000000" pitchFamily="2" charset="-52"/>
                <a:cs typeface="Times New Roman" panose="02020603050405020304" pitchFamily="18" charset="0"/>
              </a:rPr>
              <a:t>лично</a:t>
            </a:r>
          </a:p>
        </p:txBody>
      </p:sp>
      <p:sp>
        <p:nvSpPr>
          <p:cNvPr id="74" name="Rectangle: Rounded Corners 5">
            <a:extLst>
              <a:ext uri="{FF2B5EF4-FFF2-40B4-BE49-F238E27FC236}">
                <a16:creationId xmlns:a16="http://schemas.microsoft.com/office/drawing/2014/main" id="{E95F7588-CE9D-4891-BE92-EDBEA56760DA}"/>
              </a:ext>
            </a:extLst>
          </p:cNvPr>
          <p:cNvSpPr/>
          <p:nvPr/>
        </p:nvSpPr>
        <p:spPr>
          <a:xfrm>
            <a:off x="4610686" y="4508027"/>
            <a:ext cx="2024612" cy="565839"/>
          </a:xfrm>
          <a:prstGeom prst="roundRect">
            <a:avLst/>
          </a:prstGeom>
          <a:noFill/>
          <a:ln w="38100">
            <a:solidFill>
              <a:srgbClr val="727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bg2"/>
                </a:solidFill>
                <a:latin typeface="Montserrat ExtraBold" panose="000009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Предложение инвестору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6"/>
          <p:cNvSpPr/>
          <p:nvPr/>
        </p:nvSpPr>
        <p:spPr>
          <a:xfrm>
            <a:off x="5711207" y="-17698"/>
            <a:ext cx="2346054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4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6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6"/>
          <p:cNvSpPr/>
          <p:nvPr/>
        </p:nvSpPr>
        <p:spPr>
          <a:xfrm>
            <a:off x="5711207" y="1098450"/>
            <a:ext cx="2345815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4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9302" r="11847" b="3192"/>
          <a:stretch/>
        </p:blipFill>
        <p:spPr>
          <a:xfrm>
            <a:off x="5711446" y="564453"/>
            <a:ext cx="3564290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2160" y="282020"/>
            <a:ext cx="1937845" cy="5581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: Rounded Corners 4">
            <a:extLst>
              <a:ext uri="{FF2B5EF4-FFF2-40B4-BE49-F238E27FC236}">
                <a16:creationId xmlns:a16="http://schemas.microsoft.com/office/drawing/2014/main" id="{E1FBF09D-64D2-4A36-AC34-7808C714B03D}"/>
              </a:ext>
            </a:extLst>
          </p:cNvPr>
          <p:cNvSpPr/>
          <p:nvPr/>
        </p:nvSpPr>
        <p:spPr>
          <a:xfrm>
            <a:off x="590397" y="2705323"/>
            <a:ext cx="2439558" cy="5041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>
                <a:solidFill>
                  <a:schemeClr val="tx1"/>
                </a:solidFill>
                <a:latin typeface="Akrobat Black" panose="00000A00000000000000" pitchFamily="50" charset="-52"/>
              </a:rPr>
              <a:t>sd.steeldream@mail.ru</a:t>
            </a:r>
            <a:br>
              <a:rPr lang="ru-RU" sz="1600" dirty="0">
                <a:solidFill>
                  <a:schemeClr val="tx1"/>
                </a:solidFill>
                <a:latin typeface="Akrobat Black" panose="00000A00000000000000" pitchFamily="50" charset="-52"/>
              </a:rPr>
            </a:br>
            <a:endParaRPr lang="ru-RU" sz="1600" dirty="0">
              <a:solidFill>
                <a:schemeClr val="tx1"/>
              </a:solidFill>
              <a:latin typeface="Akrobat Black" panose="00000A00000000000000" pitchFamily="50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C37FA18-8CD5-401D-9638-18E6A253C2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6" y="2173593"/>
            <a:ext cx="306368" cy="30636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A6A9B53-3998-47F0-B54D-4FC03929CF2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6" y="2672491"/>
            <a:ext cx="355501" cy="355501"/>
          </a:xfrm>
          <a:prstGeom prst="rect">
            <a:avLst/>
          </a:prstGeom>
        </p:spPr>
      </p:pic>
      <p:sp>
        <p:nvSpPr>
          <p:cNvPr id="32" name="Rectangle: Rounded Corners 4">
            <a:extLst>
              <a:ext uri="{FF2B5EF4-FFF2-40B4-BE49-F238E27FC236}">
                <a16:creationId xmlns:a16="http://schemas.microsoft.com/office/drawing/2014/main" id="{089A91BF-015A-4477-933E-10139804BF66}"/>
              </a:ext>
            </a:extLst>
          </p:cNvPr>
          <p:cNvSpPr/>
          <p:nvPr/>
        </p:nvSpPr>
        <p:spPr>
          <a:xfrm>
            <a:off x="510510" y="2186388"/>
            <a:ext cx="2814361" cy="38536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  <a:latin typeface="Akrobat Black" panose="00000A00000000000000" pitchFamily="50" charset="-52"/>
              </a:rPr>
              <a:t>+7 (928) 982-33-88</a:t>
            </a:r>
            <a:br>
              <a:rPr lang="ru-RU" sz="1600" dirty="0">
                <a:solidFill>
                  <a:schemeClr val="tx1"/>
                </a:solidFill>
                <a:latin typeface="Akrobat Black" panose="00000A00000000000000" pitchFamily="50" charset="-52"/>
              </a:rPr>
            </a:br>
            <a:endParaRPr lang="ru-RU" sz="1600" dirty="0">
              <a:solidFill>
                <a:schemeClr val="tx1"/>
              </a:solidFill>
              <a:latin typeface="Akrobat Black" panose="00000A00000000000000" pitchFamily="50" charset="-52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ACB7F0E-883F-4C70-8894-2BA71AAA8AA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2" t="15938" r="14757" b="16042"/>
          <a:stretch/>
        </p:blipFill>
        <p:spPr>
          <a:xfrm>
            <a:off x="449645" y="3616032"/>
            <a:ext cx="1417076" cy="141707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325AFEC-6FF4-49B4-B7CA-7E497E53CE0F}"/>
              </a:ext>
            </a:extLst>
          </p:cNvPr>
          <p:cNvSpPr txBox="1"/>
          <p:nvPr/>
        </p:nvSpPr>
        <p:spPr>
          <a:xfrm>
            <a:off x="106325" y="1160150"/>
            <a:ext cx="5600878" cy="675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20"/>
              </a:lnSpc>
            </a:pPr>
            <a:r>
              <a:rPr lang="ru-RU" sz="1600" dirty="0">
                <a:latin typeface="Montserrat SemiBold" panose="00000700000000000000" pitchFamily="2" charset="-52"/>
                <a:cs typeface="Arial" pitchFamily="34" charset="0"/>
              </a:rPr>
              <a:t>Афанасов Геракл </a:t>
            </a:r>
            <a:r>
              <a:rPr lang="ru-RU" dirty="0">
                <a:latin typeface="Montserrat" panose="00000500000000000000" pitchFamily="2" charset="-52"/>
              </a:rPr>
              <a:t>– генеральный директор </a:t>
            </a:r>
          </a:p>
          <a:p>
            <a:pPr>
              <a:lnSpc>
                <a:spcPts val="2420"/>
              </a:lnSpc>
            </a:pPr>
            <a:r>
              <a:rPr lang="ru-RU" dirty="0">
                <a:latin typeface="Montserrat" panose="00000500000000000000" pitchFamily="2" charset="-52"/>
              </a:rPr>
              <a:t>ООО «ЯНТЕРПРАЙЗ» (</a:t>
            </a:r>
            <a:r>
              <a:rPr lang="en-US" dirty="0">
                <a:latin typeface="Montserrat" panose="00000500000000000000" pitchFamily="2" charset="-52"/>
              </a:rPr>
              <a:t>Steel Dream</a:t>
            </a:r>
            <a:r>
              <a:rPr lang="ru-RU" dirty="0">
                <a:latin typeface="Montserrat" panose="00000500000000000000" pitchFamily="2" charset="-52"/>
              </a:rPr>
              <a:t>)</a:t>
            </a:r>
            <a:endParaRPr lang="en-US" dirty="0">
              <a:latin typeface="Montserrat" panose="00000500000000000000" pitchFamily="2" charset="-52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AD7E742-78A5-42A1-932B-5B7594501CD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946" y="2007666"/>
            <a:ext cx="477704" cy="477704"/>
          </a:xfrm>
          <a:prstGeom prst="rect">
            <a:avLst/>
          </a:prstGeom>
        </p:spPr>
      </p:pic>
      <p:sp>
        <p:nvSpPr>
          <p:cNvPr id="40" name="Rectangle: Rounded Corners 4">
            <a:extLst>
              <a:ext uri="{FF2B5EF4-FFF2-40B4-BE49-F238E27FC236}">
                <a16:creationId xmlns:a16="http://schemas.microsoft.com/office/drawing/2014/main" id="{35FA06A2-DCCA-4857-A789-11B66FD20A38}"/>
              </a:ext>
            </a:extLst>
          </p:cNvPr>
          <p:cNvSpPr/>
          <p:nvPr/>
        </p:nvSpPr>
        <p:spPr>
          <a:xfrm>
            <a:off x="3255025" y="1996006"/>
            <a:ext cx="2202380" cy="6252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krobat Black" panose="00000A00000000000000" pitchFamily="50" charset="-52"/>
              </a:rPr>
              <a:t>Адреса в Новосибирске</a:t>
            </a:r>
            <a:r>
              <a:rPr lang="ru-RU" sz="1600" dirty="0">
                <a:solidFill>
                  <a:schemeClr val="tx1"/>
                </a:solidFill>
                <a:latin typeface="Akrobat Black" panose="00000A00000000000000" pitchFamily="50" charset="-52"/>
              </a:rPr>
              <a:t>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FE3CA5-BF37-4C9F-B434-43A18E3DBA4A}"/>
              </a:ext>
            </a:extLst>
          </p:cNvPr>
          <p:cNvSpPr txBox="1"/>
          <p:nvPr/>
        </p:nvSpPr>
        <p:spPr>
          <a:xfrm>
            <a:off x="3312151" y="2543853"/>
            <a:ext cx="3207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tx1"/>
                </a:solidFill>
                <a:latin typeface="Akrobat Black" panose="00000A00000000000000" pitchFamily="50" charset="-52"/>
              </a:rPr>
              <a:t>ул. Есенина, д. 8/4, оф. 202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47B0CB-9E9D-4A35-A951-FD626434C9EE}"/>
              </a:ext>
            </a:extLst>
          </p:cNvPr>
          <p:cNvSpPr txBox="1"/>
          <p:nvPr/>
        </p:nvSpPr>
        <p:spPr>
          <a:xfrm>
            <a:off x="106325" y="-6429"/>
            <a:ext cx="50270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D493D"/>
                </a:solidFill>
                <a:latin typeface="Akrobat Black" panose="00000A00000000000000" pitchFamily="50" charset="-52"/>
              </a:rPr>
              <a:t>STEEL DREAM</a:t>
            </a:r>
            <a:br>
              <a:rPr lang="ru-RU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dirty="0">
                <a:solidFill>
                  <a:schemeClr val="dk1"/>
                </a:solidFill>
                <a:latin typeface="Akrobat Black" panose="00000A00000000000000" pitchFamily="50" charset="-52"/>
              </a:rPr>
              <a:t>клуб настоящей робототехники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1AF762-144E-4165-8E4D-72CE517CD5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0329" y="3469800"/>
            <a:ext cx="1300782" cy="16065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F160738-8D1C-4969-9B41-5BB0B238A780}"/>
              </a:ext>
            </a:extLst>
          </p:cNvPr>
          <p:cNvSpPr txBox="1"/>
          <p:nvPr/>
        </p:nvSpPr>
        <p:spPr>
          <a:xfrm>
            <a:off x="353574" y="3220522"/>
            <a:ext cx="1739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Montserrat" panose="00000500000000000000" pitchFamily="2" charset="-52"/>
              </a:rPr>
              <a:t>QR </a:t>
            </a:r>
            <a:r>
              <a:rPr lang="ru-RU" sz="1800" b="1" dirty="0">
                <a:latin typeface="Montserrat" panose="00000500000000000000" pitchFamily="2" charset="-52"/>
              </a:rPr>
              <a:t>на сайт</a:t>
            </a:r>
            <a:endParaRPr lang="ru-RU" sz="1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7"/>
          <p:cNvSpPr txBox="1"/>
          <p:nvPr/>
        </p:nvSpPr>
        <p:spPr>
          <a:xfrm>
            <a:off x="-47194" y="4889325"/>
            <a:ext cx="491019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37"/>
          <p:cNvGrpSpPr/>
          <p:nvPr/>
        </p:nvGrpSpPr>
        <p:grpSpPr>
          <a:xfrm>
            <a:off x="-5084" y="563967"/>
            <a:ext cx="5065281" cy="45719"/>
            <a:chOff x="0" y="692501"/>
            <a:chExt cx="2624940" cy="97200"/>
          </a:xfrm>
        </p:grpSpPr>
        <p:sp>
          <p:nvSpPr>
            <p:cNvPr id="137" name="Google Shape;137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ПРОДУКТ</a:t>
            </a:r>
            <a:endParaRPr dirty="0"/>
          </a:p>
        </p:txBody>
      </p:sp>
      <p:pic>
        <p:nvPicPr>
          <p:cNvPr id="17" name="Рисунок 5">
            <a:extLst>
              <a:ext uri="{FF2B5EF4-FFF2-40B4-BE49-F238E27FC236}">
                <a16:creationId xmlns:a16="http://schemas.microsoft.com/office/drawing/2014/main" id="{81937396-4AE2-4A37-B80A-714816DC76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6" t="36356" r="38021" b="40008"/>
          <a:stretch/>
        </p:blipFill>
        <p:spPr>
          <a:xfrm>
            <a:off x="8039477" y="73152"/>
            <a:ext cx="688523" cy="650642"/>
          </a:xfrm>
          <a:prstGeom prst="rect">
            <a:avLst/>
          </a:prstGeom>
          <a:effectLst/>
        </p:spPr>
      </p:pic>
      <p:sp>
        <p:nvSpPr>
          <p:cNvPr id="18" name="Прямоугольник: скругленные углы 26">
            <a:extLst>
              <a:ext uri="{FF2B5EF4-FFF2-40B4-BE49-F238E27FC236}">
                <a16:creationId xmlns:a16="http://schemas.microsoft.com/office/drawing/2014/main" id="{41B34793-575B-49B3-A14A-DC60F112DBB6}"/>
              </a:ext>
            </a:extLst>
          </p:cNvPr>
          <p:cNvSpPr/>
          <p:nvPr/>
        </p:nvSpPr>
        <p:spPr>
          <a:xfrm>
            <a:off x="6235017" y="1989618"/>
            <a:ext cx="2370322" cy="3049107"/>
          </a:xfrm>
          <a:prstGeom prst="roundRect">
            <a:avLst/>
          </a:prstGeom>
          <a:gradFill>
            <a:gsLst>
              <a:gs pos="0">
                <a:srgbClr val="ECEDF0"/>
              </a:gs>
              <a:gs pos="100000">
                <a:schemeClr val="bg1">
                  <a:lumMod val="65000"/>
                </a:schemeClr>
              </a:gs>
            </a:gsLst>
            <a:lin ang="7200000" scaled="0"/>
          </a:gradFill>
          <a:ln w="38100">
            <a:solidFill>
              <a:schemeClr val="bg1"/>
            </a:solidFill>
          </a:ln>
          <a:effectLst>
            <a:outerShdw blurRad="711200" dist="38100" algn="l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Montserrat SemiBold" panose="00000700000000000000" pitchFamily="2" charset="-52"/>
              </a:rPr>
              <a:t>Бои роботов</a:t>
            </a:r>
          </a:p>
        </p:txBody>
      </p:sp>
      <p:sp>
        <p:nvSpPr>
          <p:cNvPr id="19" name="Прямоугольник: скругленные углы 26">
            <a:extLst>
              <a:ext uri="{FF2B5EF4-FFF2-40B4-BE49-F238E27FC236}">
                <a16:creationId xmlns:a16="http://schemas.microsoft.com/office/drawing/2014/main" id="{53914ECC-F997-49C8-A35C-553796482BCA}"/>
              </a:ext>
            </a:extLst>
          </p:cNvPr>
          <p:cNvSpPr/>
          <p:nvPr/>
        </p:nvSpPr>
        <p:spPr>
          <a:xfrm>
            <a:off x="3400566" y="1989618"/>
            <a:ext cx="2370322" cy="3049107"/>
          </a:xfrm>
          <a:prstGeom prst="roundRect">
            <a:avLst/>
          </a:prstGeom>
          <a:gradFill>
            <a:gsLst>
              <a:gs pos="0">
                <a:srgbClr val="ECEDF0"/>
              </a:gs>
              <a:gs pos="100000">
                <a:schemeClr val="bg1">
                  <a:lumMod val="65000"/>
                </a:schemeClr>
              </a:gs>
            </a:gsLst>
            <a:lin ang="7200000" scaled="0"/>
          </a:gradFill>
          <a:ln w="38100">
            <a:solidFill>
              <a:schemeClr val="bg1"/>
            </a:solidFill>
          </a:ln>
          <a:effectLst>
            <a:outerShdw blurRad="711200" dist="38100" algn="l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bg2"/>
                </a:solidFill>
                <a:latin typeface="Montserrat SemiBold" panose="00000700000000000000" pitchFamily="2" charset="-52"/>
              </a:rPr>
              <a:t>Edu CRM </a:t>
            </a:r>
            <a:r>
              <a:rPr lang="ru-RU" sz="1600" dirty="0">
                <a:solidFill>
                  <a:schemeClr val="bg2"/>
                </a:solidFill>
                <a:latin typeface="Montserrat SemiBold" panose="00000700000000000000" pitchFamily="2" charset="-52"/>
              </a:rPr>
              <a:t>с мотивационной средой</a:t>
            </a:r>
          </a:p>
          <a:p>
            <a:pPr algn="ctr"/>
            <a:endParaRPr lang="ru-RU" sz="1600" dirty="0">
              <a:solidFill>
                <a:schemeClr val="bg2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0" name="Прямоугольник: скругленные углы 26">
            <a:extLst>
              <a:ext uri="{FF2B5EF4-FFF2-40B4-BE49-F238E27FC236}">
                <a16:creationId xmlns:a16="http://schemas.microsoft.com/office/drawing/2014/main" id="{A211476F-ECB3-4DF9-ACB5-0837E7445229}"/>
              </a:ext>
            </a:extLst>
          </p:cNvPr>
          <p:cNvSpPr/>
          <p:nvPr/>
        </p:nvSpPr>
        <p:spPr>
          <a:xfrm>
            <a:off x="401716" y="2000477"/>
            <a:ext cx="2370322" cy="3049107"/>
          </a:xfrm>
          <a:prstGeom prst="roundRect">
            <a:avLst/>
          </a:prstGeom>
          <a:gradFill>
            <a:gsLst>
              <a:gs pos="0">
                <a:srgbClr val="ECEDF0"/>
              </a:gs>
              <a:gs pos="100000">
                <a:schemeClr val="bg1">
                  <a:lumMod val="65000"/>
                </a:schemeClr>
              </a:gs>
            </a:gsLst>
            <a:lin ang="7200000" scaled="0"/>
          </a:gradFill>
          <a:ln w="38100">
            <a:solidFill>
              <a:schemeClr val="bg1"/>
            </a:solidFill>
          </a:ln>
          <a:effectLst>
            <a:outerShdw blurRad="711200" dist="38100" algn="l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Montserrat SemiBold" panose="00000700000000000000" pitchFamily="2" charset="-52"/>
              </a:rPr>
              <a:t>Обучение через создание роботов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098155-21DD-4A0A-80DF-9B444587BC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91" b="497"/>
          <a:stretch>
            <a:fillRect/>
          </a:stretch>
        </p:blipFill>
        <p:spPr>
          <a:xfrm>
            <a:off x="3869199" y="3231869"/>
            <a:ext cx="1529906" cy="1537579"/>
          </a:xfrm>
          <a:custGeom>
            <a:avLst/>
            <a:gdLst>
              <a:gd name="connsiteX0" fmla="*/ 975252 w 1960336"/>
              <a:gd name="connsiteY0" fmla="*/ 0 h 1970168"/>
              <a:gd name="connsiteX1" fmla="*/ 1960336 w 1960336"/>
              <a:gd name="connsiteY1" fmla="*/ 985084 h 1970168"/>
              <a:gd name="connsiteX2" fmla="*/ 975252 w 1960336"/>
              <a:gd name="connsiteY2" fmla="*/ 1970168 h 1970168"/>
              <a:gd name="connsiteX3" fmla="*/ 10182 w 1960336"/>
              <a:gd name="connsiteY3" fmla="*/ 1183613 h 1970168"/>
              <a:gd name="connsiteX4" fmla="*/ 0 w 1960336"/>
              <a:gd name="connsiteY4" fmla="*/ 1116901 h 1970168"/>
              <a:gd name="connsiteX5" fmla="*/ 0 w 1960336"/>
              <a:gd name="connsiteY5" fmla="*/ 853267 h 1970168"/>
              <a:gd name="connsiteX6" fmla="*/ 10182 w 1960336"/>
              <a:gd name="connsiteY6" fmla="*/ 786555 h 1970168"/>
              <a:gd name="connsiteX7" fmla="*/ 975252 w 1960336"/>
              <a:gd name="connsiteY7" fmla="*/ 0 h 197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60336" h="1970168">
                <a:moveTo>
                  <a:pt x="975252" y="0"/>
                </a:moveTo>
                <a:cubicBezTo>
                  <a:pt x="1519299" y="0"/>
                  <a:pt x="1960336" y="441037"/>
                  <a:pt x="1960336" y="985084"/>
                </a:cubicBezTo>
                <a:cubicBezTo>
                  <a:pt x="1960336" y="1529131"/>
                  <a:pt x="1519299" y="1970168"/>
                  <a:pt x="975252" y="1970168"/>
                </a:cubicBezTo>
                <a:cubicBezTo>
                  <a:pt x="499211" y="1970168"/>
                  <a:pt x="102037" y="1632499"/>
                  <a:pt x="10182" y="1183613"/>
                </a:cubicBezTo>
                <a:lnTo>
                  <a:pt x="0" y="1116901"/>
                </a:lnTo>
                <a:lnTo>
                  <a:pt x="0" y="853267"/>
                </a:lnTo>
                <a:lnTo>
                  <a:pt x="10182" y="786555"/>
                </a:lnTo>
                <a:cubicBezTo>
                  <a:pt x="102037" y="337669"/>
                  <a:pt x="499211" y="0"/>
                  <a:pt x="975252" y="0"/>
                </a:cubicBezTo>
                <a:close/>
              </a:path>
            </a:pathLst>
          </a:custGeom>
          <a:noFill/>
          <a:ln w="88900" cap="sq">
            <a:noFill/>
            <a:miter lim="800000"/>
          </a:ln>
          <a:effectLst/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FED28E7-3216-4F15-8FB2-2C8A187AF1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7" b="202"/>
          <a:stretch>
            <a:fillRect/>
          </a:stretch>
        </p:blipFill>
        <p:spPr>
          <a:xfrm>
            <a:off x="6655275" y="3242632"/>
            <a:ext cx="1529805" cy="1526816"/>
          </a:xfrm>
          <a:custGeom>
            <a:avLst/>
            <a:gdLst>
              <a:gd name="connsiteX0" fmla="*/ 975252 w 1960336"/>
              <a:gd name="connsiteY0" fmla="*/ 0 h 1970168"/>
              <a:gd name="connsiteX1" fmla="*/ 1960336 w 1960336"/>
              <a:gd name="connsiteY1" fmla="*/ 985084 h 1970168"/>
              <a:gd name="connsiteX2" fmla="*/ 975252 w 1960336"/>
              <a:gd name="connsiteY2" fmla="*/ 1970168 h 1970168"/>
              <a:gd name="connsiteX3" fmla="*/ 10182 w 1960336"/>
              <a:gd name="connsiteY3" fmla="*/ 1183613 h 1970168"/>
              <a:gd name="connsiteX4" fmla="*/ 0 w 1960336"/>
              <a:gd name="connsiteY4" fmla="*/ 1116901 h 1970168"/>
              <a:gd name="connsiteX5" fmla="*/ 0 w 1960336"/>
              <a:gd name="connsiteY5" fmla="*/ 853267 h 1970168"/>
              <a:gd name="connsiteX6" fmla="*/ 10182 w 1960336"/>
              <a:gd name="connsiteY6" fmla="*/ 786555 h 1970168"/>
              <a:gd name="connsiteX7" fmla="*/ 975252 w 1960336"/>
              <a:gd name="connsiteY7" fmla="*/ 0 h 197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60336" h="1970168">
                <a:moveTo>
                  <a:pt x="975252" y="0"/>
                </a:moveTo>
                <a:cubicBezTo>
                  <a:pt x="1519299" y="0"/>
                  <a:pt x="1960336" y="441037"/>
                  <a:pt x="1960336" y="985084"/>
                </a:cubicBezTo>
                <a:cubicBezTo>
                  <a:pt x="1960336" y="1529131"/>
                  <a:pt x="1519299" y="1970168"/>
                  <a:pt x="975252" y="1970168"/>
                </a:cubicBezTo>
                <a:cubicBezTo>
                  <a:pt x="499211" y="1970168"/>
                  <a:pt x="102037" y="1632499"/>
                  <a:pt x="10182" y="1183613"/>
                </a:cubicBezTo>
                <a:lnTo>
                  <a:pt x="0" y="1116901"/>
                </a:lnTo>
                <a:lnTo>
                  <a:pt x="0" y="853267"/>
                </a:lnTo>
                <a:lnTo>
                  <a:pt x="10182" y="786555"/>
                </a:lnTo>
                <a:cubicBezTo>
                  <a:pt x="102037" y="337669"/>
                  <a:pt x="499211" y="0"/>
                  <a:pt x="975252" y="0"/>
                </a:cubicBezTo>
                <a:close/>
              </a:path>
            </a:pathLst>
          </a:custGeom>
          <a:noFill/>
          <a:ln w="88900" cap="sq">
            <a:noFill/>
            <a:miter lim="800000"/>
          </a:ln>
          <a:effectLst/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86FC5F7-23B2-40B3-8360-7DF0D9B573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73643" y="3154864"/>
            <a:ext cx="1529906" cy="1529906"/>
          </a:xfrm>
          <a:custGeom>
            <a:avLst/>
            <a:gdLst>
              <a:gd name="connsiteX0" fmla="*/ 975252 w 1960336"/>
              <a:gd name="connsiteY0" fmla="*/ 0 h 1970168"/>
              <a:gd name="connsiteX1" fmla="*/ 1960336 w 1960336"/>
              <a:gd name="connsiteY1" fmla="*/ 985084 h 1970168"/>
              <a:gd name="connsiteX2" fmla="*/ 975252 w 1960336"/>
              <a:gd name="connsiteY2" fmla="*/ 1970168 h 1970168"/>
              <a:gd name="connsiteX3" fmla="*/ 10182 w 1960336"/>
              <a:gd name="connsiteY3" fmla="*/ 1183613 h 1970168"/>
              <a:gd name="connsiteX4" fmla="*/ 0 w 1960336"/>
              <a:gd name="connsiteY4" fmla="*/ 1116901 h 1970168"/>
              <a:gd name="connsiteX5" fmla="*/ 0 w 1960336"/>
              <a:gd name="connsiteY5" fmla="*/ 853267 h 1970168"/>
              <a:gd name="connsiteX6" fmla="*/ 10182 w 1960336"/>
              <a:gd name="connsiteY6" fmla="*/ 786555 h 1970168"/>
              <a:gd name="connsiteX7" fmla="*/ 975252 w 1960336"/>
              <a:gd name="connsiteY7" fmla="*/ 0 h 197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60336" h="1970168">
                <a:moveTo>
                  <a:pt x="975252" y="0"/>
                </a:moveTo>
                <a:cubicBezTo>
                  <a:pt x="1519299" y="0"/>
                  <a:pt x="1960336" y="441037"/>
                  <a:pt x="1960336" y="985084"/>
                </a:cubicBezTo>
                <a:cubicBezTo>
                  <a:pt x="1960336" y="1529131"/>
                  <a:pt x="1519299" y="1970168"/>
                  <a:pt x="975252" y="1970168"/>
                </a:cubicBezTo>
                <a:cubicBezTo>
                  <a:pt x="499211" y="1970168"/>
                  <a:pt x="102037" y="1632499"/>
                  <a:pt x="10182" y="1183613"/>
                </a:cubicBezTo>
                <a:lnTo>
                  <a:pt x="0" y="1116901"/>
                </a:lnTo>
                <a:lnTo>
                  <a:pt x="0" y="853267"/>
                </a:lnTo>
                <a:lnTo>
                  <a:pt x="10182" y="786555"/>
                </a:lnTo>
                <a:cubicBezTo>
                  <a:pt x="102037" y="337669"/>
                  <a:pt x="499211" y="0"/>
                  <a:pt x="975252" y="0"/>
                </a:cubicBezTo>
                <a:close/>
              </a:path>
            </a:pathLst>
          </a:custGeom>
          <a:noFill/>
          <a:ln w="88900" cap="sq">
            <a:noFill/>
            <a:miter lim="800000"/>
          </a:ln>
          <a:effectLst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3E325D2-F8F8-4E28-970B-336B422C18C2}"/>
              </a:ext>
            </a:extLst>
          </p:cNvPr>
          <p:cNvSpPr txBox="1"/>
          <p:nvPr/>
        </p:nvSpPr>
        <p:spPr>
          <a:xfrm>
            <a:off x="30510" y="633722"/>
            <a:ext cx="8788179" cy="1245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800" b="1" dirty="0">
                <a:latin typeface="Montserrat" panose="00000500000000000000" pitchFamily="2" charset="-52"/>
              </a:rPr>
              <a:t>Образовательный курс по робототехнике: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latin typeface="Montserrat" panose="00000500000000000000" pitchFamily="2" charset="-52"/>
              </a:rPr>
              <a:t>программирование + 3-Д моделирование + прототипирование  + электроника</a:t>
            </a:r>
          </a:p>
          <a:p>
            <a:pPr algn="ctr">
              <a:lnSpc>
                <a:spcPct val="150000"/>
              </a:lnSpc>
            </a:pPr>
            <a:r>
              <a:rPr lang="ru-RU" sz="1800" i="1" dirty="0">
                <a:latin typeface="Montserrat" panose="00000500000000000000" pitchFamily="2" charset="-52"/>
              </a:rPr>
              <a:t> = соревнования роботов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5"/>
          <p:cNvSpPr txBox="1"/>
          <p:nvPr/>
        </p:nvSpPr>
        <p:spPr>
          <a:xfrm>
            <a:off x="-67881" y="4892423"/>
            <a:ext cx="499534" cy="14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p45"/>
          <p:cNvGrpSpPr/>
          <p:nvPr/>
        </p:nvGrpSpPr>
        <p:grpSpPr>
          <a:xfrm>
            <a:off x="0" y="486882"/>
            <a:ext cx="3244427" cy="58390"/>
            <a:chOff x="0" y="692501"/>
            <a:chExt cx="2624940" cy="97200"/>
          </a:xfrm>
        </p:grpSpPr>
        <p:sp>
          <p:nvSpPr>
            <p:cNvPr id="302" name="Google Shape;302;p4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7" name="Google Shape;307;p45"/>
          <p:cNvSpPr txBox="1">
            <a:spLocks noGrp="1"/>
          </p:cNvSpPr>
          <p:nvPr>
            <p:ph type="title"/>
          </p:nvPr>
        </p:nvSpPr>
        <p:spPr>
          <a:xfrm>
            <a:off x="-5085" y="-8696"/>
            <a:ext cx="3080178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2400" dirty="0"/>
              <a:t>РОБОТ </a:t>
            </a:r>
            <a:r>
              <a:rPr lang="ru-RU" sz="2400" dirty="0"/>
              <a:t>ВИЛЛИ</a:t>
            </a:r>
            <a:endParaRPr sz="2400" dirty="0"/>
          </a:p>
        </p:txBody>
      </p:sp>
      <p:pic>
        <p:nvPicPr>
          <p:cNvPr id="1026" name="Picture 2" descr="Программируемый робот OTTO с WiFi (набор для сборки)">
            <a:extLst>
              <a:ext uri="{FF2B5EF4-FFF2-40B4-BE49-F238E27FC236}">
                <a16:creationId xmlns:a16="http://schemas.microsoft.com/office/drawing/2014/main" id="{3316184E-6175-4179-89F1-67DDA04F0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70" y="1548849"/>
            <a:ext cx="3754164" cy="375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tto DIY Quadruped robot by Otto DIY | Download free STL model |  Printables.com">
            <a:extLst>
              <a:ext uri="{FF2B5EF4-FFF2-40B4-BE49-F238E27FC236}">
                <a16:creationId xmlns:a16="http://schemas.microsoft.com/office/drawing/2014/main" id="{A4FC124B-88BB-4602-BEDA-E8927F50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66908" y="399113"/>
            <a:ext cx="2922727" cy="203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CB5750-8624-43CC-B275-7B9851594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47" y="2088578"/>
            <a:ext cx="3309809" cy="26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2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85637">
            <a:off x="124432" y="3348682"/>
            <a:ext cx="1708448" cy="21421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490"/>
            <a:ext cx="7543800" cy="19551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1470" y="2845676"/>
            <a:ext cx="6700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Мотивационное приложение для детских секций дополнительного образования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521" y="1066035"/>
            <a:ext cx="2802557" cy="3039274"/>
          </a:xfrm>
          <a:prstGeom prst="rect">
            <a:avLst/>
          </a:prstGeom>
        </p:spPr>
      </p:pic>
      <p:sp>
        <p:nvSpPr>
          <p:cNvPr id="8" name="Google Shape;297;p45">
            <a:extLst>
              <a:ext uri="{FF2B5EF4-FFF2-40B4-BE49-F238E27FC236}">
                <a16:creationId xmlns:a16="http://schemas.microsoft.com/office/drawing/2014/main" id="{C8643B72-0A54-4C12-BA28-A5D35B0E97D5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98;p45">
            <a:extLst>
              <a:ext uri="{FF2B5EF4-FFF2-40B4-BE49-F238E27FC236}">
                <a16:creationId xmlns:a16="http://schemas.microsoft.com/office/drawing/2014/main" id="{BF775020-00A1-49E9-AB6C-CC58A9D953C3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99;p45">
            <a:extLst>
              <a:ext uri="{FF2B5EF4-FFF2-40B4-BE49-F238E27FC236}">
                <a16:creationId xmlns:a16="http://schemas.microsoft.com/office/drawing/2014/main" id="{B44A834A-CC50-47C9-A7D4-DBA332CC6010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00;p45">
            <a:extLst>
              <a:ext uri="{FF2B5EF4-FFF2-40B4-BE49-F238E27FC236}">
                <a16:creationId xmlns:a16="http://schemas.microsoft.com/office/drawing/2014/main" id="{1DE52635-B338-4CC2-9A6A-0E448CE257F1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93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66" y="672681"/>
            <a:ext cx="1902327" cy="41991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709" y="83556"/>
            <a:ext cx="670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0"/>
                <a:solidFill>
                  <a:srgbClr val="470D81"/>
                </a:solidFill>
                <a:latin typeface="Arial Narrow" panose="020B0606020202030204" pitchFamily="34" charset="0"/>
              </a:rPr>
              <a:t>Личный кабинет ученика</a:t>
            </a:r>
            <a:r>
              <a:rPr lang="en-US" sz="2400" b="1" dirty="0">
                <a:ln w="0"/>
                <a:solidFill>
                  <a:srgbClr val="470D81"/>
                </a:solidFill>
                <a:latin typeface="Arial Narrow" panose="020B0606020202030204" pitchFamily="34" charset="0"/>
              </a:rPr>
              <a:t> </a:t>
            </a:r>
            <a:endParaRPr lang="ru-RU" sz="2400" b="1" dirty="0">
              <a:ln w="0"/>
              <a:solidFill>
                <a:srgbClr val="470D8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4373" y="1052349"/>
            <a:ext cx="4043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Игровой механизм с системой достижений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4373" y="1822021"/>
            <a:ext cx="3478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Мотивация не пропускать занятия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96550" y="1191791"/>
            <a:ext cx="27826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i="1" dirty="0">
                <a:ln w="0"/>
                <a:solidFill>
                  <a:srgbClr val="83AA37"/>
                </a:solidFill>
                <a:latin typeface="Arial Narrow" panose="020B0606020202030204" pitchFamily="34" charset="0"/>
              </a:rPr>
              <a:t>Дети не уйдут из секции, потому что «скучно» тренироваться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t="1934" b="28412"/>
          <a:stretch/>
        </p:blipFill>
        <p:spPr>
          <a:xfrm>
            <a:off x="2664373" y="2445268"/>
            <a:ext cx="1729148" cy="26065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83825" y="3361365"/>
            <a:ext cx="327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Календарь с личным расписанием и напоминанием о тренировках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98635" y="1145437"/>
            <a:ext cx="2467099" cy="1503919"/>
          </a:xfrm>
          <a:prstGeom prst="roundRect">
            <a:avLst/>
          </a:prstGeom>
          <a:noFill/>
          <a:ln w="28575">
            <a:solidFill>
              <a:srgbClr val="470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Google Shape;297;p45">
            <a:extLst>
              <a:ext uri="{FF2B5EF4-FFF2-40B4-BE49-F238E27FC236}">
                <a16:creationId xmlns:a16="http://schemas.microsoft.com/office/drawing/2014/main" id="{EE4292FD-A38B-4C69-A8D9-65AB2FD67779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98;p45">
            <a:extLst>
              <a:ext uri="{FF2B5EF4-FFF2-40B4-BE49-F238E27FC236}">
                <a16:creationId xmlns:a16="http://schemas.microsoft.com/office/drawing/2014/main" id="{8D730912-1FAD-4980-AED5-632000278B1B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99;p45">
            <a:extLst>
              <a:ext uri="{FF2B5EF4-FFF2-40B4-BE49-F238E27FC236}">
                <a16:creationId xmlns:a16="http://schemas.microsoft.com/office/drawing/2014/main" id="{13065E7A-FBCB-4C9D-94F9-32C376E77D43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00;p45">
            <a:extLst>
              <a:ext uri="{FF2B5EF4-FFF2-40B4-BE49-F238E27FC236}">
                <a16:creationId xmlns:a16="http://schemas.microsoft.com/office/drawing/2014/main" id="{F69A0014-B5B3-4775-B63D-A42B5B23C3CF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156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09" y="621599"/>
            <a:ext cx="2000064" cy="43283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045" y="1712497"/>
            <a:ext cx="3675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Отмечайте посещаемость детей и отслеживайте статистику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5709" y="83556"/>
            <a:ext cx="670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0"/>
                <a:solidFill>
                  <a:srgbClr val="470D81"/>
                </a:solidFill>
                <a:latin typeface="Arial Narrow" panose="020B0606020202030204" pitchFamily="34" charset="0"/>
              </a:rPr>
              <a:t>Личный кабинет преподавателя</a:t>
            </a:r>
            <a:r>
              <a:rPr lang="en-US" sz="2400" b="1" dirty="0">
                <a:ln w="0"/>
                <a:solidFill>
                  <a:srgbClr val="470D81"/>
                </a:solidFill>
                <a:latin typeface="Arial Narrow" panose="020B0606020202030204" pitchFamily="34" charset="0"/>
              </a:rPr>
              <a:t> </a:t>
            </a:r>
            <a:endParaRPr lang="ru-RU" sz="2400" b="1" dirty="0">
              <a:ln w="0"/>
              <a:solidFill>
                <a:srgbClr val="470D8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046" y="1100004"/>
            <a:ext cx="670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Все группы и ученики в одном месте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151" y="621600"/>
            <a:ext cx="2000064" cy="43283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3045" y="2544127"/>
            <a:ext cx="374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n w="0"/>
                <a:solidFill>
                  <a:srgbClr val="6F7FDF"/>
                </a:solidFill>
                <a:latin typeface="Arial Narrow" panose="020B0606020202030204" pitchFamily="34" charset="0"/>
              </a:rPr>
              <a:t>Составляйте расписание для разных групп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481" y="3190458"/>
            <a:ext cx="2523037" cy="5460111"/>
          </a:xfrm>
          <a:prstGeom prst="rect">
            <a:avLst/>
          </a:prstGeom>
        </p:spPr>
      </p:pic>
      <p:sp>
        <p:nvSpPr>
          <p:cNvPr id="12" name="Google Shape;297;p45">
            <a:extLst>
              <a:ext uri="{FF2B5EF4-FFF2-40B4-BE49-F238E27FC236}">
                <a16:creationId xmlns:a16="http://schemas.microsoft.com/office/drawing/2014/main" id="{7ECC1BAF-1E5E-42CE-AE32-F43332F9ED4A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98;p45">
            <a:extLst>
              <a:ext uri="{FF2B5EF4-FFF2-40B4-BE49-F238E27FC236}">
                <a16:creationId xmlns:a16="http://schemas.microsoft.com/office/drawing/2014/main" id="{CE6CC906-6857-4E58-A8E8-04B7B94D1FCA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99;p45">
            <a:extLst>
              <a:ext uri="{FF2B5EF4-FFF2-40B4-BE49-F238E27FC236}">
                <a16:creationId xmlns:a16="http://schemas.microsoft.com/office/drawing/2014/main" id="{EE2BB7BA-CE5A-4664-A91D-1DDD6C8EEC3E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00;p45">
            <a:extLst>
              <a:ext uri="{FF2B5EF4-FFF2-40B4-BE49-F238E27FC236}">
                <a16:creationId xmlns:a16="http://schemas.microsoft.com/office/drawing/2014/main" id="{3C5AE20D-4CD7-4E4A-9DB7-4E3FE9577505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85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701</Words>
  <Application>Microsoft Office PowerPoint</Application>
  <PresentationFormat>Экран (16:9)</PresentationFormat>
  <Paragraphs>171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Arial Narrow</vt:lpstr>
      <vt:lpstr>Akrobat</vt:lpstr>
      <vt:lpstr>Raleway</vt:lpstr>
      <vt:lpstr>Calibri</vt:lpstr>
      <vt:lpstr>Montserrat SemiBold</vt:lpstr>
      <vt:lpstr>Akrobat Black</vt:lpstr>
      <vt:lpstr>Helvetica Neue</vt:lpstr>
      <vt:lpstr>Akrobat Bold</vt:lpstr>
      <vt:lpstr>Montserrat</vt:lpstr>
      <vt:lpstr>Raleway SemiBold</vt:lpstr>
      <vt:lpstr>Akrobat ExtraBold</vt:lpstr>
      <vt:lpstr>Arial</vt:lpstr>
      <vt:lpstr>Montserrat ExtraBold</vt:lpstr>
      <vt:lpstr>Simple Light</vt:lpstr>
      <vt:lpstr>STEEL DREAM клуб настоящей робототехники</vt:lpstr>
      <vt:lpstr>ЧТО МЫ ДЕЛАЕМ</vt:lpstr>
      <vt:lpstr>Презентация PowerPoint</vt:lpstr>
      <vt:lpstr>ЦЕЛЕВАЯ АУДИТОРИЯ / ПРОБЛЕМЫ</vt:lpstr>
      <vt:lpstr>РЕШЕНИЕ / ПРОДУКТ </vt:lpstr>
      <vt:lpstr>ДОРОЖНАЯ КАРТА</vt:lpstr>
      <vt:lpstr>РЫНОК</vt:lpstr>
      <vt:lpstr>КОНКУРЕНТЫ</vt:lpstr>
      <vt:lpstr>БИЗНЕС-МОДЕЛЬ</vt:lpstr>
      <vt:lpstr>ДОСТИЖЕНИЯ ПРОЕКТА</vt:lpstr>
      <vt:lpstr>КОМАНДА</vt:lpstr>
      <vt:lpstr>ТЕКУЩИЙ ЗАПРОС</vt:lpstr>
      <vt:lpstr>Презентация PowerPoint</vt:lpstr>
      <vt:lpstr>ПРОДУКТ</vt:lpstr>
      <vt:lpstr>РОБОТ ВИЛЛИ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STEEL DREAM</dc:title>
  <dc:creator>Александр Смирнов</dc:creator>
  <cp:lastModifiedBy>Александр Мартынов</cp:lastModifiedBy>
  <cp:revision>102</cp:revision>
  <dcterms:modified xsi:type="dcterms:W3CDTF">2024-11-29T21:01:06Z</dcterms:modified>
</cp:coreProperties>
</file>