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55_B5EBAB64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50_D0A22564.xml" ContentType="application/vnd.ms-powerpoint.comments+xml"/>
  <Override PartName="/ppt/notesSlides/notesSlide6.xml" ContentType="application/vnd.openxmlformats-officedocument.presentationml.notesSlide+xml"/>
  <Override PartName="/ppt/comments/modernComment_151_54A56930.xml" ContentType="application/vnd.ms-powerpoint.comments+xml"/>
  <Override PartName="/ppt/notesSlides/notesSlide7.xml" ContentType="application/vnd.openxmlformats-officedocument.presentationml.notesSlide+xml"/>
  <Override PartName="/ppt/comments/modernComment_152_87CE3E47.xml" ContentType="application/vnd.ms-powerpoint.comments+xml"/>
  <Override PartName="/ppt/notesSlides/notesSlide8.xml" ContentType="application/vnd.openxmlformats-officedocument.presentationml.notesSlide+xml"/>
  <Override PartName="/ppt/comments/modernComment_153_3DF02F24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48" r:id="rId1"/>
  </p:sldMasterIdLst>
  <p:notesMasterIdLst>
    <p:notesMasterId r:id="rId12"/>
  </p:notesMasterIdLst>
  <p:sldIdLst>
    <p:sldId id="274" r:id="rId2"/>
    <p:sldId id="333" r:id="rId3"/>
    <p:sldId id="341" r:id="rId4"/>
    <p:sldId id="342" r:id="rId5"/>
    <p:sldId id="336" r:id="rId6"/>
    <p:sldId id="337" r:id="rId7"/>
    <p:sldId id="338" r:id="rId8"/>
    <p:sldId id="339" r:id="rId9"/>
    <p:sldId id="340" r:id="rId10"/>
    <p:sldId id="316" r:id="rId11"/>
  </p:sldIdLst>
  <p:sldSz cx="12192000" cy="6858000"/>
  <p:notesSz cx="6797675" cy="9928225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ntserrat" panose="00000500000000000000" pitchFamily="2" charset="-52"/>
      <p:regular r:id="rId17"/>
      <p:bold r:id="rId18"/>
      <p:italic r:id="rId19"/>
      <p:boldItalic r:id="rId20"/>
    </p:embeddedFont>
    <p:embeddedFont>
      <p:font typeface="Montserrat SemiBold" panose="00000700000000000000" pitchFamily="2" charset="-52"/>
      <p:bold r:id="rId21"/>
      <p:boldItalic r:id="rId22"/>
    </p:embeddedFont>
    <p:embeddedFont>
      <p:font typeface="Raleway" pitchFamily="2" charset="-52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orient="horz" pos="4020" userDrawn="1">
          <p15:clr>
            <a:srgbClr val="9AA0A6"/>
          </p15:clr>
        </p15:guide>
        <p15:guide id="4" orient="horz" pos="300" userDrawn="1">
          <p15:clr>
            <a:srgbClr val="9AA0A6"/>
          </p15:clr>
        </p15:guide>
        <p15:guide id="5" pos="7378" userDrawn="1">
          <p15:clr>
            <a:srgbClr val="A4A3A4"/>
          </p15:clr>
        </p15:guide>
        <p15:guide id="6" pos="3840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iAjrfpr4bvtd4ztcxM6k8iHTChs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21926A-1B52-756D-F950-AA2BDCF166AF}" name="n" initials="n" userId="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7BC1"/>
    <a:srgbClr val="004371"/>
    <a:srgbClr val="94D8FE"/>
    <a:srgbClr val="B8E143"/>
    <a:srgbClr val="F94E6A"/>
    <a:srgbClr val="0398D9"/>
    <a:srgbClr val="0983CB"/>
    <a:srgbClr val="5D4988"/>
    <a:srgbClr val="E8EEFE"/>
    <a:srgbClr val="7B2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2A0FBD2-77AF-4601-BCA6-C77294589E88}">
  <a:tblStyle styleId="{A2A0FBD2-77AF-4601-BCA6-C77294589E8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960" autoAdjust="0"/>
  </p:normalViewPr>
  <p:slideViewPr>
    <p:cSldViewPr snapToGrid="0">
      <p:cViewPr varScale="1">
        <p:scale>
          <a:sx n="82" d="100"/>
          <a:sy n="82" d="100"/>
        </p:scale>
        <p:origin x="614" y="72"/>
      </p:cViewPr>
      <p:guideLst>
        <p:guide orient="horz" pos="2160"/>
        <p:guide pos="302"/>
        <p:guide orient="horz" pos="4020"/>
        <p:guide orient="horz" pos="300"/>
        <p:guide pos="737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48" Type="http://schemas.openxmlformats.org/officeDocument/2006/relationships/theme" Target="theme/theme1.xml"/></Relationships>
</file>

<file path=ppt/comments/modernComment_150_D0A2256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6B879D1-A078-4960-B9DF-6530CEB26C4B}" authorId="{C921926A-1B52-756D-F950-AA2BDCF166AF}" created="2023-09-26T14:13:55.90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500287332" sldId="336"/>
      <ac:spMk id="3" creationId="{6394D195-4739-9F55-1827-7D9E07128491}"/>
      <ac:txMk cp="9" len="7">
        <ac:context len="28" hash="2934249004"/>
      </ac:txMk>
    </ac:txMkLst>
    <p188:pos x="2431469" y="326479"/>
    <p188:txBody>
      <a:bodyPr/>
      <a:lstStyle/>
      <a:p>
        <a:r>
          <a:rPr lang="ru-RU"/>
          <a:t>Чуть расшить. Чем отличается 1 прототип от 2-го? Какие задачи решали? Что делали? </a:t>
        </a:r>
      </a:p>
    </p188:txBody>
  </p188:cm>
</p188:cmLst>
</file>

<file path=ppt/comments/modernComment_151_54A5693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64394E6-1323-4BE1-BC0D-1EFC990CB36A}" authorId="{C921926A-1B52-756D-F950-AA2BDCF166AF}" created="2023-09-26T14:14:29.25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420126512" sldId="337"/>
      <ac:spMk id="3" creationId="{6394D195-4739-9F55-1827-7D9E07128491}"/>
      <ac:txMk cp="18" len="12">
        <ac:context len="43" hash="1745062806"/>
      </ac:txMk>
    </ac:txMkLst>
    <p188:pos x="4084722" y="323341"/>
    <p188:txBody>
      <a:bodyPr/>
      <a:lstStyle/>
      <a:p>
        <a:r>
          <a:rPr lang="ru-RU"/>
          <a:t>Все понятно, но лучше тоже расшить. Чтобы понимали в чем была сложность и в чем уникальность</a:t>
        </a:r>
      </a:p>
    </p188:txBody>
  </p188:cm>
</p188:cmLst>
</file>

<file path=ppt/comments/modernComment_152_87CE3E4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A5FEC79-91F1-452B-A75E-35020D718C89}" authorId="{C921926A-1B52-756D-F950-AA2BDCF166AF}" created="2023-09-26T14:07:25.06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78440519" sldId="338"/>
      <ac:spMk id="2" creationId="{B390D0B8-02F9-F196-B8F5-89E45B6EFAB1}"/>
      <ac:txMk cp="0" len="36">
        <ac:context len="85" hash="2049367302"/>
      </ac:txMk>
    </ac:txMkLst>
    <p188:pos x="2779880" y="282139"/>
    <p188:txBody>
      <a:bodyPr/>
      <a:lstStyle/>
      <a:p>
        <a:r>
          <a:rPr lang="ru-RU"/>
          <a:t>Оба робота?</a:t>
        </a:r>
      </a:p>
    </p188:txBody>
  </p188:cm>
</p188:cmLst>
</file>

<file path=ppt/comments/modernComment_153_3DF02F2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18BCB29-EB64-403B-9A3B-95AAD9880D97}" authorId="{C921926A-1B52-756D-F950-AA2BDCF166AF}" created="2023-09-26T14:08:31.87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039150884" sldId="339"/>
      <ac:spMk id="15" creationId="{1B2B6FEE-6BE3-A8F8-3039-33CAA74A1FF8}"/>
      <ac:txMk cp="0" len="22">
        <ac:context len="65" hash="718662115"/>
      </ac:txMk>
    </ac:txMkLst>
    <p188:pos x="4378283" y="281268"/>
    <p188:txBody>
      <a:bodyPr/>
      <a:lstStyle/>
      <a:p>
        <a:r>
          <a:rPr lang="ru-RU"/>
          <a:t>Есть названия (лого) по предварительным договорённостям? Можно отрасли при возможности.</a:t>
        </a:r>
      </a:p>
    </p188:txBody>
  </p188:cm>
  <p188:cm id="{B4D7F70B-1AF6-41F4-8EA5-49E42BCA4713}" authorId="{C921926A-1B52-756D-F950-AA2BDCF166AF}" created="2023-09-26T14:09:57.8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039150884" sldId="339"/>
      <ac:spMk id="4" creationId="{564A6DCB-724D-A130-5B1B-91EB48462FC8}"/>
      <ac:txMk cp="0" len="18">
        <ac:context len="19" hash="2497487205"/>
      </ac:txMk>
    </ac:txMkLst>
    <p188:pos x="3482976" y="245110"/>
    <p188:txBody>
      <a:bodyPr/>
      <a:lstStyle/>
      <a:p>
        <a:r>
          <a:rPr lang="ru-RU"/>
          <a:t>Тут скорее планы или ближайшие перспективы. Проекты? Работы. Бортник можно указать</a:t>
        </a:r>
      </a:p>
    </p188:txBody>
  </p188:cm>
</p188:cmLst>
</file>

<file path=ppt/comments/modernComment_155_B5EBAB6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99A1590-CC63-451F-AB0C-FBB63BDA0606}" authorId="{C921926A-1B52-756D-F950-AA2BDCF166AF}" created="2023-09-26T13:58:27.33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052120932" sldId="341"/>
      <ac:spMk id="7" creationId="{A7ABEFA8-F0F5-315B-64DF-D3000EB1BE05}"/>
      <ac:txMk cp="149" len="8">
        <ac:context len="257" hash="2949011229"/>
      </ac:txMk>
    </ac:txMkLst>
    <p188:pos x="4005166" y="1171598"/>
    <p188:txBody>
      <a:bodyPr/>
      <a:lstStyle/>
      <a:p>
        <a:r>
          <a:rPr lang="ru-RU"/>
          <a:t>Это про слушателя или рассказчика?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cef0245859_0_88:notes"/>
          <p:cNvSpPr txBox="1">
            <a:spLocks noGrp="1"/>
          </p:cNvSpPr>
          <p:nvPr>
            <p:ph type="body" idx="1"/>
          </p:nvPr>
        </p:nvSpPr>
        <p:spPr>
          <a:xfrm>
            <a:off x="898384" y="5120362"/>
            <a:ext cx="4941000" cy="48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cef024585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3838" y="808038"/>
            <a:ext cx="7185026" cy="40417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cef0245859_0_88:notes"/>
          <p:cNvSpPr txBox="1">
            <a:spLocks noGrp="1"/>
          </p:cNvSpPr>
          <p:nvPr>
            <p:ph type="body" idx="1"/>
          </p:nvPr>
        </p:nvSpPr>
        <p:spPr>
          <a:xfrm>
            <a:off x="898384" y="5120362"/>
            <a:ext cx="4941000" cy="48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3" name="Google Shape;93;gcef024585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3838" y="808038"/>
            <a:ext cx="7185026" cy="40417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6954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f02ee164c_0_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ef02ee164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3558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f02ee164c_0_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ef02ee164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1189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f02ee164c_0_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ef02ee164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72389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f02ee164c_0_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ef02ee164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2664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f02ee164c_0_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ef02ee164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3646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f02ee164c_0_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ef02ee164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76999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f02ee164c_0_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ef02ee164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5026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cef0245859_0_88:notes"/>
          <p:cNvSpPr txBox="1">
            <a:spLocks noGrp="1"/>
          </p:cNvSpPr>
          <p:nvPr>
            <p:ph type="body" idx="1"/>
          </p:nvPr>
        </p:nvSpPr>
        <p:spPr>
          <a:xfrm>
            <a:off x="898384" y="5120362"/>
            <a:ext cx="4941000" cy="48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cef024585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3838" y="808038"/>
            <a:ext cx="7185026" cy="40417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572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">
  <p:cSld name="Title and Content 2">
    <p:bg>
      <p:bgPr>
        <a:solidFill>
          <a:srgbClr val="FAFAFA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leway"/>
              <a:buChar char="•"/>
              <a:defRPr sz="2300"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55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–"/>
              <a:defRPr sz="2000"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0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6b6389fed9_0_120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g6b6389fed9_0_12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b6389fed9_0_120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9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4267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3733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Calibri"/>
              <a:buNone/>
              <a:defRPr sz="5333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33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33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marL="914400" lvl="1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marL="1828800" lvl="3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marL="2286000" lvl="4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marL="2743200" lvl="5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marL="914400" lvl="1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marL="1828800" lvl="3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marL="2286000" lvl="4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marL="2743200" lvl="5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1pPr>
            <a:lvl2pPr marL="914400" lvl="1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2667" b="1"/>
            </a:lvl2pPr>
            <a:lvl3pPr marL="137160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3pPr>
            <a:lvl4pPr marL="1828800" lvl="3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4pPr>
            <a:lvl5pPr marL="2286000" lvl="4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5pPr>
            <a:lvl6pPr marL="2743200" lvl="5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6pPr>
            <a:lvl7pPr marL="3200400" lvl="6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7pPr>
            <a:lvl8pPr marL="3657600" lvl="7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8pPr>
            <a:lvl9pPr marL="4114800" lvl="8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marL="2286000" lvl="4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marL="2743200" lvl="5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marL="3200400" lvl="6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marL="3657600" lvl="7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marL="4114800" lvl="8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body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1pPr>
            <a:lvl2pPr marL="914400" lvl="1" indent="-228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2667" b="1"/>
            </a:lvl2pPr>
            <a:lvl3pPr marL="137160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3pPr>
            <a:lvl4pPr marL="1828800" lvl="3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4pPr>
            <a:lvl5pPr marL="2286000" lvl="4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5pPr>
            <a:lvl6pPr marL="2743200" lvl="5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6pPr>
            <a:lvl7pPr marL="3200400" lvl="6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7pPr>
            <a:lvl8pPr marL="3657600" lvl="7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8pPr>
            <a:lvl9pPr marL="4114800" lvl="8" indent="-228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body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marL="2286000" lvl="4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marL="2743200" lvl="5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marL="3200400" lvl="6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marL="3657600" lvl="7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marL="4114800" lvl="8" indent="-364045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99554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1pPr>
            <a:lvl2pPr marL="914400" lvl="1" indent="-465645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–"/>
              <a:defRPr sz="3733"/>
            </a:lvl2pPr>
            <a:lvl3pPr marL="137160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marL="1828800" lvl="3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4pPr>
            <a:lvl5pPr marL="2286000" lvl="4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»"/>
              <a:defRPr sz="2667"/>
            </a:lvl5pPr>
            <a:lvl6pPr marL="2743200" lvl="5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marL="3200400" lvl="6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marL="3657600" lvl="7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marL="4114800" lvl="8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>
            <a:endParaRPr/>
          </a:p>
        </p:txBody>
      </p:sp>
      <p:sp>
        <p:nvSpPr>
          <p:cNvPr id="68" name="Google Shape;68;p30"/>
          <p:cNvSpPr txBox="1">
            <a:spLocks noGrp="1"/>
          </p:cNvSpPr>
          <p:nvPr>
            <p:ph type="body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marL="914400" lvl="1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31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marL="914400" lvl="1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2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7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3"/>
          <p:cNvSpPr txBox="1">
            <a:spLocks noGrp="1"/>
          </p:cNvSpPr>
          <p:nvPr>
            <p:ph type="title"/>
          </p:nvPr>
        </p:nvSpPr>
        <p:spPr>
          <a:xfrm rot="5400000">
            <a:off x="7285037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3"/>
          <p:cNvSpPr txBox="1">
            <a:spLocks noGrp="1"/>
          </p:cNvSpPr>
          <p:nvPr>
            <p:ph type="body" idx="1"/>
          </p:nvPr>
        </p:nvSpPr>
        <p:spPr>
          <a:xfrm rot="5400000">
            <a:off x="1697037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9554" algn="l" rtl="0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645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95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95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95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95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5_B5EBAB6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0_D0A2256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1_54A5693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2.MOV"/><Relationship Id="rId7" Type="http://schemas.microsoft.com/office/2018/10/relationships/comments" Target="../comments/modernComment_152_87CE3E4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OV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3_3DF02F2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98D9"/>
            </a:gs>
            <a:gs pos="100000">
              <a:srgbClr val="0075CB"/>
            </a:gs>
          </a:gsLst>
          <a:lin ang="2700000" scaled="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темный, наружный объект,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EB4E9A10-7C3D-2E97-6336-241424B3A52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alphaModFix amt="7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25A151-108C-5566-100F-6332C4E9C392}"/>
              </a:ext>
            </a:extLst>
          </p:cNvPr>
          <p:cNvSpPr txBox="1"/>
          <p:nvPr/>
        </p:nvSpPr>
        <p:spPr>
          <a:xfrm>
            <a:off x="501650" y="2868906"/>
            <a:ext cx="6180082" cy="16619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/>
                <a:latin typeface="Montserrat" panose="00000500000000000000" pitchFamily="2" charset="-52"/>
                <a:ea typeface="Roboto Black" panose="02000000000000000000" pitchFamily="2" charset="0"/>
                <a:cs typeface="Roboto Black" panose="02000000000000000000" pitchFamily="2" charset="0"/>
              </a:rPr>
              <a:t>Студенческое технологическое предпринимательство </a:t>
            </a:r>
            <a:endParaRPr lang="ru-RU" sz="3600" b="1" dirty="0">
              <a:solidFill>
                <a:schemeClr val="bg1"/>
              </a:solidFill>
              <a:latin typeface="Montserrat" panose="00000500000000000000" pitchFamily="2" charset="-52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EC969C-8537-586E-DDF8-61D357388C4C}"/>
              </a:ext>
            </a:extLst>
          </p:cNvPr>
          <p:cNvSpPr txBox="1"/>
          <p:nvPr/>
        </p:nvSpPr>
        <p:spPr>
          <a:xfrm>
            <a:off x="501649" y="4530899"/>
            <a:ext cx="4406253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endParaRPr lang="en-US" sz="1600" dirty="0">
              <a:solidFill>
                <a:schemeClr val="bg1"/>
              </a:solidFill>
              <a:effectLst/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r>
              <a:rPr lang="ru-RU" sz="1600" dirty="0">
                <a:solidFill>
                  <a:schemeClr val="bg1"/>
                </a:solidFill>
                <a:effectLst/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Форма для подготовки к питчу к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оманд по реализации технологического заказа</a:t>
            </a:r>
            <a:endParaRPr lang="ru-RU" sz="1600" dirty="0">
              <a:solidFill>
                <a:schemeClr val="bg1"/>
              </a:solidFill>
              <a:effectLst/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98D9"/>
            </a:gs>
            <a:gs pos="100000">
              <a:srgbClr val="0075CB"/>
            </a:gs>
          </a:gsLst>
          <a:lin ang="2700000" scaled="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темный, наружный объект,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EB4E9A10-7C3D-2E97-6336-241424B3A52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alphaModFix amt="7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25A151-108C-5566-100F-6332C4E9C392}"/>
              </a:ext>
            </a:extLst>
          </p:cNvPr>
          <p:cNvSpPr txBox="1"/>
          <p:nvPr/>
        </p:nvSpPr>
        <p:spPr>
          <a:xfrm>
            <a:off x="622947" y="508261"/>
            <a:ext cx="11338897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/>
                <a:latin typeface="Montserrat" panose="00000500000000000000" pitchFamily="2" charset="-52"/>
                <a:ea typeface="Roboto Black" panose="02000000000000000000" pitchFamily="2" charset="0"/>
                <a:cs typeface="Roboto Black" panose="02000000000000000000" pitchFamily="2" charset="0"/>
              </a:rPr>
              <a:t>Студенческое технологическое предпринимательство </a:t>
            </a:r>
            <a:endParaRPr lang="ru-RU" sz="3200" b="1" dirty="0">
              <a:solidFill>
                <a:schemeClr val="bg1"/>
              </a:solidFill>
              <a:latin typeface="Montserrat" panose="00000500000000000000" pitchFamily="2" charset="-52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EC969C-8537-586E-DDF8-61D357388C4C}"/>
              </a:ext>
            </a:extLst>
          </p:cNvPr>
          <p:cNvSpPr txBox="1"/>
          <p:nvPr/>
        </p:nvSpPr>
        <p:spPr>
          <a:xfrm>
            <a:off x="641609" y="2126453"/>
            <a:ext cx="11021656" cy="37548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Робот-экскурсовод, Робот-</a:t>
            </a:r>
            <a:r>
              <a:rPr lang="ru-RU" sz="3600" dirty="0" err="1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маниупятор</a:t>
            </a:r>
            <a:endParaRPr lang="ru-RU" sz="3600" dirty="0">
              <a:solidFill>
                <a:schemeClr val="bg1"/>
              </a:solidFill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endParaRPr lang="ru-RU" sz="1600" dirty="0">
              <a:solidFill>
                <a:schemeClr val="bg1"/>
              </a:solidFill>
              <a:effectLst/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Команда: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BlackOut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endParaRPr lang="ru-RU" sz="1600" dirty="0">
              <a:solidFill>
                <a:schemeClr val="bg1"/>
              </a:solidFill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Л</a:t>
            </a:r>
            <a:r>
              <a:rPr lang="ru-RU" sz="1600" b="1" dirty="0">
                <a:solidFill>
                  <a:schemeClr val="bg1"/>
                </a:solidFill>
                <a:effectLst/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идер</a:t>
            </a: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: 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Анастасия Халимова</a:t>
            </a:r>
          </a:p>
          <a:p>
            <a:endParaRPr lang="ru-RU" sz="1600" dirty="0">
              <a:solidFill>
                <a:schemeClr val="bg1"/>
              </a:solidFill>
              <a:effectLst/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Команда: 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Владислав Чебыкин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Мария </a:t>
            </a:r>
            <a:r>
              <a:rPr lang="ru-RU" sz="1600" dirty="0" err="1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Торбик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Павел Захаров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Полина Грибкова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Рашид</a:t>
            </a:r>
            <a:r>
              <a:rPr lang="en-GB" sz="1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Мейланов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endParaRPr lang="ru-RU" sz="1600" dirty="0">
              <a:solidFill>
                <a:schemeClr val="bg1"/>
              </a:solidFill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endParaRPr lang="en-US" sz="1600" dirty="0">
              <a:solidFill>
                <a:schemeClr val="bg1"/>
              </a:solidFill>
              <a:effectLst/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B23C57-3272-81C8-3169-3A6C862B38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1494" y="4730976"/>
            <a:ext cx="5994400" cy="82249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CC2437-7A08-C7E6-2A62-5414B609C1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9944" y="311411"/>
            <a:ext cx="1231900" cy="393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AE543E-4152-3402-40A3-77D54E5C029D}"/>
              </a:ext>
            </a:extLst>
          </p:cNvPr>
          <p:cNvSpPr txBox="1"/>
          <p:nvPr/>
        </p:nvSpPr>
        <p:spPr>
          <a:xfrm>
            <a:off x="5465535" y="4392422"/>
            <a:ext cx="2883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Заказчик:</a:t>
            </a:r>
          </a:p>
        </p:txBody>
      </p:sp>
    </p:spTree>
    <p:extLst>
      <p:ext uri="{BB962C8B-B14F-4D97-AF65-F5344CB8AC3E}">
        <p14:creationId xmlns:p14="http://schemas.microsoft.com/office/powerpoint/2010/main" val="3834474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ети на экскурсии по музею, стоят у картины и слушают экскурсовода. |  Премиум векторы">
            <a:extLst>
              <a:ext uri="{FF2B5EF4-FFF2-40B4-BE49-F238E27FC236}">
                <a16:creationId xmlns:a16="http://schemas.microsoft.com/office/drawing/2014/main" id="{2F4291CF-E20B-446B-DDAD-485CD5113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415" y="3001449"/>
            <a:ext cx="5789451" cy="385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BC92AD-38FD-A625-8CE5-9D0E04A4A85F}"/>
              </a:ext>
            </a:extLst>
          </p:cNvPr>
          <p:cNvSpPr txBox="1"/>
          <p:nvPr/>
        </p:nvSpPr>
        <p:spPr>
          <a:xfrm>
            <a:off x="479424" y="1074097"/>
            <a:ext cx="11204026" cy="2060989"/>
          </a:xfrm>
          <a:prstGeom prst="roundRect">
            <a:avLst>
              <a:gd name="adj" fmla="val 10466"/>
            </a:avLst>
          </a:prstGeom>
          <a:solidFill>
            <a:srgbClr val="0F7BC1">
              <a:alpha val="10000"/>
            </a:srgbClr>
          </a:solidFill>
          <a:ln w="15875">
            <a:solidFill>
              <a:srgbClr val="0F7BC1"/>
            </a:solidFill>
            <a:prstDash val="sysDot"/>
          </a:ln>
        </p:spPr>
        <p:txBody>
          <a:bodyPr wrap="square" lIns="180000" tIns="180000" rIns="180000" bIns="18000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endParaRPr lang="ru-RU" sz="1400" b="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A6DCB-724D-A130-5B1B-91EB48462FC8}"/>
              </a:ext>
            </a:extLst>
          </p:cNvPr>
          <p:cNvSpPr txBox="1"/>
          <p:nvPr/>
        </p:nvSpPr>
        <p:spPr>
          <a:xfrm>
            <a:off x="479424" y="476250"/>
            <a:ext cx="1120402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Проблема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ABEFA8-F0F5-315B-64DF-D3000EB1BE05}"/>
              </a:ext>
            </a:extLst>
          </p:cNvPr>
          <p:cNvSpPr txBox="1"/>
          <p:nvPr/>
        </p:nvSpPr>
        <p:spPr>
          <a:xfrm>
            <a:off x="566834" y="1185522"/>
            <a:ext cx="111166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Необходимость </a:t>
            </a:r>
            <a:r>
              <a:rPr lang="ru-RU" sz="2000" dirty="0">
                <a:latin typeface="Montserrat" panose="00000500000000000000" pitchFamily="2" charset="-52"/>
              </a:rPr>
              <a:t>привлечения аудитории (абитуриенты, родители абитуриентов, персонал университета) к научно-техническим 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достижениям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800" b="0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Перегруженность человека при долгом рассказе одного и того же материала, искажение информации после нескольких часов работы</a:t>
            </a:r>
          </a:p>
        </p:txBody>
      </p:sp>
    </p:spTree>
    <p:extLst>
      <p:ext uri="{BB962C8B-B14F-4D97-AF65-F5344CB8AC3E}">
        <p14:creationId xmlns:p14="http://schemas.microsoft.com/office/powerpoint/2010/main" val="305212093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2BC92AD-38FD-A625-8CE5-9D0E04A4A85F}"/>
              </a:ext>
            </a:extLst>
          </p:cNvPr>
          <p:cNvSpPr txBox="1"/>
          <p:nvPr/>
        </p:nvSpPr>
        <p:spPr>
          <a:xfrm>
            <a:off x="479424" y="1074097"/>
            <a:ext cx="11204026" cy="2060989"/>
          </a:xfrm>
          <a:prstGeom prst="roundRect">
            <a:avLst>
              <a:gd name="adj" fmla="val 10466"/>
            </a:avLst>
          </a:prstGeom>
          <a:solidFill>
            <a:srgbClr val="0F7BC1">
              <a:alpha val="10000"/>
            </a:srgbClr>
          </a:solidFill>
          <a:ln w="15875">
            <a:solidFill>
              <a:srgbClr val="0F7BC1"/>
            </a:solidFill>
            <a:prstDash val="sysDot"/>
          </a:ln>
        </p:spPr>
        <p:txBody>
          <a:bodyPr wrap="square" lIns="180000" tIns="180000" rIns="180000" bIns="18000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endParaRPr lang="ru-RU" sz="1400" b="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A6DCB-724D-A130-5B1B-91EB48462FC8}"/>
              </a:ext>
            </a:extLst>
          </p:cNvPr>
          <p:cNvSpPr txBox="1"/>
          <p:nvPr/>
        </p:nvSpPr>
        <p:spPr>
          <a:xfrm>
            <a:off x="479424" y="476250"/>
            <a:ext cx="1120402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Проблема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ABEFA8-F0F5-315B-64DF-D3000EB1BE05}"/>
              </a:ext>
            </a:extLst>
          </p:cNvPr>
          <p:cNvSpPr txBox="1"/>
          <p:nvPr/>
        </p:nvSpPr>
        <p:spPr>
          <a:xfrm>
            <a:off x="566834" y="1185522"/>
            <a:ext cx="111166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Необходимость </a:t>
            </a:r>
            <a:r>
              <a:rPr lang="ru-RU" sz="2000" dirty="0">
                <a:latin typeface="Montserrat" panose="00000500000000000000" pitchFamily="2" charset="-52"/>
              </a:rPr>
              <a:t>привлечения аудитории (абитуриенты, родители абитуриентов, персонал университета) к научно-техническим 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достижениям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800" b="0" i="0" u="none" strike="noStrike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Перегруженность человека при долгом рассказе одного и того же материала, искажение информации после нескольких часов работы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0737B5-D156-4AB6-06C2-53EBE874DF23}"/>
              </a:ext>
            </a:extLst>
          </p:cNvPr>
          <p:cNvSpPr txBox="1"/>
          <p:nvPr/>
        </p:nvSpPr>
        <p:spPr>
          <a:xfrm>
            <a:off x="566834" y="3475579"/>
            <a:ext cx="1120402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Решение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6166B2-D460-7F86-66C2-0E504B0D6C0F}"/>
              </a:ext>
            </a:extLst>
          </p:cNvPr>
          <p:cNvSpPr txBox="1"/>
          <p:nvPr/>
        </p:nvSpPr>
        <p:spPr>
          <a:xfrm>
            <a:off x="566834" y="4152687"/>
            <a:ext cx="57686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latin typeface="Montserrat" panose="00000500000000000000" pitchFamily="2" charset="-52"/>
              </a:rPr>
              <a:t>Создание универсальное конструкции робота-экскурсовода, предназначенного для проведения демонстрации помещений и аудиторий МИСИС, взаимодействия с аудиторией, выполнения иных мультимедийных функций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D08E4F-D896-AB8B-5B7C-63BEE0360F20}"/>
              </a:ext>
            </a:extLst>
          </p:cNvPr>
          <p:cNvSpPr txBox="1"/>
          <p:nvPr/>
        </p:nvSpPr>
        <p:spPr>
          <a:xfrm>
            <a:off x="566834" y="5595842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B5394"/>
                </a:solidFill>
                <a:latin typeface="Montserrat"/>
              </a:rPr>
              <a:t>Интерактивный мультимедийный робот- экскурсовод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F75008-7BA1-D305-8748-04906E484A14}"/>
              </a:ext>
            </a:extLst>
          </p:cNvPr>
          <p:cNvSpPr txBox="1"/>
          <p:nvPr/>
        </p:nvSpPr>
        <p:spPr>
          <a:xfrm>
            <a:off x="7175241" y="4152687"/>
            <a:ext cx="459561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b="1" i="1" dirty="0">
                <a:solidFill>
                  <a:srgbClr val="0B5394"/>
                </a:solidFill>
                <a:latin typeface="Montserrat"/>
              </a:rPr>
              <a:t>Дополнительный модуль: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b="1" i="1" dirty="0">
              <a:solidFill>
                <a:srgbClr val="0B5394"/>
              </a:solidFill>
              <a:latin typeface="Montserrat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latin typeface="Montserrat" panose="00000500000000000000" pitchFamily="2" charset="-52"/>
              </a:rPr>
              <a:t>Робот-манипулятор предназначен для перемещения небольших грузов и возможности их поворота по трем осям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43FB07-DBAE-4650-3FDB-82E831143F76}"/>
              </a:ext>
            </a:extLst>
          </p:cNvPr>
          <p:cNvSpPr txBox="1"/>
          <p:nvPr/>
        </p:nvSpPr>
        <p:spPr>
          <a:xfrm>
            <a:off x="7175241" y="5580417"/>
            <a:ext cx="4777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B5394"/>
                </a:solidFill>
                <a:latin typeface="Montserrat"/>
              </a:rPr>
              <a:t>Робот-манипулятор</a:t>
            </a:r>
          </a:p>
        </p:txBody>
      </p:sp>
    </p:spTree>
    <p:extLst>
      <p:ext uri="{BB962C8B-B14F-4D97-AF65-F5344CB8AC3E}">
        <p14:creationId xmlns:p14="http://schemas.microsoft.com/office/powerpoint/2010/main" val="1935601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2BC92AD-38FD-A625-8CE5-9D0E04A4A85F}"/>
              </a:ext>
            </a:extLst>
          </p:cNvPr>
          <p:cNvSpPr txBox="1"/>
          <p:nvPr/>
        </p:nvSpPr>
        <p:spPr>
          <a:xfrm>
            <a:off x="175098" y="670246"/>
            <a:ext cx="11660210" cy="705600"/>
          </a:xfrm>
          <a:prstGeom prst="roundRect">
            <a:avLst>
              <a:gd name="adj" fmla="val 10466"/>
            </a:avLst>
          </a:prstGeom>
          <a:solidFill>
            <a:srgbClr val="0F7BC1">
              <a:alpha val="10000"/>
            </a:srgbClr>
          </a:solidFill>
          <a:ln w="15875">
            <a:solidFill>
              <a:srgbClr val="0F7BC1"/>
            </a:solidFill>
            <a:prstDash val="sysDot"/>
          </a:ln>
        </p:spPr>
        <p:txBody>
          <a:bodyPr wrap="square" lIns="180000" tIns="180000" rIns="180000" bIns="18000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endParaRPr lang="ru-RU" sz="1400" b="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A6DCB-724D-A130-5B1B-91EB48462FC8}"/>
              </a:ext>
            </a:extLst>
          </p:cNvPr>
          <p:cNvSpPr txBox="1"/>
          <p:nvPr/>
        </p:nvSpPr>
        <p:spPr>
          <a:xfrm>
            <a:off x="344974" y="224121"/>
            <a:ext cx="1120402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Задачи проекта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ABEFA8-F0F5-315B-64DF-D3000EB1BE05}"/>
              </a:ext>
            </a:extLst>
          </p:cNvPr>
          <p:cNvSpPr txBox="1"/>
          <p:nvPr/>
        </p:nvSpPr>
        <p:spPr>
          <a:xfrm>
            <a:off x="175098" y="705945"/>
            <a:ext cx="11857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Создание универсальной конструкционной платформы, с возможностью гибкого дополнения под потребности заказчика за счет установки модулей различной функциональности. </a:t>
            </a:r>
            <a:endParaRPr lang="en-US" sz="130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" name="Google Shape;900;gf4bcb54e07_0_2">
            <a:extLst>
              <a:ext uri="{FF2B5EF4-FFF2-40B4-BE49-F238E27FC236}">
                <a16:creationId xmlns:a16="http://schemas.microsoft.com/office/drawing/2014/main" id="{CBB39A41-0D6D-20E3-E8EC-43E411E0B252}"/>
              </a:ext>
            </a:extLst>
          </p:cNvPr>
          <p:cNvSpPr/>
          <p:nvPr/>
        </p:nvSpPr>
        <p:spPr>
          <a:xfrm>
            <a:off x="5393031" y="2388461"/>
            <a:ext cx="4438200" cy="990600"/>
          </a:xfrm>
          <a:prstGeom prst="roundRect">
            <a:avLst>
              <a:gd name="adj" fmla="val 16667"/>
            </a:avLst>
          </a:prstGeom>
          <a:solidFill>
            <a:srgbClr val="DFECEE"/>
          </a:solidFill>
          <a:ln w="9525" cap="flat" cmpd="sng">
            <a:solidFill>
              <a:srgbClr val="DFEC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901;gf4bcb54e07_0_2">
            <a:extLst>
              <a:ext uri="{FF2B5EF4-FFF2-40B4-BE49-F238E27FC236}">
                <a16:creationId xmlns:a16="http://schemas.microsoft.com/office/drawing/2014/main" id="{6394D195-4739-9F55-1827-7D9E07128491}"/>
              </a:ext>
            </a:extLst>
          </p:cNvPr>
          <p:cNvSpPr txBox="1"/>
          <p:nvPr/>
        </p:nvSpPr>
        <p:spPr>
          <a:xfrm>
            <a:off x="5493331" y="2660561"/>
            <a:ext cx="4124700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rgbClr val="0F7BC1"/>
                </a:solidFill>
                <a:latin typeface="Montserrat SemiBold" panose="00000700000000000000" pitchFamily="2" charset="-52"/>
              </a:rPr>
              <a:t>Создание первого прототипа </a:t>
            </a:r>
            <a:endParaRPr sz="130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5" name="Google Shape;902;gf4bcb54e07_0_2">
            <a:extLst>
              <a:ext uri="{FF2B5EF4-FFF2-40B4-BE49-F238E27FC236}">
                <a16:creationId xmlns:a16="http://schemas.microsoft.com/office/drawing/2014/main" id="{7E894558-77AD-6337-75C0-968D31A0BE88}"/>
              </a:ext>
            </a:extLst>
          </p:cNvPr>
          <p:cNvSpPr/>
          <p:nvPr/>
        </p:nvSpPr>
        <p:spPr>
          <a:xfrm>
            <a:off x="5493331" y="4032811"/>
            <a:ext cx="4438200" cy="990600"/>
          </a:xfrm>
          <a:prstGeom prst="roundRect">
            <a:avLst>
              <a:gd name="adj" fmla="val 16667"/>
            </a:avLst>
          </a:prstGeom>
          <a:solidFill>
            <a:srgbClr val="DFECEE"/>
          </a:solidFill>
          <a:ln w="9525" cap="flat" cmpd="sng">
            <a:solidFill>
              <a:srgbClr val="DFEC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903;gf4bcb54e07_0_2">
            <a:extLst>
              <a:ext uri="{FF2B5EF4-FFF2-40B4-BE49-F238E27FC236}">
                <a16:creationId xmlns:a16="http://schemas.microsoft.com/office/drawing/2014/main" id="{C020F3B7-DBA2-895F-884F-E3B2CAA134E5}"/>
              </a:ext>
            </a:extLst>
          </p:cNvPr>
          <p:cNvSpPr txBox="1"/>
          <p:nvPr/>
        </p:nvSpPr>
        <p:spPr>
          <a:xfrm>
            <a:off x="5593631" y="4304911"/>
            <a:ext cx="4124700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300" dirty="0">
                <a:solidFill>
                  <a:srgbClr val="0F7BC1"/>
                </a:solidFill>
                <a:latin typeface="Montserrat SemiBold" panose="00000700000000000000" pitchFamily="2" charset="-52"/>
              </a:rPr>
              <a:t>Создание второго прототипа</a:t>
            </a:r>
            <a:endParaRPr sz="130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8" name="Google Shape;904;gf4bcb54e07_0_2">
            <a:extLst>
              <a:ext uri="{FF2B5EF4-FFF2-40B4-BE49-F238E27FC236}">
                <a16:creationId xmlns:a16="http://schemas.microsoft.com/office/drawing/2014/main" id="{92DB8911-BE2E-634F-38E4-1AA44E965E51}"/>
              </a:ext>
            </a:extLst>
          </p:cNvPr>
          <p:cNvSpPr/>
          <p:nvPr/>
        </p:nvSpPr>
        <p:spPr>
          <a:xfrm>
            <a:off x="5493331" y="5564361"/>
            <a:ext cx="4438200" cy="990600"/>
          </a:xfrm>
          <a:prstGeom prst="roundRect">
            <a:avLst>
              <a:gd name="adj" fmla="val 16667"/>
            </a:avLst>
          </a:prstGeom>
          <a:solidFill>
            <a:srgbClr val="DFECEE"/>
          </a:solidFill>
          <a:ln w="9525" cap="flat" cmpd="sng">
            <a:solidFill>
              <a:srgbClr val="DFEC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05;gf4bcb54e07_0_2">
            <a:extLst>
              <a:ext uri="{FF2B5EF4-FFF2-40B4-BE49-F238E27FC236}">
                <a16:creationId xmlns:a16="http://schemas.microsoft.com/office/drawing/2014/main" id="{F1A18DB7-1944-EB24-2BB9-856206727763}"/>
              </a:ext>
            </a:extLst>
          </p:cNvPr>
          <p:cNvSpPr txBox="1"/>
          <p:nvPr/>
        </p:nvSpPr>
        <p:spPr>
          <a:xfrm>
            <a:off x="5593631" y="5836461"/>
            <a:ext cx="4124700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>
              <a:buFont typeface="Arial"/>
              <a:buNone/>
            </a:pPr>
            <a:r>
              <a:rPr lang="ru-RU" sz="1300" dirty="0">
                <a:solidFill>
                  <a:srgbClr val="0F7BC1"/>
                </a:solidFill>
                <a:latin typeface="Montserrat SemiBold" panose="00000700000000000000" pitchFamily="2" charset="-52"/>
              </a:rPr>
              <a:t>Отладка готовой конструкции</a:t>
            </a:r>
            <a:endParaRPr sz="130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10" name="Google Shape;906;gf4bcb54e07_0_2">
            <a:extLst>
              <a:ext uri="{FF2B5EF4-FFF2-40B4-BE49-F238E27FC236}">
                <a16:creationId xmlns:a16="http://schemas.microsoft.com/office/drawing/2014/main" id="{5641E337-4299-AFBA-4D46-D497B5C21A62}"/>
              </a:ext>
            </a:extLst>
          </p:cNvPr>
          <p:cNvSpPr/>
          <p:nvPr/>
        </p:nvSpPr>
        <p:spPr>
          <a:xfrm>
            <a:off x="7474231" y="3482736"/>
            <a:ext cx="75300" cy="446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907;gf4bcb54e07_0_2">
            <a:extLst>
              <a:ext uri="{FF2B5EF4-FFF2-40B4-BE49-F238E27FC236}">
                <a16:creationId xmlns:a16="http://schemas.microsoft.com/office/drawing/2014/main" id="{8C516FED-5213-F96D-673E-CEE687AFECA6}"/>
              </a:ext>
            </a:extLst>
          </p:cNvPr>
          <p:cNvSpPr/>
          <p:nvPr/>
        </p:nvSpPr>
        <p:spPr>
          <a:xfrm>
            <a:off x="7518031" y="5070686"/>
            <a:ext cx="75300" cy="446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909;gf4bcb54e07_0_2">
            <a:extLst>
              <a:ext uri="{FF2B5EF4-FFF2-40B4-BE49-F238E27FC236}">
                <a16:creationId xmlns:a16="http://schemas.microsoft.com/office/drawing/2014/main" id="{1AED310D-9CA3-2604-6257-B12017A428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3031" y="1663382"/>
            <a:ext cx="41247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0B5394"/>
                </a:solidFill>
                <a:latin typeface="Montserrat"/>
                <a:sym typeface="Arial"/>
              </a:rPr>
              <a:t>Этапы:</a:t>
            </a:r>
            <a:endParaRPr sz="2800" dirty="0">
              <a:solidFill>
                <a:srgbClr val="0B5394"/>
              </a:solidFill>
              <a:latin typeface="Montserrat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8DBBD3-2247-09A0-266A-31AC85FFB1C9}"/>
              </a:ext>
            </a:extLst>
          </p:cNvPr>
          <p:cNvSpPr txBox="1"/>
          <p:nvPr/>
        </p:nvSpPr>
        <p:spPr>
          <a:xfrm>
            <a:off x="175098" y="1682861"/>
            <a:ext cx="362261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0F7BC1"/>
                </a:solidFill>
                <a:latin typeface="Montserrat SemiBold" panose="00000700000000000000" pitchFamily="2" charset="-52"/>
              </a:rPr>
              <a:t>Ожидаемый конечный результат:</a:t>
            </a:r>
            <a:endParaRPr lang="en-US" sz="130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26E3749-BEEE-E0AE-2A0B-CC765C0EA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94023"/>
            <a:ext cx="3210128" cy="466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28733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4A6DCB-724D-A130-5B1B-91EB48462FC8}"/>
              </a:ext>
            </a:extLst>
          </p:cNvPr>
          <p:cNvSpPr txBox="1"/>
          <p:nvPr/>
        </p:nvSpPr>
        <p:spPr>
          <a:xfrm>
            <a:off x="6822997" y="562275"/>
            <a:ext cx="1120402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Что сделано</a:t>
            </a:r>
          </a:p>
        </p:txBody>
      </p:sp>
      <p:sp>
        <p:nvSpPr>
          <p:cNvPr id="2" name="Google Shape;900;gf4bcb54e07_0_2">
            <a:extLst>
              <a:ext uri="{FF2B5EF4-FFF2-40B4-BE49-F238E27FC236}">
                <a16:creationId xmlns:a16="http://schemas.microsoft.com/office/drawing/2014/main" id="{CBB39A41-0D6D-20E3-E8EC-43E411E0B252}"/>
              </a:ext>
            </a:extLst>
          </p:cNvPr>
          <p:cNvSpPr/>
          <p:nvPr/>
        </p:nvSpPr>
        <p:spPr>
          <a:xfrm>
            <a:off x="5218317" y="2087327"/>
            <a:ext cx="6042880" cy="617697"/>
          </a:xfrm>
          <a:prstGeom prst="roundRect">
            <a:avLst>
              <a:gd name="adj" fmla="val 16667"/>
            </a:avLst>
          </a:prstGeom>
          <a:solidFill>
            <a:srgbClr val="DFECEE"/>
          </a:solidFill>
          <a:ln w="9525" cap="flat" cmpd="sng">
            <a:solidFill>
              <a:srgbClr val="DFEC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901;gf4bcb54e07_0_2">
            <a:extLst>
              <a:ext uri="{FF2B5EF4-FFF2-40B4-BE49-F238E27FC236}">
                <a16:creationId xmlns:a16="http://schemas.microsoft.com/office/drawing/2014/main" id="{6394D195-4739-9F55-1827-7D9E07128491}"/>
              </a:ext>
            </a:extLst>
          </p:cNvPr>
          <p:cNvSpPr txBox="1"/>
          <p:nvPr/>
        </p:nvSpPr>
        <p:spPr>
          <a:xfrm>
            <a:off x="4866238" y="2216659"/>
            <a:ext cx="6181759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rgbClr val="0F7BC1"/>
                </a:solidFill>
                <a:latin typeface="Montserrat SemiBold" panose="00000700000000000000" pitchFamily="2" charset="-52"/>
              </a:rPr>
              <a:t>Подбор материалов исследование конструкции</a:t>
            </a:r>
            <a:endParaRPr sz="130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5" name="Google Shape;902;gf4bcb54e07_0_2">
            <a:extLst>
              <a:ext uri="{FF2B5EF4-FFF2-40B4-BE49-F238E27FC236}">
                <a16:creationId xmlns:a16="http://schemas.microsoft.com/office/drawing/2014/main" id="{7E894558-77AD-6337-75C0-968D31A0BE88}"/>
              </a:ext>
            </a:extLst>
          </p:cNvPr>
          <p:cNvSpPr/>
          <p:nvPr/>
        </p:nvSpPr>
        <p:spPr>
          <a:xfrm>
            <a:off x="5218317" y="3588909"/>
            <a:ext cx="6143180" cy="656790"/>
          </a:xfrm>
          <a:prstGeom prst="roundRect">
            <a:avLst>
              <a:gd name="adj" fmla="val 16667"/>
            </a:avLst>
          </a:prstGeom>
          <a:solidFill>
            <a:srgbClr val="DFECEE"/>
          </a:solidFill>
          <a:ln w="9525" cap="flat" cmpd="sng">
            <a:solidFill>
              <a:srgbClr val="DFEC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903;gf4bcb54e07_0_2">
            <a:extLst>
              <a:ext uri="{FF2B5EF4-FFF2-40B4-BE49-F238E27FC236}">
                <a16:creationId xmlns:a16="http://schemas.microsoft.com/office/drawing/2014/main" id="{C020F3B7-DBA2-895F-884F-E3B2CAA134E5}"/>
              </a:ext>
            </a:extLst>
          </p:cNvPr>
          <p:cNvSpPr txBox="1"/>
          <p:nvPr/>
        </p:nvSpPr>
        <p:spPr>
          <a:xfrm>
            <a:off x="5218317" y="3724959"/>
            <a:ext cx="5929980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300" dirty="0">
                <a:solidFill>
                  <a:srgbClr val="0F7BC1"/>
                </a:solidFill>
                <a:latin typeface="Montserrat SemiBold" panose="00000700000000000000" pitchFamily="2" charset="-52"/>
              </a:rPr>
              <a:t>Создание первого прототипа</a:t>
            </a:r>
            <a:endParaRPr sz="130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8" name="Google Shape;904;gf4bcb54e07_0_2">
            <a:extLst>
              <a:ext uri="{FF2B5EF4-FFF2-40B4-BE49-F238E27FC236}">
                <a16:creationId xmlns:a16="http://schemas.microsoft.com/office/drawing/2014/main" id="{92DB8911-BE2E-634F-38E4-1AA44E965E51}"/>
              </a:ext>
            </a:extLst>
          </p:cNvPr>
          <p:cNvSpPr/>
          <p:nvPr/>
        </p:nvSpPr>
        <p:spPr>
          <a:xfrm>
            <a:off x="5218317" y="5120459"/>
            <a:ext cx="6143180" cy="656790"/>
          </a:xfrm>
          <a:prstGeom prst="roundRect">
            <a:avLst>
              <a:gd name="adj" fmla="val 16667"/>
            </a:avLst>
          </a:prstGeom>
          <a:solidFill>
            <a:srgbClr val="DFECEE"/>
          </a:solidFill>
          <a:ln w="9525" cap="flat" cmpd="sng">
            <a:solidFill>
              <a:srgbClr val="DFEC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05;gf4bcb54e07_0_2">
            <a:extLst>
              <a:ext uri="{FF2B5EF4-FFF2-40B4-BE49-F238E27FC236}">
                <a16:creationId xmlns:a16="http://schemas.microsoft.com/office/drawing/2014/main" id="{F1A18DB7-1944-EB24-2BB9-856206727763}"/>
              </a:ext>
            </a:extLst>
          </p:cNvPr>
          <p:cNvSpPr txBox="1"/>
          <p:nvPr/>
        </p:nvSpPr>
        <p:spPr>
          <a:xfrm>
            <a:off x="5218317" y="5256509"/>
            <a:ext cx="5929980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>
              <a:buFont typeface="Arial"/>
              <a:buNone/>
            </a:pPr>
            <a:r>
              <a:rPr lang="ru-RU" sz="1300" dirty="0">
                <a:solidFill>
                  <a:srgbClr val="0F7BC1"/>
                </a:solidFill>
                <a:latin typeface="Montserrat SemiBold" panose="00000700000000000000" pitchFamily="2" charset="-52"/>
              </a:rPr>
              <a:t>Соединение железа и ПО</a:t>
            </a:r>
            <a:endParaRPr sz="130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10" name="Google Shape;906;gf4bcb54e07_0_2">
            <a:extLst>
              <a:ext uri="{FF2B5EF4-FFF2-40B4-BE49-F238E27FC236}">
                <a16:creationId xmlns:a16="http://schemas.microsoft.com/office/drawing/2014/main" id="{5641E337-4299-AFBA-4D46-D497B5C21A62}"/>
              </a:ext>
            </a:extLst>
          </p:cNvPr>
          <p:cNvSpPr/>
          <p:nvPr/>
        </p:nvSpPr>
        <p:spPr>
          <a:xfrm>
            <a:off x="8202107" y="2799574"/>
            <a:ext cx="75300" cy="446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907;gf4bcb54e07_0_2">
            <a:extLst>
              <a:ext uri="{FF2B5EF4-FFF2-40B4-BE49-F238E27FC236}">
                <a16:creationId xmlns:a16="http://schemas.microsoft.com/office/drawing/2014/main" id="{8C516FED-5213-F96D-673E-CEE687AFECA6}"/>
              </a:ext>
            </a:extLst>
          </p:cNvPr>
          <p:cNvSpPr/>
          <p:nvPr/>
        </p:nvSpPr>
        <p:spPr>
          <a:xfrm>
            <a:off x="8164457" y="4477313"/>
            <a:ext cx="75300" cy="446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1720153-A2CF-EDD4-335F-76096ECFD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48" y="0"/>
            <a:ext cx="3321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2651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4A6DCB-724D-A130-5B1B-91EB48462FC8}"/>
              </a:ext>
            </a:extLst>
          </p:cNvPr>
          <p:cNvSpPr txBox="1"/>
          <p:nvPr/>
        </p:nvSpPr>
        <p:spPr>
          <a:xfrm>
            <a:off x="5050298" y="380210"/>
            <a:ext cx="2091403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Результаты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90D0B8-02F9-F196-B8F5-89E45B6EFAB1}"/>
              </a:ext>
            </a:extLst>
          </p:cNvPr>
          <p:cNvSpPr txBox="1"/>
          <p:nvPr/>
        </p:nvSpPr>
        <p:spPr>
          <a:xfrm>
            <a:off x="4626760" y="2095301"/>
            <a:ext cx="2852754" cy="26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360"/>
              </a:spcBef>
              <a:spcAft>
                <a:spcPts val="0"/>
              </a:spcAft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Разработка находится на уровне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TRL4.</a:t>
            </a:r>
            <a:endParaRPr lang="ru-RU" b="0" dirty="0">
              <a:effectLst/>
            </a:endParaRPr>
          </a:p>
          <a:p>
            <a:pPr algn="ctr" rtl="0">
              <a:spcBef>
                <a:spcPts val="360"/>
              </a:spcBef>
              <a:spcAft>
                <a:spcPts val="0"/>
              </a:spcAft>
            </a:pPr>
            <a:br>
              <a:rPr lang="ru-RU" b="0" dirty="0">
                <a:effectLst/>
              </a:rPr>
            </a:br>
            <a:br>
              <a:rPr lang="ru-RU" b="0" dirty="0">
                <a:effectLst/>
              </a:rPr>
            </a:b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Необходимо довести продукт до уровня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TRL 9.</a:t>
            </a:r>
            <a:endParaRPr lang="ru-RU" b="0" dirty="0">
              <a:effectLst/>
            </a:endParaRP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3" name="trim.D347068F-60FB-4EB5-BE42-CA1F389D3098.MOV">
            <a:hlinkClick r:id="" action="ppaction://media"/>
            <a:extLst>
              <a:ext uri="{FF2B5EF4-FFF2-40B4-BE49-F238E27FC236}">
                <a16:creationId xmlns:a16="http://schemas.microsoft.com/office/drawing/2014/main" id="{27B12E69-C6FB-E289-7AB9-E6A16698A3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  <p:pic>
        <p:nvPicPr>
          <p:cNvPr id="5" name="trim.4FE080EF-1EA0-443A-8571-6638B8A13CB8.MOV">
            <a:hlinkClick r:id="" action="ppaction://media"/>
            <a:extLst>
              <a:ext uri="{FF2B5EF4-FFF2-40B4-BE49-F238E27FC236}">
                <a16:creationId xmlns:a16="http://schemas.microsoft.com/office/drawing/2014/main" id="{DC2F5E57-969C-EDF1-5E57-DA982C20402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0"/>
            <a:ext cx="3771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44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2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7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4A6DCB-724D-A130-5B1B-91EB48462FC8}"/>
              </a:ext>
            </a:extLst>
          </p:cNvPr>
          <p:cNvSpPr txBox="1"/>
          <p:nvPr/>
        </p:nvSpPr>
        <p:spPr>
          <a:xfrm>
            <a:off x="479424" y="476250"/>
            <a:ext cx="1120402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Потенциал проекта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873DD8-CB47-3B9F-9E8B-D006154FBF01}"/>
              </a:ext>
            </a:extLst>
          </p:cNvPr>
          <p:cNvSpPr txBox="1"/>
          <p:nvPr/>
        </p:nvSpPr>
        <p:spPr>
          <a:xfrm>
            <a:off x="4876800" y="3629958"/>
            <a:ext cx="6431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Интересный подход к презентации научных достижений, новый вид взаимодействия  с публикой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E7D87F-64D9-DF0E-8CAF-E82535A11008}"/>
              </a:ext>
            </a:extLst>
          </p:cNvPr>
          <p:cNvSpPr txBox="1"/>
          <p:nvPr/>
        </p:nvSpPr>
        <p:spPr>
          <a:xfrm>
            <a:off x="735037" y="3748080"/>
            <a:ext cx="1524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Зрелищность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59E74B-75A2-4105-A995-CE6E327605F9}"/>
              </a:ext>
            </a:extLst>
          </p:cNvPr>
          <p:cNvSpPr txBox="1"/>
          <p:nvPr/>
        </p:nvSpPr>
        <p:spPr>
          <a:xfrm>
            <a:off x="4890477" y="29057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Индивидуальный подход к каждому заказчику, создание высокотехнологичных модулей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9D5F4C-9632-C55F-65DA-1DA817B38368}"/>
              </a:ext>
            </a:extLst>
          </p:cNvPr>
          <p:cNvSpPr txBox="1"/>
          <p:nvPr/>
        </p:nvSpPr>
        <p:spPr>
          <a:xfrm>
            <a:off x="735037" y="2973959"/>
            <a:ext cx="2768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Кастомизация технологий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94D6E8-1029-F0A4-CBDF-20B96CBFE05A}"/>
              </a:ext>
            </a:extLst>
          </p:cNvPr>
          <p:cNvSpPr txBox="1"/>
          <p:nvPr/>
        </p:nvSpPr>
        <p:spPr>
          <a:xfrm>
            <a:off x="4876800" y="1976160"/>
            <a:ext cx="6123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Робототехника, машинное зрение, реакция на голос, полная автономность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800ECF-1423-94C1-1542-BB7D4B320AAB}"/>
              </a:ext>
            </a:extLst>
          </p:cNvPr>
          <p:cNvSpPr txBox="1"/>
          <p:nvPr/>
        </p:nvSpPr>
        <p:spPr>
          <a:xfrm>
            <a:off x="735037" y="2045949"/>
            <a:ext cx="21042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Робот-экскурсовод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2B6FEE-6BE3-A8F8-3039-33CAA74A1FF8}"/>
              </a:ext>
            </a:extLst>
          </p:cNvPr>
          <p:cNvSpPr txBox="1"/>
          <p:nvPr/>
        </p:nvSpPr>
        <p:spPr>
          <a:xfrm>
            <a:off x="3566837" y="958252"/>
            <a:ext cx="6123354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36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Предполагаемые клиенты</a:t>
            </a:r>
            <a:endParaRPr lang="ru-RU" b="0" dirty="0">
              <a:effectLst/>
            </a:endParaRPr>
          </a:p>
          <a:p>
            <a:pPr algn="ctr" rtl="0">
              <a:spcBef>
                <a:spcPts val="360"/>
              </a:spcBef>
              <a:spcAft>
                <a:spcPts val="0"/>
              </a:spcAft>
            </a:pPr>
            <a:r>
              <a:rPr lang="ru-RU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Крупный и малый бизнес, гос. учреждения</a:t>
            </a:r>
            <a:endParaRPr lang="ru-RU" b="0" dirty="0">
              <a:effectLst/>
            </a:endParaRP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15088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4A6DCB-724D-A130-5B1B-91EB48462FC8}"/>
              </a:ext>
            </a:extLst>
          </p:cNvPr>
          <p:cNvSpPr txBox="1"/>
          <p:nvPr/>
        </p:nvSpPr>
        <p:spPr>
          <a:xfrm>
            <a:off x="479424" y="476250"/>
            <a:ext cx="1120402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2800" b="1">
                <a:solidFill>
                  <a:srgbClr val="0B539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Команда проекта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D76743-F664-8D24-1281-FB79ACBCB5E5}"/>
              </a:ext>
            </a:extLst>
          </p:cNvPr>
          <p:cNvSpPr txBox="1"/>
          <p:nvPr/>
        </p:nvSpPr>
        <p:spPr>
          <a:xfrm>
            <a:off x="479424" y="1185522"/>
            <a:ext cx="362261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0F7BC1"/>
                </a:solidFill>
                <a:latin typeface="Montserrat SemiBold" panose="00000700000000000000" pitchFamily="2" charset="-52"/>
              </a:rPr>
              <a:t>Компетенции и опыт на старте</a:t>
            </a:r>
            <a:endParaRPr lang="en-US" sz="130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87661C-3C93-1C75-E3A1-36ED0C96D9B0}"/>
              </a:ext>
            </a:extLst>
          </p:cNvPr>
          <p:cNvSpPr txBox="1"/>
          <p:nvPr/>
        </p:nvSpPr>
        <p:spPr>
          <a:xfrm>
            <a:off x="6622077" y="1182960"/>
            <a:ext cx="362261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0F7BC1"/>
                </a:solidFill>
                <a:latin typeface="Montserrat SemiBold" panose="00000700000000000000" pitchFamily="2" charset="-52"/>
              </a:rPr>
              <a:t>Полученные компетенции и опыт</a:t>
            </a:r>
            <a:endParaRPr lang="en-US" sz="1300" dirty="0">
              <a:solidFill>
                <a:srgbClr val="0F7BC1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668DEC-9D3B-3C53-8C8A-C9F337A89563}"/>
              </a:ext>
            </a:extLst>
          </p:cNvPr>
          <p:cNvSpPr txBox="1"/>
          <p:nvPr/>
        </p:nvSpPr>
        <p:spPr>
          <a:xfrm>
            <a:off x="479424" y="1817850"/>
            <a:ext cx="424511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- Умение конструировать в </a:t>
            </a:r>
            <a:r>
              <a:rPr lang="en-US" sz="2000" dirty="0"/>
              <a:t>Fusion 360</a:t>
            </a:r>
            <a:endParaRPr lang="ru-RU" sz="2000" dirty="0"/>
          </a:p>
          <a:p>
            <a:r>
              <a:rPr lang="ru-RU" sz="2000" dirty="0"/>
              <a:t>- Начальные знания в 3</a:t>
            </a:r>
            <a:r>
              <a:rPr lang="en-US" sz="2000" dirty="0"/>
              <a:t>D </a:t>
            </a:r>
            <a:r>
              <a:rPr lang="ru-RU" sz="2000" dirty="0"/>
              <a:t>печати, конструировании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FE232A-0528-457A-EA7A-FF23D78EC40C}"/>
              </a:ext>
            </a:extLst>
          </p:cNvPr>
          <p:cNvSpPr txBox="1"/>
          <p:nvPr/>
        </p:nvSpPr>
        <p:spPr>
          <a:xfrm>
            <a:off x="6622077" y="1817850"/>
            <a:ext cx="50613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- Умение применять расчеты в конструкции</a:t>
            </a:r>
          </a:p>
          <a:p>
            <a:r>
              <a:rPr lang="ru-RU" sz="2000" dirty="0"/>
              <a:t>- Профессиональная обработка 3</a:t>
            </a:r>
            <a:r>
              <a:rPr lang="en-US" sz="2000" dirty="0"/>
              <a:t>D</a:t>
            </a:r>
            <a:r>
              <a:rPr lang="ru-RU" sz="2000" dirty="0"/>
              <a:t> печатных деталей, подготовка к покраске</a:t>
            </a:r>
          </a:p>
          <a:p>
            <a:r>
              <a:rPr lang="ru-RU" sz="2000" dirty="0"/>
              <a:t>- Умение работать с ПВХ</a:t>
            </a:r>
          </a:p>
          <a:p>
            <a:r>
              <a:rPr lang="ru-RU" sz="2000" dirty="0"/>
              <a:t>- Программирование на базе </a:t>
            </a:r>
            <a:r>
              <a:rPr lang="en-US" sz="2000" dirty="0"/>
              <a:t>STM, </a:t>
            </a:r>
            <a:r>
              <a:rPr lang="en-US" sz="2000" dirty="0" err="1"/>
              <a:t>Rasberry</a:t>
            </a:r>
            <a:r>
              <a:rPr lang="en-US" sz="2000" dirty="0"/>
              <a:t> Pay</a:t>
            </a:r>
            <a:r>
              <a:rPr lang="ru-RU" sz="2000" dirty="0"/>
              <a:t>.</a:t>
            </a:r>
          </a:p>
          <a:p>
            <a:r>
              <a:rPr lang="ru-RU" sz="2000" dirty="0"/>
              <a:t>- Умения работы с </a:t>
            </a:r>
            <a:r>
              <a:rPr lang="en-US" sz="2000" dirty="0"/>
              <a:t>Lidar</a:t>
            </a:r>
            <a:r>
              <a:rPr lang="ru-RU" sz="2000" dirty="0"/>
              <a:t> и </a:t>
            </a:r>
            <a:r>
              <a:rPr lang="en-GB" sz="2000" dirty="0" err="1"/>
              <a:t>Realsense</a:t>
            </a:r>
            <a:endParaRPr lang="en-US" sz="2000" dirty="0"/>
          </a:p>
          <a:p>
            <a:r>
              <a:rPr lang="ru-RU" sz="2000" dirty="0"/>
              <a:t>- Программирование на базе </a:t>
            </a:r>
            <a:r>
              <a:rPr lang="en-US" sz="2000" dirty="0"/>
              <a:t>Ros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95313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98D9"/>
            </a:gs>
            <a:gs pos="100000">
              <a:srgbClr val="0075CB"/>
            </a:gs>
          </a:gsLst>
          <a:lin ang="2700000" scaled="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темный, наружный объект,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EB4E9A10-7C3D-2E97-6336-241424B3A52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alphaModFix amt="7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325C7E-64EC-0529-DC14-7945DD4AD17C}"/>
              </a:ext>
            </a:extLst>
          </p:cNvPr>
          <p:cNvSpPr txBox="1"/>
          <p:nvPr/>
        </p:nvSpPr>
        <p:spPr>
          <a:xfrm>
            <a:off x="600723" y="3655047"/>
            <a:ext cx="5184257" cy="17851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/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Орозбаева Айканыш </a:t>
            </a:r>
            <a:endParaRPr lang="en-US" sz="2000" b="1" dirty="0">
              <a:solidFill>
                <a:schemeClr val="bg1"/>
              </a:solidFill>
              <a:effectLst/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endParaRPr lang="en-US" sz="1600" dirty="0">
              <a:solidFill>
                <a:schemeClr val="bg1"/>
              </a:solidFill>
              <a:effectLst/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r>
              <a:rPr lang="ru-RU" sz="1600" dirty="0">
                <a:solidFill>
                  <a:schemeClr val="bg1"/>
                </a:solidFill>
                <a:effectLst/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Заместитель директор центра исследования больших 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данных НИТУ «МИСиС», </a:t>
            </a:r>
            <a:endParaRPr lang="ru-RU" sz="1600" dirty="0">
              <a:solidFill>
                <a:schemeClr val="bg1"/>
              </a:solidFill>
              <a:effectLst/>
              <a:latin typeface="Montserrat" panose="00000500000000000000" pitchFamily="2" charset="-52"/>
              <a:ea typeface="Roboto" pitchFamily="2" charset="0"/>
              <a:cs typeface="Roboto Black" panose="02000000000000000000" pitchFamily="2" charset="0"/>
            </a:endParaRPr>
          </a:p>
          <a:p>
            <a:r>
              <a:rPr lang="ru-RU" sz="1600" dirty="0">
                <a:solidFill>
                  <a:schemeClr val="bg1"/>
                </a:solidFill>
                <a:effectLst/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rPr>
              <a:t>руководитель программы инкубации и акселерации проекта 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</a:rPr>
              <a:t>«Студенческое технологическое предпринимательство»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6E1E28-1603-ECA8-662F-145B4C799149}"/>
              </a:ext>
            </a:extLst>
          </p:cNvPr>
          <p:cNvSpPr txBox="1"/>
          <p:nvPr/>
        </p:nvSpPr>
        <p:spPr>
          <a:xfrm>
            <a:off x="600723" y="5727531"/>
            <a:ext cx="6058784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000" b="1">
                <a:solidFill>
                  <a:schemeClr val="bg1"/>
                </a:solidFill>
                <a:effectLst/>
                <a:latin typeface="Montserrat" panose="00000500000000000000" pitchFamily="2" charset="-52"/>
                <a:ea typeface="Roboto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sz="1600" dirty="0">
                <a:latin typeface="Montserrat SemiBold" panose="00000700000000000000" pitchFamily="2" charset="-52"/>
              </a:rPr>
              <a:t>+7(926)926-08-29</a:t>
            </a:r>
          </a:p>
          <a:p>
            <a:r>
              <a:rPr lang="en-US" sz="1600" dirty="0">
                <a:latin typeface="Montserrat SemiBold" panose="00000700000000000000" pitchFamily="2" charset="-52"/>
              </a:rPr>
              <a:t>aorozbaeva@misis.ru</a:t>
            </a:r>
            <a:endParaRPr lang="ru-RU" sz="1600" dirty="0">
              <a:latin typeface="Montserrat Semi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97472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3F3F3F"/>
      </a:dk2>
      <a:lt2>
        <a:srgbClr val="FCFCFC"/>
      </a:lt2>
      <a:accent1>
        <a:srgbClr val="F8D35E"/>
      </a:accent1>
      <a:accent2>
        <a:srgbClr val="1B6AA3"/>
      </a:accent2>
      <a:accent3>
        <a:srgbClr val="3FD5BA"/>
      </a:accent3>
      <a:accent4>
        <a:srgbClr val="F47264"/>
      </a:accent4>
      <a:accent5>
        <a:srgbClr val="8F8FBF"/>
      </a:accent5>
      <a:accent6>
        <a:srgbClr val="7CC8EC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</TotalTime>
  <Words>369</Words>
  <Application>Microsoft Office PowerPoint</Application>
  <PresentationFormat>Широкоэкранный</PresentationFormat>
  <Paragraphs>74</Paragraphs>
  <Slides>10</Slides>
  <Notes>10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Montserrat SemiBold</vt:lpstr>
      <vt:lpstr>Calibri</vt:lpstr>
      <vt:lpstr>Montserrat</vt:lpstr>
      <vt:lpstr>Raleway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Дмитриев</dc:creator>
  <cp:lastModifiedBy>n</cp:lastModifiedBy>
  <cp:revision>55</cp:revision>
  <dcterms:created xsi:type="dcterms:W3CDTF">2019-10-17T17:27:47Z</dcterms:created>
  <dcterms:modified xsi:type="dcterms:W3CDTF">2023-09-26T14:14:35Z</dcterms:modified>
</cp:coreProperties>
</file>