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0" r:id="rId3"/>
    <p:sldId id="261" r:id="rId4"/>
    <p:sldId id="262" r:id="rId5"/>
    <p:sldId id="263" r:id="rId6"/>
    <p:sldId id="264" r:id="rId7"/>
    <p:sldId id="266" r:id="rId8"/>
    <p:sldId id="267" r:id="rId9"/>
    <p:sldId id="270" r:id="rId10"/>
    <p:sldId id="278" r:id="rId11"/>
    <p:sldId id="274" r:id="rId12"/>
    <p:sldId id="277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3" d="100"/>
          <a:sy n="83" d="100"/>
        </p:scale>
        <p:origin x="77" y="17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12/18/2024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12/18/2024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12/18/2024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12/18/2024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12/18/2024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12/18/2024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12/18/2024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12/18/2024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hyperlink" Target="http://www.kp-plant.ru/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BA6AC6C-0C92-4FBE-BA58-EB9A58DD3CF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b="1" dirty="0"/>
              <a:t>Изготовление дренажно-щелевых колпачков ВТИ-К из вторичных полимерных материалов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666D44A-6013-4BF8-8D73-3935FDA860B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89097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2"/>
          <p:cNvSpPr>
            <a:spLocks noGrp="1"/>
          </p:cNvSpPr>
          <p:nvPr>
            <p:ph type="ctrTitle"/>
          </p:nvPr>
        </p:nvSpPr>
        <p:spPr>
          <a:xfrm>
            <a:off x="354230" y="295277"/>
            <a:ext cx="8229600" cy="1143000"/>
          </a:xfrm>
        </p:spPr>
        <p:txBody>
          <a:bodyPr/>
          <a:lstStyle/>
          <a:p>
            <a:r>
              <a:rPr lang="ru-RU" sz="2300" b="1" dirty="0">
                <a:solidFill>
                  <a:schemeClr val="tx1"/>
                </a:solidFill>
              </a:rPr>
              <a:t>В ЕК опасаются, что к 2050 году в океанах станет больше пластика, чем рыбы</a:t>
            </a:r>
          </a:p>
        </p:txBody>
      </p:sp>
      <p:sp>
        <p:nvSpPr>
          <p:cNvPr id="7170" name="Rectangle 3"/>
          <p:cNvSpPr>
            <a:spLocks noGrp="1"/>
          </p:cNvSpPr>
          <p:nvPr>
            <p:ph type="subTitle" idx="1"/>
          </p:nvPr>
        </p:nvSpPr>
        <p:spPr>
          <a:xfrm>
            <a:off x="694531" y="1606551"/>
            <a:ext cx="6195795" cy="4389438"/>
          </a:xfrm>
        </p:spPr>
        <p:txBody>
          <a:bodyPr/>
          <a:lstStyle/>
          <a:p>
            <a:pPr>
              <a:buFont typeface="Wingdings 3" pitchFamily="18" charset="2"/>
              <a:buNone/>
            </a:pPr>
            <a:r>
              <a:rPr lang="ru-RU" dirty="0">
                <a:solidFill>
                  <a:schemeClr val="tx1"/>
                </a:solidFill>
              </a:rPr>
              <a:t>	Вице-президент Еврокомиссии Юрки </a:t>
            </a:r>
            <a:r>
              <a:rPr lang="ru-RU" dirty="0" err="1">
                <a:solidFill>
                  <a:schemeClr val="tx1"/>
                </a:solidFill>
              </a:rPr>
              <a:t>Катайнен</a:t>
            </a:r>
            <a:r>
              <a:rPr lang="ru-RU" dirty="0">
                <a:solidFill>
                  <a:schemeClr val="tx1"/>
                </a:solidFill>
              </a:rPr>
              <a:t> в ходе конференции в Милане 6 апреля 2018г. сказал: «Если не предпринимать никаких действий по борьбе с распространением пластика, то его к 2050 году в океане будет больше, чем рыбы» </a:t>
            </a:r>
          </a:p>
          <a:p>
            <a:pPr>
              <a:buFont typeface="Wingdings 3" pitchFamily="18" charset="2"/>
              <a:buNone/>
            </a:pPr>
            <a:r>
              <a:rPr lang="ru-RU" dirty="0"/>
              <a:t>	</a:t>
            </a:r>
          </a:p>
          <a:p>
            <a:pPr>
              <a:buFont typeface="Wingdings 3" pitchFamily="18" charset="2"/>
              <a:buNone/>
            </a:pPr>
            <a:r>
              <a:rPr lang="ru-RU" dirty="0"/>
              <a:t>	</a:t>
            </a:r>
          </a:p>
        </p:txBody>
      </p:sp>
      <p:pic>
        <p:nvPicPr>
          <p:cNvPr id="7171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044584" y="741363"/>
            <a:ext cx="3467100" cy="2301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2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42699" y="3490625"/>
            <a:ext cx="3505200" cy="2651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3" name="Rectangle 6"/>
          <p:cNvSpPr>
            <a:spLocks noChangeArrowheads="1"/>
          </p:cNvSpPr>
          <p:nvPr/>
        </p:nvSpPr>
        <p:spPr bwMode="auto">
          <a:xfrm>
            <a:off x="5587134" y="3923635"/>
            <a:ext cx="4191000" cy="1785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200" dirty="0">
                <a:latin typeface="Constantia" pitchFamily="18" charset="0"/>
              </a:rPr>
              <a:t>Еврокомиссия стремится сделать так, чтобы вся пластиковая упаковка в ЕС была бы утилизируемой к </a:t>
            </a:r>
          </a:p>
          <a:p>
            <a:r>
              <a:rPr lang="ru-RU" sz="2200" dirty="0">
                <a:latin typeface="Constantia" pitchFamily="18" charset="0"/>
              </a:rPr>
              <a:t>2030 году. </a:t>
            </a:r>
          </a:p>
        </p:txBody>
      </p:sp>
    </p:spTree>
    <p:extLst>
      <p:ext uri="{BB962C8B-B14F-4D97-AF65-F5344CB8AC3E}">
        <p14:creationId xmlns:p14="http://schemas.microsoft.com/office/powerpoint/2010/main" val="25274573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2"/>
          <p:cNvSpPr>
            <a:spLocks noGrp="1"/>
          </p:cNvSpPr>
          <p:nvPr>
            <p:ph type="subTitle" idx="1"/>
          </p:nvPr>
        </p:nvSpPr>
        <p:spPr>
          <a:xfrm>
            <a:off x="1828800" y="838200"/>
            <a:ext cx="8534400" cy="4389438"/>
          </a:xfrm>
        </p:spPr>
        <p:txBody>
          <a:bodyPr/>
          <a:lstStyle/>
          <a:p>
            <a:pPr algn="ctr">
              <a:buFont typeface="Wingdings 3" pitchFamily="18" charset="2"/>
              <a:buNone/>
            </a:pPr>
            <a:r>
              <a:rPr lang="ru-RU" sz="2400" dirty="0">
                <a:solidFill>
                  <a:schemeClr val="tx1"/>
                </a:solidFill>
                <a:latin typeface="Times New Roman" pitchFamily="18" charset="0"/>
              </a:rPr>
              <a:t>	18 апреля 2018 г. на Общем собрании АПП СПб было подписано трехстороннее соглашение АПП СПб, Завода "КП" и Северо-Западного международного центра чистых производств ЮНИДО.</a:t>
            </a:r>
            <a:r>
              <a:rPr lang="ru-RU" dirty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8194" name="Picture 3" descr="DSCN367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14700" y="2763838"/>
            <a:ext cx="5562600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3471458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17" name="Group 1081"/>
          <p:cNvGrpSpPr>
            <a:grpSpLocks/>
          </p:cNvGrpSpPr>
          <p:nvPr/>
        </p:nvGrpSpPr>
        <p:grpSpPr bwMode="auto">
          <a:xfrm>
            <a:off x="2408238" y="71438"/>
            <a:ext cx="8259762" cy="927100"/>
            <a:chOff x="-12529" y="0"/>
            <a:chExt cx="8902700" cy="814474"/>
          </a:xfrm>
        </p:grpSpPr>
        <p:grpSp>
          <p:nvGrpSpPr>
            <p:cNvPr id="4" name="Group 1083"/>
            <p:cNvGrpSpPr/>
            <p:nvPr/>
          </p:nvGrpSpPr>
          <p:grpSpPr>
            <a:xfrm>
              <a:off x="-12529" y="0"/>
              <a:ext cx="8902700" cy="814474"/>
              <a:chOff x="-12529" y="0"/>
              <a:chExt cx="8902700" cy="814474"/>
            </a:xfrm>
            <a:solidFill>
              <a:sysClr val="windowText" lastClr="000000">
                <a:lumMod val="65000"/>
                <a:lumOff val="35000"/>
              </a:sysClr>
            </a:solidFill>
          </p:grpSpPr>
          <p:grpSp>
            <p:nvGrpSpPr>
              <p:cNvPr id="6" name="Group 1085"/>
              <p:cNvGrpSpPr/>
              <p:nvPr/>
            </p:nvGrpSpPr>
            <p:grpSpPr>
              <a:xfrm>
                <a:off x="0" y="736242"/>
                <a:ext cx="8890171" cy="78232"/>
                <a:chOff x="0" y="736242"/>
                <a:chExt cx="8890171" cy="78232"/>
              </a:xfrm>
              <a:grpFill/>
            </p:grpSpPr>
            <p:sp>
              <p:nvSpPr>
                <p:cNvPr id="8" name="Rectangle 1087"/>
                <p:cNvSpPr/>
                <p:nvPr/>
              </p:nvSpPr>
              <p:spPr>
                <a:xfrm>
                  <a:off x="0" y="736242"/>
                  <a:ext cx="8321040" cy="27432"/>
                </a:xfrm>
                <a:prstGeom prst="rect">
                  <a:avLst/>
                </a:pr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algn="ctr" defTabSz="914400">
                    <a:defRPr/>
                  </a:pPr>
                  <a:endParaRPr lang="en-US" kern="0" dirty="0">
                    <a:solidFill>
                      <a:prstClr val="white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9" name="Rectangle 1088"/>
                <p:cNvSpPr/>
                <p:nvPr/>
              </p:nvSpPr>
              <p:spPr>
                <a:xfrm>
                  <a:off x="203371" y="787042"/>
                  <a:ext cx="8686800" cy="27432"/>
                </a:xfrm>
                <a:prstGeom prst="rect">
                  <a:avLst/>
                </a:prstGeom>
                <a:grpFill/>
                <a:ln w="12700" cap="flat" cmpd="sng" algn="ctr">
                  <a:solidFill>
                    <a:srgbClr val="7D7D7D"/>
                  </a:solidFill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algn="ctr" defTabSz="914400">
                    <a:defRPr/>
                  </a:pPr>
                  <a:endParaRPr lang="en-US" kern="0" dirty="0">
                    <a:solidFill>
                      <a:prstClr val="white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7" name="Rectangle 1086"/>
              <p:cNvSpPr/>
              <p:nvPr/>
            </p:nvSpPr>
            <p:spPr>
              <a:xfrm>
                <a:off x="-12529" y="0"/>
                <a:ext cx="177800" cy="736600"/>
              </a:xfrm>
              <a:prstGeom prst="rect">
                <a:avLst/>
              </a:prstGeom>
              <a:solidFill>
                <a:srgbClr val="80808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algn="ctr" defTabSz="914400">
                  <a:defRPr/>
                </a:pPr>
                <a:endParaRPr lang="en-US" kern="0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5" name="TextBox 4"/>
            <p:cNvSpPr txBox="1"/>
            <p:nvPr/>
          </p:nvSpPr>
          <p:spPr>
            <a:xfrm>
              <a:off x="180821" y="16736"/>
              <a:ext cx="8707639" cy="73004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defTabSz="914400">
                <a:defRPr/>
              </a:pPr>
              <a:r>
                <a:rPr lang="ru-RU" sz="2400" b="1" dirty="0"/>
                <a:t>Экономика замкнутого цикла (циркулярная экономика) в Европейском Союзе</a:t>
              </a:r>
              <a:endParaRPr lang="ru-RU" sz="2400" b="1" kern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9218" name="Рисунок 1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2412" y="4763"/>
            <a:ext cx="885826" cy="1166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9" name="Рисунок 10" descr="C:\Users\Анна\Downloads\001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08238" y="976571"/>
            <a:ext cx="7338868" cy="546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8896884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Прямоугольник 9"/>
          <p:cNvSpPr>
            <a:spLocks noChangeArrowheads="1"/>
          </p:cNvSpPr>
          <p:nvPr/>
        </p:nvSpPr>
        <p:spPr bwMode="auto">
          <a:xfrm>
            <a:off x="727653" y="1042204"/>
            <a:ext cx="4306888" cy="16927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914400"/>
            <a:r>
              <a:rPr lang="ru-RU" sz="1600" dirty="0">
                <a:cs typeface="Arial" charset="0"/>
              </a:rPr>
              <a:t>Распоряжение Правительства РФ от 25.07.2017 № 1589-р</a:t>
            </a:r>
          </a:p>
          <a:p>
            <a:pPr algn="ctr" defTabSz="914400"/>
            <a:r>
              <a:rPr lang="ru-RU" sz="1300" b="1" dirty="0">
                <a:cs typeface="Arial" charset="0"/>
              </a:rPr>
              <a:t>«Об утверждении перечня видов отходов производства и потребления, в состав которых входят полезные компоненты, захоронение которых запрещается»</a:t>
            </a:r>
          </a:p>
          <a:p>
            <a:pPr defTabSz="914400"/>
            <a:endParaRPr lang="ru-RU" sz="700" b="1" dirty="0">
              <a:cs typeface="Arial" charset="0"/>
            </a:endParaRPr>
          </a:p>
          <a:p>
            <a:pPr algn="ctr" defTabSz="914400"/>
            <a:r>
              <a:rPr lang="ru-RU" sz="1300" b="1" dirty="0">
                <a:cs typeface="Arial" charset="0"/>
              </a:rPr>
              <a:t>Перечень включает 182 вида отходов </a:t>
            </a:r>
          </a:p>
          <a:p>
            <a:pPr algn="ctr" defTabSz="914400"/>
            <a:r>
              <a:rPr lang="ru-RU" sz="1300" b="1" dirty="0">
                <a:cs typeface="Arial" charset="0"/>
              </a:rPr>
              <a:t>производства и потребления (в соответствии с ФККО)</a:t>
            </a: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6394801"/>
              </p:ext>
            </p:extLst>
          </p:nvPr>
        </p:nvGraphicFramePr>
        <p:xfrm>
          <a:off x="842747" y="2788889"/>
          <a:ext cx="4076700" cy="3462656"/>
        </p:xfrm>
        <a:graphic>
          <a:graphicData uri="http://schemas.openxmlformats.org/drawingml/2006/table">
            <a:tbl>
              <a:tblPr/>
              <a:tblGrid>
                <a:gridCol w="2959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17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687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</a:rPr>
                        <a:t>Полезные компоненты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9D18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</a:rPr>
                        <a:t>Вступление в силу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9D1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511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7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Лом и отходы черных металлов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7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01.01.2018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5E3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16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7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Лом и отходы, содержащие цветные металлы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7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01.01.2018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BF1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7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Отходы оборудования и прочей продукции, содержащих ртуть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7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01.01.2018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5E3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018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7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Отходы бумаги и картона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7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01.01.2019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BF1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7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Отходы шин, покрышек, камер автомобильных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7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01.01.2019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5E3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7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Отходы продукции из термопластов (в части упаковки)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7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01.01.2019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BF1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7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Отходы стекла и изделий из стекла (в части упаковки)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7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01.01.2019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5E3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7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Оборудование компьютерное, электронное, оптическое, утратившее потребительские свойства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7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01.01.2021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BF1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7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Оборудование электрическое, утратившее потребительские свойства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7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01.01.2018 –светодиодные лампы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7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01.01.2021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5E3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1301" name="Прямоугольник 13"/>
          <p:cNvSpPr>
            <a:spLocks noChangeArrowheads="1"/>
          </p:cNvSpPr>
          <p:nvPr/>
        </p:nvSpPr>
        <p:spPr bwMode="auto">
          <a:xfrm>
            <a:off x="6065839" y="1012825"/>
            <a:ext cx="445293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914400"/>
            <a:r>
              <a:rPr lang="ru-RU" sz="1400" b="1">
                <a:cs typeface="Arial" charset="0"/>
              </a:rPr>
              <a:t>Предложения по установлению 100% норматива утилизации</a:t>
            </a:r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/>
        </p:nvGraphicFramePr>
        <p:xfrm>
          <a:off x="5854701" y="1322388"/>
          <a:ext cx="4691063" cy="4800600"/>
        </p:xfrm>
        <a:graphic>
          <a:graphicData uri="http://schemas.openxmlformats.org/drawingml/2006/table">
            <a:tbl>
              <a:tblPr/>
              <a:tblGrid>
                <a:gridCol w="36131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779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38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</a:rPr>
                        <a:t>Наименование групп товаров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093D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</a:rPr>
                        <a:t>Вступление в силу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093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17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7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№ 22 «Бочки и аналогичные емкости из черных металлов»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700" b="0" i="0" u="none" strike="noStrike" cap="none" normalizeH="0" baseline="0">
                          <a:ln>
                            <a:noFill/>
                          </a:ln>
                          <a:solidFill>
                            <a:srgbClr val="1F4E79"/>
                          </a:solidFill>
                          <a:effectLst/>
                          <a:latin typeface="Arial" charset="0"/>
                        </a:rPr>
                        <a:t>01.01.2018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03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7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№ 23 «Тара металлическая легкая»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700" b="0" i="0" u="none" strike="noStrike" cap="none" normalizeH="0" baseline="0">
                          <a:ln>
                            <a:noFill/>
                          </a:ln>
                          <a:solidFill>
                            <a:srgbClr val="1F4E79"/>
                          </a:solidFill>
                          <a:effectLst/>
                          <a:latin typeface="Arial" charset="0"/>
                        </a:rPr>
                        <a:t>01.01.2018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03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7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№ 30 «Оборудование электрическое осветительное»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700" b="0" i="0" u="none" strike="noStrike" cap="none" normalizeH="0" baseline="0">
                          <a:ln>
                            <a:noFill/>
                          </a:ln>
                          <a:solidFill>
                            <a:srgbClr val="1F4E79"/>
                          </a:solidFill>
                          <a:effectLst/>
                          <a:latin typeface="Arial" charset="0"/>
                        </a:rPr>
                        <a:t>01.01.2018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17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7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№ 32 «Приборы бытовые неэлектрические»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700" b="0" i="0" u="none" strike="noStrike" cap="none" normalizeH="0" baseline="0">
                          <a:ln>
                            <a:noFill/>
                          </a:ln>
                          <a:solidFill>
                            <a:srgbClr val="1F4E79"/>
                          </a:solidFill>
                          <a:effectLst/>
                          <a:latin typeface="Arial" charset="0"/>
                        </a:rPr>
                        <a:t>01.01.2018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603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7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№ 10 «Бумага и картон гофрированные и тара бумажная и картонная»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700" b="0" i="0" u="none" strike="noStrike" cap="none" normalizeH="0" baseline="0">
                          <a:ln>
                            <a:noFill/>
                          </a:ln>
                          <a:solidFill>
                            <a:srgbClr val="385723"/>
                          </a:solidFill>
                          <a:effectLst/>
                          <a:latin typeface="Arial" charset="0"/>
                        </a:rPr>
                        <a:t>01.01.2019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603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7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№ 12 «Принадлежности канцелярские бумажные»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700" b="0" i="0" u="none" strike="noStrike" cap="none" normalizeH="0" baseline="0">
                          <a:ln>
                            <a:noFill/>
                          </a:ln>
                          <a:solidFill>
                            <a:srgbClr val="385723"/>
                          </a:solidFill>
                          <a:effectLst/>
                          <a:latin typeface="Arial" charset="0"/>
                        </a:rPr>
                        <a:t>01.01.2019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603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7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№ 13 «Изделия из бумаги и картона прочие»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700" b="0" i="0" u="none" strike="noStrike" cap="none" normalizeH="0" baseline="0">
                          <a:ln>
                            <a:noFill/>
                          </a:ln>
                          <a:solidFill>
                            <a:srgbClr val="385723"/>
                          </a:solidFill>
                          <a:effectLst/>
                          <a:latin typeface="Arial" charset="0"/>
                        </a:rPr>
                        <a:t>01.01.2019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603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7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№ 15 «Шины, покрышки и камеры резиновые; восстановление протекторов и резиновых шин»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700" b="0" i="0" u="none" strike="noStrike" cap="none" normalizeH="0" baseline="0">
                          <a:ln>
                            <a:noFill/>
                          </a:ln>
                          <a:solidFill>
                            <a:srgbClr val="385723"/>
                          </a:solidFill>
                          <a:effectLst/>
                          <a:latin typeface="Arial" charset="0"/>
                        </a:rPr>
                        <a:t>01.01.2019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603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7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№ 16 «Изделия из резины прочие»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700" b="0" i="0" u="none" strike="noStrike" cap="none" normalizeH="0" baseline="0">
                          <a:ln>
                            <a:noFill/>
                          </a:ln>
                          <a:solidFill>
                            <a:srgbClr val="385723"/>
                          </a:solidFill>
                          <a:effectLst/>
                          <a:latin typeface="Arial" charset="0"/>
                        </a:rPr>
                        <a:t>01.01.2019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603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7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№ 17 «Изделия пластмассовые упаковочные»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700" b="0" i="0" u="none" strike="noStrike" cap="none" normalizeH="0" baseline="0">
                          <a:ln>
                            <a:noFill/>
                          </a:ln>
                          <a:solidFill>
                            <a:srgbClr val="385723"/>
                          </a:solidFill>
                          <a:effectLst/>
                          <a:latin typeface="Arial" charset="0"/>
                        </a:rPr>
                        <a:t>01.01.2019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603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7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№ 21 «Стекло полое»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700" b="0" i="0" u="none" strike="noStrike" cap="none" normalizeH="0" baseline="0">
                          <a:ln>
                            <a:noFill/>
                          </a:ln>
                          <a:solidFill>
                            <a:srgbClr val="385723"/>
                          </a:solidFill>
                          <a:effectLst/>
                          <a:latin typeface="Arial" charset="0"/>
                        </a:rPr>
                        <a:t>01.01.2019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603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7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№ 36 «Услуги по изданию газет»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700" b="0" i="0" u="none" strike="noStrike" cap="none" normalizeH="0" baseline="0">
                          <a:ln>
                            <a:noFill/>
                          </a:ln>
                          <a:solidFill>
                            <a:srgbClr val="385723"/>
                          </a:solidFill>
                          <a:effectLst/>
                          <a:latin typeface="Arial" charset="0"/>
                        </a:rPr>
                        <a:t>01.01.2019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603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7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№ 24 «Компьютеры и периферийное оборудование»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7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01.01.2021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603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7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№ 25 «Оборудование коммуникационное»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7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01.01.2021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603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7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№ 26 «Техника бытовая электронная»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7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01.01.2021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603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7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№ 27 «Приборы оптические и фотографическое оборудование»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7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01.01.2021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603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7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№ 28 «Аккумуляторы»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7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01.01.2021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603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7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№ 29 «Батареи аккумуляторные»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7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01.01.2021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603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7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№ 30 «Оборудование электрическое осветительное»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7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01.01.2021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603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7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№ 31 «Приборы бытовые электрические»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7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01.01.2021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603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7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№ 33 «Инструменты ручные с механизированным приводом»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7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01.01.2021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603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7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№ 34 «Оборудование промышленное холодильное и вентиляционное»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7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01.01.2021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</a:tbl>
          </a:graphicData>
        </a:graphic>
      </p:graphicFrame>
      <p:cxnSp>
        <p:nvCxnSpPr>
          <p:cNvPr id="17" name="Прямая соединительная линия 16"/>
          <p:cNvCxnSpPr/>
          <p:nvPr/>
        </p:nvCxnSpPr>
        <p:spPr>
          <a:xfrm>
            <a:off x="5805488" y="1012826"/>
            <a:ext cx="0" cy="58451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377" name="Рисунок 1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4740" y="-92739"/>
            <a:ext cx="885826" cy="1166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1378" name="Group 1081"/>
          <p:cNvGrpSpPr>
            <a:grpSpLocks/>
          </p:cNvGrpSpPr>
          <p:nvPr/>
        </p:nvGrpSpPr>
        <p:grpSpPr bwMode="auto">
          <a:xfrm>
            <a:off x="1893455" y="31750"/>
            <a:ext cx="8546375" cy="966788"/>
            <a:chOff x="-12529" y="-34867"/>
            <a:chExt cx="8913747" cy="849341"/>
          </a:xfrm>
        </p:grpSpPr>
        <p:grpSp>
          <p:nvGrpSpPr>
            <p:cNvPr id="19" name="Group 1083"/>
            <p:cNvGrpSpPr/>
            <p:nvPr/>
          </p:nvGrpSpPr>
          <p:grpSpPr>
            <a:xfrm>
              <a:off x="-12529" y="0"/>
              <a:ext cx="8902700" cy="814474"/>
              <a:chOff x="-12529" y="0"/>
              <a:chExt cx="8902700" cy="814474"/>
            </a:xfrm>
            <a:solidFill>
              <a:sysClr val="windowText" lastClr="000000">
                <a:lumMod val="65000"/>
                <a:lumOff val="35000"/>
              </a:sysClr>
            </a:solidFill>
          </p:grpSpPr>
          <p:grpSp>
            <p:nvGrpSpPr>
              <p:cNvPr id="21" name="Group 1085"/>
              <p:cNvGrpSpPr/>
              <p:nvPr/>
            </p:nvGrpSpPr>
            <p:grpSpPr>
              <a:xfrm>
                <a:off x="0" y="736242"/>
                <a:ext cx="8890171" cy="78232"/>
                <a:chOff x="0" y="736242"/>
                <a:chExt cx="8890171" cy="78232"/>
              </a:xfrm>
              <a:grpFill/>
            </p:grpSpPr>
            <p:sp>
              <p:nvSpPr>
                <p:cNvPr id="23" name="Rectangle 1087"/>
                <p:cNvSpPr/>
                <p:nvPr/>
              </p:nvSpPr>
              <p:spPr>
                <a:xfrm>
                  <a:off x="0" y="736242"/>
                  <a:ext cx="8321040" cy="27432"/>
                </a:xfrm>
                <a:prstGeom prst="rect">
                  <a:avLst/>
                </a:pr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algn="ctr" defTabSz="914400">
                    <a:defRPr/>
                  </a:pPr>
                  <a:endParaRPr lang="en-US" kern="0" dirty="0">
                    <a:solidFill>
                      <a:prstClr val="white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4" name="Rectangle 1088"/>
                <p:cNvSpPr/>
                <p:nvPr/>
              </p:nvSpPr>
              <p:spPr>
                <a:xfrm>
                  <a:off x="203371" y="787042"/>
                  <a:ext cx="8686800" cy="27432"/>
                </a:xfrm>
                <a:prstGeom prst="rect">
                  <a:avLst/>
                </a:prstGeom>
                <a:grpFill/>
                <a:ln w="12700" cap="flat" cmpd="sng" algn="ctr">
                  <a:solidFill>
                    <a:srgbClr val="7D7D7D"/>
                  </a:solidFill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algn="ctr" defTabSz="914400">
                    <a:defRPr/>
                  </a:pPr>
                  <a:endParaRPr lang="en-US" kern="0" dirty="0">
                    <a:solidFill>
                      <a:prstClr val="white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22" name="Rectangle 1086"/>
              <p:cNvSpPr/>
              <p:nvPr/>
            </p:nvSpPr>
            <p:spPr>
              <a:xfrm>
                <a:off x="-12529" y="0"/>
                <a:ext cx="177800" cy="736600"/>
              </a:xfrm>
              <a:prstGeom prst="rect">
                <a:avLst/>
              </a:prstGeom>
              <a:solidFill>
                <a:srgbClr val="80808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algn="ctr" defTabSz="914400">
                  <a:defRPr/>
                </a:pPr>
                <a:endParaRPr lang="en-US" kern="0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20" name="TextBox 19"/>
            <p:cNvSpPr txBox="1"/>
            <p:nvPr/>
          </p:nvSpPr>
          <p:spPr>
            <a:xfrm>
              <a:off x="192322" y="-34867"/>
              <a:ext cx="8708896" cy="37794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defTabSz="914400">
                <a:defRPr/>
              </a:pPr>
              <a:r>
                <a:rPr lang="ru-RU" sz="2200" b="1" kern="0" dirty="0">
                  <a:latin typeface="Arial" panose="020B0604020202020204" pitchFamily="34" charset="0"/>
                  <a:cs typeface="Arial" panose="020B0604020202020204" pitchFamily="34" charset="0"/>
                </a:rPr>
                <a:t>Запрет захоронения полезных компонентов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355018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/>
          </p:cNvSpPr>
          <p:nvPr>
            <p:ph type="ctrTitle"/>
          </p:nvPr>
        </p:nvSpPr>
        <p:spPr>
          <a:xfrm>
            <a:off x="1115148" y="-135371"/>
            <a:ext cx="9682161" cy="1320800"/>
          </a:xfrm>
        </p:spPr>
        <p:txBody>
          <a:bodyPr>
            <a:normAutofit/>
          </a:bodyPr>
          <a:lstStyle/>
          <a:p>
            <a:pPr algn="ctr"/>
            <a:r>
              <a:rPr lang="ru-RU" sz="1800" b="1" dirty="0">
                <a:solidFill>
                  <a:srgbClr val="26490F"/>
                </a:solidFill>
                <a:latin typeface="Times New Roman" pitchFamily="18" charset="0"/>
              </a:rPr>
              <a:t>Комплексный подход к обеспечению безопасности продукции и инструментарий ее реализации.</a:t>
            </a:r>
            <a:r>
              <a:rPr lang="ru-RU" sz="1200" dirty="0">
                <a:latin typeface="Trebuchet MS" pitchFamily="34" charset="0"/>
              </a:rPr>
              <a:t> </a:t>
            </a:r>
          </a:p>
        </p:txBody>
      </p:sp>
      <p:sp>
        <p:nvSpPr>
          <p:cNvPr id="12291" name="Rectangle 3"/>
          <p:cNvSpPr>
            <a:spLocks noGrp="1"/>
          </p:cNvSpPr>
          <p:nvPr>
            <p:ph type="subTitle" idx="1"/>
          </p:nvPr>
        </p:nvSpPr>
        <p:spPr>
          <a:xfrm>
            <a:off x="554181" y="1185429"/>
            <a:ext cx="9854623" cy="5181600"/>
          </a:xfrm>
          <a:solidFill>
            <a:schemeClr val="bg1"/>
          </a:solidFill>
        </p:spPr>
        <p:txBody>
          <a:bodyPr>
            <a:normAutofit fontScale="92500" lnSpcReduction="10000"/>
          </a:bodyPr>
          <a:lstStyle/>
          <a:p>
            <a:pPr marL="533400" indent="-533400" defTabSz="914400">
              <a:buFontTx/>
              <a:buAutoNum type="arabicPeriod"/>
            </a:pPr>
            <a:r>
              <a:rPr lang="ru-RU" sz="1900" b="1" dirty="0">
                <a:solidFill>
                  <a:schemeClr val="tx1"/>
                </a:solidFill>
                <a:latin typeface="Trebuchet MS" pitchFamily="34" charset="0"/>
              </a:rPr>
              <a:t>Разработка и соблюдение технологического регламента изготовления технических изделий из вторичного полимерного материала /композиций</a:t>
            </a:r>
            <a:r>
              <a:rPr lang="en-US" sz="1900" b="1" dirty="0">
                <a:solidFill>
                  <a:schemeClr val="tx1"/>
                </a:solidFill>
                <a:latin typeface="Trebuchet MS" pitchFamily="34" charset="0"/>
              </a:rPr>
              <a:t> </a:t>
            </a:r>
            <a:r>
              <a:rPr lang="ru-RU" sz="1200" b="1" i="1" dirty="0">
                <a:solidFill>
                  <a:schemeClr val="tx1"/>
                </a:solidFill>
              </a:rPr>
              <a:t>(</a:t>
            </a:r>
            <a:r>
              <a:rPr lang="ru-RU" sz="1200" b="1" i="1" dirty="0" err="1">
                <a:solidFill>
                  <a:schemeClr val="tx1"/>
                </a:solidFill>
              </a:rPr>
              <a:t>Meтодические</a:t>
            </a:r>
            <a:r>
              <a:rPr lang="ru-RU" sz="1200" b="1" i="1" dirty="0">
                <a:solidFill>
                  <a:schemeClr val="tx1"/>
                </a:solidFill>
              </a:rPr>
              <a:t> рекомендации по разработке технологического регламента на производство продукции нефтеперерабатывающей промышленности приказом Минэнерго России от 30 сентября 2003 года N 393</a:t>
            </a:r>
            <a:r>
              <a:rPr lang="ru-RU" sz="1200" i="1" dirty="0">
                <a:solidFill>
                  <a:schemeClr val="tx1"/>
                </a:solidFill>
              </a:rPr>
              <a:t> </a:t>
            </a:r>
            <a:r>
              <a:rPr lang="ru-RU" sz="1200" b="1" i="1" dirty="0">
                <a:solidFill>
                  <a:schemeClr val="tx1"/>
                </a:solidFill>
              </a:rPr>
              <a:t>)</a:t>
            </a:r>
          </a:p>
          <a:p>
            <a:pPr marL="533400" indent="-533400" defTabSz="914400">
              <a:buFontTx/>
              <a:buAutoNum type="arabicPeriod"/>
            </a:pPr>
            <a:r>
              <a:rPr lang="ru-RU" sz="1900" b="1" dirty="0">
                <a:solidFill>
                  <a:schemeClr val="tx1"/>
                </a:solidFill>
                <a:latin typeface="Trebuchet MS" pitchFamily="34" charset="0"/>
              </a:rPr>
              <a:t>Описание бизнес-процессов и соблюдение системы менеджмента качества</a:t>
            </a:r>
            <a:r>
              <a:rPr lang="ru-RU" sz="1900" b="1" dirty="0">
                <a:solidFill>
                  <a:schemeClr val="tx1"/>
                </a:solidFill>
              </a:rPr>
              <a:t> </a:t>
            </a:r>
            <a:r>
              <a:rPr lang="ru-RU" sz="1200" b="1" i="1" dirty="0">
                <a:solidFill>
                  <a:schemeClr val="tx1"/>
                </a:solidFill>
              </a:rPr>
              <a:t>(ГОСТ Р ИСО 9001)</a:t>
            </a:r>
          </a:p>
          <a:p>
            <a:pPr marL="533400" indent="-533400" defTabSz="914400">
              <a:buFontTx/>
              <a:buAutoNum type="arabicPeriod"/>
            </a:pPr>
            <a:r>
              <a:rPr lang="ru-RU" sz="1900" b="1" dirty="0">
                <a:solidFill>
                  <a:schemeClr val="tx1"/>
                </a:solidFill>
                <a:latin typeface="Trebuchet MS" pitchFamily="34" charset="0"/>
              </a:rPr>
              <a:t>Требования к трудовым действиям сотрудников, подтверждение квалификации сотрудников требованиям национальной системы квалификации (Профессиональный стандарт) </a:t>
            </a:r>
            <a:r>
              <a:rPr lang="ru-RU" sz="1200" b="1" i="1" dirty="0">
                <a:solidFill>
                  <a:schemeClr val="tx1"/>
                </a:solidFill>
              </a:rPr>
              <a:t>Федеральный Закон № 122</a:t>
            </a:r>
            <a:r>
              <a:rPr lang="ru-RU" sz="1200" i="1" dirty="0">
                <a:solidFill>
                  <a:schemeClr val="tx1"/>
                </a:solidFill>
              </a:rPr>
              <a:t> </a:t>
            </a:r>
            <a:endParaRPr lang="ru-RU" sz="1200" b="1" i="1" dirty="0">
              <a:solidFill>
                <a:schemeClr val="tx1"/>
              </a:solidFill>
              <a:latin typeface="Trebuchet MS" pitchFamily="34" charset="0"/>
            </a:endParaRPr>
          </a:p>
          <a:p>
            <a:pPr marL="533400" indent="-533400" defTabSz="914400">
              <a:buFontTx/>
              <a:buAutoNum type="arabicPeriod"/>
            </a:pPr>
            <a:r>
              <a:rPr lang="ru-RU" sz="1900" b="1" dirty="0">
                <a:solidFill>
                  <a:schemeClr val="tx1"/>
                </a:solidFill>
              </a:rPr>
              <a:t>Специальная оценка условий труда </a:t>
            </a:r>
            <a:r>
              <a:rPr lang="ru-RU" sz="1200" b="1" dirty="0">
                <a:solidFill>
                  <a:schemeClr val="tx1"/>
                </a:solidFill>
              </a:rPr>
              <a:t>(426-ФЗ "О специальной оценке условий труда" )</a:t>
            </a:r>
          </a:p>
          <a:p>
            <a:pPr marL="533400" indent="-533400" defTabSz="914400">
              <a:buFontTx/>
              <a:buAutoNum type="arabicPeriod"/>
            </a:pPr>
            <a:r>
              <a:rPr lang="ru-RU" sz="1900" b="1" dirty="0">
                <a:solidFill>
                  <a:schemeClr val="tx1"/>
                </a:solidFill>
                <a:latin typeface="Trebuchet MS" pitchFamily="34" charset="0"/>
              </a:rPr>
              <a:t>Комплекс испытательных лабораторных программ </a:t>
            </a:r>
            <a:r>
              <a:rPr lang="ru-RU" sz="1200" b="1" i="1" dirty="0">
                <a:solidFill>
                  <a:schemeClr val="tx1"/>
                </a:solidFill>
              </a:rPr>
              <a:t>(ТР ТС 005/2011)</a:t>
            </a:r>
          </a:p>
          <a:p>
            <a:pPr marL="533400" indent="-533400" defTabSz="914400"/>
            <a:r>
              <a:rPr lang="ru-RU" sz="1900" dirty="0">
                <a:solidFill>
                  <a:schemeClr val="tx1"/>
                </a:solidFill>
                <a:latin typeface="Trebuchet MS" pitchFamily="34" charset="0"/>
              </a:rPr>
              <a:t>входной контроль материалов (реологические испытания, физико-механические испытания), </a:t>
            </a:r>
          </a:p>
          <a:p>
            <a:pPr marL="533400" indent="-533400" defTabSz="914400"/>
            <a:r>
              <a:rPr lang="ru-RU" sz="1900" dirty="0">
                <a:solidFill>
                  <a:schemeClr val="tx1"/>
                </a:solidFill>
                <a:latin typeface="Trebuchet MS" pitchFamily="34" charset="0"/>
              </a:rPr>
              <a:t>контроль готовой продукции (физико-механические испытания, определение миграции вредных веществ в окружающую среду)</a:t>
            </a:r>
          </a:p>
          <a:p>
            <a:pPr marL="533400" indent="-533400" defTabSz="914400"/>
            <a:r>
              <a:rPr lang="ru-RU" sz="1900" dirty="0">
                <a:solidFill>
                  <a:schemeClr val="tx1"/>
                </a:solidFill>
                <a:latin typeface="Trebuchet MS" pitchFamily="34" charset="0"/>
              </a:rPr>
              <a:t>декларирование готовой продукции </a:t>
            </a:r>
          </a:p>
        </p:txBody>
      </p:sp>
      <p:pic>
        <p:nvPicPr>
          <p:cNvPr id="12289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5581" y="2608119"/>
            <a:ext cx="1743075" cy="247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0143610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Picture 6" descr="http://www.super-avto.ru/uploads/img/ptom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68538" y="4090988"/>
            <a:ext cx="7200900" cy="2157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3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00225" y="284163"/>
            <a:ext cx="2535238" cy="2436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39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97238" y="1395414"/>
            <a:ext cx="2184400" cy="2649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0" name="Picture 12" descr="tpa_1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326064" y="201613"/>
            <a:ext cx="2962275" cy="2220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1" name="AutoShape 14" descr="http://www.rosfirm.ru/goods/images/00/00.5768339/Mold_FishCrate.jpg"/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4342" name="AutoShape 16" descr="http://www.rosfirm.ru/goods/images/00/00.5768339/Mold_FishCrate.jpg"/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pic>
        <p:nvPicPr>
          <p:cNvPr id="14343" name="Picture 20" descr="5517165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081964" y="1506539"/>
            <a:ext cx="2351087" cy="244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2620630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Picture 5" descr="slide_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46418" y="2994892"/>
            <a:ext cx="4491037" cy="336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2" name="Rectangle 6"/>
          <p:cNvSpPr>
            <a:spLocks noChangeArrowheads="1"/>
          </p:cNvSpPr>
          <p:nvPr/>
        </p:nvSpPr>
        <p:spPr bwMode="auto">
          <a:xfrm>
            <a:off x="1989138" y="605582"/>
            <a:ext cx="808355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en-US"/>
              <a:t>В процессе переработки пластмасс под воздействием температуры, кислорода воздуха и света, они подвергаются деструкции с выделением в окружающую среду исходных мономеров низкомолекулярных соединений. Наряду с этим возможно выделение в воздух примесей товарного сырья, пластификаторов и других веществ, используемых при синтезе полимеров.</a:t>
            </a:r>
            <a:br>
              <a:rPr lang="en-US"/>
            </a:br>
            <a:r>
              <a:rPr lang="en-US"/>
              <a:t/>
            </a:r>
            <a:br>
              <a:rPr lang="en-US"/>
            </a:br>
            <a:r>
              <a:rPr lang="en-US"/>
              <a:t>В этих условиях надежный санитарно-химический анализ сложной смеси вредных веществ приобретает особое гигиеническое значение. </a:t>
            </a:r>
          </a:p>
        </p:txBody>
      </p:sp>
      <p:pic>
        <p:nvPicPr>
          <p:cNvPr id="15363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30338" y="3173485"/>
            <a:ext cx="4600575" cy="3011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2093112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/>
          <p:cNvSpPr>
            <a:spLocks noGrp="1"/>
          </p:cNvSpPr>
          <p:nvPr>
            <p:ph type="ctrTitle"/>
          </p:nvPr>
        </p:nvSpPr>
        <p:spPr>
          <a:xfrm>
            <a:off x="1992313" y="260350"/>
            <a:ext cx="8229600" cy="6477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000" b="1">
                <a:solidFill>
                  <a:schemeClr val="tx1"/>
                </a:solidFill>
              </a:rPr>
              <a:t>Результаты выполнения НИОКР- Изделие</a:t>
            </a:r>
            <a:r>
              <a:rPr lang="ru-RU" sz="2000"/>
              <a:t> </a:t>
            </a:r>
            <a:r>
              <a:rPr lang="ru-RU" sz="2000" b="1">
                <a:solidFill>
                  <a:srgbClr val="26490F"/>
                </a:solidFill>
                <a:latin typeface="Trebuchet MS" pitchFamily="34" charset="0"/>
              </a:rPr>
              <a:t>Вентиляционные полимерные решетки</a:t>
            </a:r>
            <a:r>
              <a:rPr lang="ru-RU" sz="3200">
                <a:solidFill>
                  <a:srgbClr val="26490F"/>
                </a:solidFill>
                <a:latin typeface="Trebuchet MS" pitchFamily="34" charset="0"/>
              </a:rPr>
              <a:t> </a:t>
            </a:r>
          </a:p>
        </p:txBody>
      </p:sp>
      <p:sp>
        <p:nvSpPr>
          <p:cNvPr id="18434" name="Rectangle 3"/>
          <p:cNvSpPr>
            <a:spLocks noGrp="1"/>
          </p:cNvSpPr>
          <p:nvPr>
            <p:ph type="subTitle" idx="1"/>
          </p:nvPr>
        </p:nvSpPr>
        <p:spPr>
          <a:xfrm>
            <a:off x="4221018" y="1009652"/>
            <a:ext cx="7213600" cy="2361622"/>
          </a:xfrm>
          <a:solidFill>
            <a:schemeClr val="bg1"/>
          </a:solidFill>
        </p:spPr>
        <p:txBody>
          <a:bodyPr/>
          <a:lstStyle/>
          <a:p>
            <a:r>
              <a:rPr lang="ru-RU" dirty="0">
                <a:solidFill>
                  <a:schemeClr val="tx1"/>
                </a:solidFill>
                <a:latin typeface="Trebuchet MS" pitchFamily="34" charset="0"/>
              </a:rPr>
              <a:t>Решетки предназначены для установки на вытяжных вентиляционных каналах жилых и общественных зданий и вспомогательных зданий промышленных предприятий </a:t>
            </a:r>
            <a:endParaRPr lang="en-US" dirty="0">
              <a:solidFill>
                <a:schemeClr val="tx1"/>
              </a:solidFill>
              <a:latin typeface="Trebuchet MS" pitchFamily="34" charset="0"/>
            </a:endParaRPr>
          </a:p>
          <a:p>
            <a:r>
              <a:rPr lang="ru-RU" dirty="0">
                <a:solidFill>
                  <a:schemeClr val="tx1"/>
                </a:solidFill>
                <a:latin typeface="Trebuchet MS" pitchFamily="34" charset="0"/>
              </a:rPr>
              <a:t>Технологический регламент производства изделия «Вентиляционная решетка» из композиции на основе вторичного полистирола и вторичного полиэтилентерефталата </a:t>
            </a:r>
            <a:endParaRPr lang="en-US" dirty="0">
              <a:solidFill>
                <a:schemeClr val="tx1"/>
              </a:solidFill>
              <a:latin typeface="Trebuchet MS" pitchFamily="34" charset="0"/>
            </a:endParaRPr>
          </a:p>
          <a:p>
            <a:r>
              <a:rPr lang="ru-RU" dirty="0">
                <a:solidFill>
                  <a:schemeClr val="tx1"/>
                </a:solidFill>
                <a:latin typeface="Trebuchet MS" pitchFamily="34" charset="0"/>
              </a:rPr>
              <a:t>- Полимерная композиция на основе вторичного полистирола (№2017141382) </a:t>
            </a:r>
          </a:p>
        </p:txBody>
      </p:sp>
      <p:pic>
        <p:nvPicPr>
          <p:cNvPr id="18435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49589" y="4925437"/>
            <a:ext cx="8569325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6" name="Picture 5" descr="Фото решетки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0357" y="774556"/>
            <a:ext cx="3363912" cy="189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7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10357" y="2890189"/>
            <a:ext cx="3843338" cy="173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4" name="Picture 2" descr="https://patentimages.storage.googleapis.com/e5/79/bd/4ea614b2240d7a/00000003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8511" y="3757757"/>
            <a:ext cx="6918613" cy="745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59834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Колпачок щелевой ВТИ-К для фильтрации воды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81193" y="2180496"/>
            <a:ext cx="7750008" cy="3678303"/>
          </a:xfrm>
        </p:spPr>
        <p:txBody>
          <a:bodyPr>
            <a:normAutofit fontScale="77500" lnSpcReduction="20000"/>
          </a:bodyPr>
          <a:lstStyle/>
          <a:p>
            <a:pPr fontAlgn="base"/>
            <a:r>
              <a:rPr lang="ru-RU" dirty="0"/>
              <a:t>Полипропиленовые дренажно-щелевые колпачки ВТИ-К используются в H- и </a:t>
            </a:r>
            <a:r>
              <a:rPr lang="ru-RU" dirty="0" err="1"/>
              <a:t>Na</a:t>
            </a:r>
            <a:r>
              <a:rPr lang="ru-RU" dirty="0"/>
              <a:t>- </a:t>
            </a:r>
            <a:r>
              <a:rPr lang="ru-RU" dirty="0" err="1"/>
              <a:t>катионитовых</a:t>
            </a:r>
            <a:r>
              <a:rPr lang="ru-RU" dirty="0"/>
              <a:t> фильтрах для умягчения (снижения жесткости) и осветления воды при водоподготовке (</a:t>
            </a:r>
            <a:r>
              <a:rPr lang="ru-RU" dirty="0" err="1"/>
              <a:t>химводоочистке</a:t>
            </a:r>
            <a:r>
              <a:rPr lang="ru-RU" dirty="0"/>
              <a:t>), а так же других сорбционных и адсорбционных аппаратов работающих на сыпучей загрузке. Например, к </a:t>
            </a:r>
            <a:r>
              <a:rPr lang="ru-RU" dirty="0" err="1"/>
              <a:t>ионообменныи</a:t>
            </a:r>
            <a:r>
              <a:rPr lang="ru-RU" dirty="0"/>
              <a:t> колонкам модели ФИПа-I-1,4-0,6 и других. Колпачки препятствуют проникновению гранул ионообменных смол в систему </a:t>
            </a:r>
            <a:r>
              <a:rPr lang="ru-RU" dirty="0" err="1"/>
              <a:t>тепловодоснабжения</a:t>
            </a:r>
            <a:r>
              <a:rPr lang="ru-RU" dirty="0"/>
              <a:t>, в процессе фильтрации воды через колонки </a:t>
            </a:r>
            <a:r>
              <a:rPr lang="ru-RU" dirty="0" err="1"/>
              <a:t>катионитовых</a:t>
            </a:r>
            <a:r>
              <a:rPr lang="ru-RU" dirty="0"/>
              <a:t> фильтров. В основном используются в ТЭЦ, котельных, водозаборных станциях.</a:t>
            </a:r>
          </a:p>
          <a:p>
            <a:pPr fontAlgn="base"/>
            <a:r>
              <a:rPr lang="ru-RU" dirty="0"/>
              <a:t>Колпачок состоит из двух частей:</a:t>
            </a:r>
          </a:p>
          <a:p>
            <a:pPr fontAlgn="base"/>
            <a:r>
              <a:rPr lang="ru-RU" dirty="0"/>
              <a:t>Конусовидная фильтрующая часть с резьбой для крепления колпачка и с вертикальными щелями шириной до 0,3 мм для фильтрации воды. Высота 70-72 мм, диаметр резьбовой части 42 мм. Ширина ключницы для завинчивания конуса под ключ 17 мм.</a:t>
            </a:r>
          </a:p>
          <a:p>
            <a:pPr fontAlgn="base"/>
            <a:r>
              <a:rPr lang="ru-RU" dirty="0"/>
              <a:t>Полистирольная гайка для крепления колпачка в колонках </a:t>
            </a:r>
            <a:r>
              <a:rPr lang="ru-RU" dirty="0" err="1"/>
              <a:t>катионитовых</a:t>
            </a:r>
            <a:r>
              <a:rPr lang="ru-RU" dirty="0"/>
              <a:t> фильтров. Высота 22 мм, наибольший диаметр 48 мм. Резьба внутри гайки соответствует трубной резьбе 1/2" (1,2 дюйма, около 18-19 мм), т. е. колпачки накручиваются на штуцера (патрубки) на наружную трубную резьбу 1/2". Высота резьбы 8-10 мм. С помощью данной резьбы колпачок завинчивается на штуцер колонки </a:t>
            </a:r>
            <a:r>
              <a:rPr lang="ru-RU" dirty="0" err="1"/>
              <a:t>катионитового</a:t>
            </a:r>
            <a:r>
              <a:rPr lang="ru-RU" dirty="0"/>
              <a:t> фильтра. Ширина ключницы для завинчивания гайки под ключ 27 мм.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6042" y="2180496"/>
            <a:ext cx="2584766" cy="3738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96254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Испытания композиций на основе Полистирола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58051579"/>
              </p:ext>
            </p:extLst>
          </p:nvPr>
        </p:nvGraphicFramePr>
        <p:xfrm>
          <a:off x="580859" y="2082560"/>
          <a:ext cx="11029949" cy="3098165"/>
        </p:xfrm>
        <a:graphic>
          <a:graphicData uri="http://schemas.openxmlformats.org/drawingml/2006/table">
            <a:tbl>
              <a:tblPr firstRow="1" firstCol="1" bandRow="1"/>
              <a:tblGrid>
                <a:gridCol w="2464091">
                  <a:extLst>
                    <a:ext uri="{9D8B030D-6E8A-4147-A177-3AD203B41FA5}">
                      <a16:colId xmlns:a16="http://schemas.microsoft.com/office/drawing/2014/main" val="3386478667"/>
                    </a:ext>
                  </a:extLst>
                </a:gridCol>
                <a:gridCol w="1714054">
                  <a:extLst>
                    <a:ext uri="{9D8B030D-6E8A-4147-A177-3AD203B41FA5}">
                      <a16:colId xmlns:a16="http://schemas.microsoft.com/office/drawing/2014/main" val="2759285797"/>
                    </a:ext>
                  </a:extLst>
                </a:gridCol>
                <a:gridCol w="1714054">
                  <a:extLst>
                    <a:ext uri="{9D8B030D-6E8A-4147-A177-3AD203B41FA5}">
                      <a16:colId xmlns:a16="http://schemas.microsoft.com/office/drawing/2014/main" val="3573684736"/>
                    </a:ext>
                  </a:extLst>
                </a:gridCol>
                <a:gridCol w="1714054">
                  <a:extLst>
                    <a:ext uri="{9D8B030D-6E8A-4147-A177-3AD203B41FA5}">
                      <a16:colId xmlns:a16="http://schemas.microsoft.com/office/drawing/2014/main" val="2074988952"/>
                    </a:ext>
                  </a:extLst>
                </a:gridCol>
                <a:gridCol w="1714054">
                  <a:extLst>
                    <a:ext uri="{9D8B030D-6E8A-4147-A177-3AD203B41FA5}">
                      <a16:colId xmlns:a16="http://schemas.microsoft.com/office/drawing/2014/main" val="1606354132"/>
                    </a:ext>
                  </a:extLst>
                </a:gridCol>
                <a:gridCol w="1709642">
                  <a:extLst>
                    <a:ext uri="{9D8B030D-6E8A-4147-A177-3AD203B41FA5}">
                      <a16:colId xmlns:a16="http://schemas.microsoft.com/office/drawing/2014/main" val="239027458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u="sng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ПС дробленка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u="sng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ПС дробленка +10%ПЭТ (первичка)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u="sng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ПС дробленка +20%ПЭТ (первичка)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u="sng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ПС дробленка +10%ПЭТ (вторичка от преформ)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u="sng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ПС дробленка +20%ПЭТ (вторичка от преформ)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9643468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Прочность при разрыве, МПа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25,6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25,1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0657413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Прочность при растяжении, МПа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8677301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 </a:t>
                      </a:r>
                      <a:r>
                        <a:rPr lang="ru-RU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Относительное удлинение при разрыве , %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36,7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216773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551216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2"/>
          <p:cNvSpPr>
            <a:spLocks noChangeArrowheads="1"/>
          </p:cNvSpPr>
          <p:nvPr/>
        </p:nvSpPr>
        <p:spPr bwMode="auto">
          <a:xfrm>
            <a:off x="4008439" y="5359400"/>
            <a:ext cx="3862387" cy="101784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9997" tIns="46799" rIns="89997" bIns="46799">
            <a:spAutoFit/>
          </a:bodyPr>
          <a:lstStyle/>
          <a:p>
            <a:pPr algn="ctr" defTabSz="1160463" eaLnBrk="0" hangingPunct="0">
              <a:buClr>
                <a:schemeClr val="accent1"/>
              </a:buClr>
              <a:buSzPct val="80000"/>
              <a:tabLst>
                <a:tab pos="0" algn="l"/>
                <a:tab pos="568325" algn="l"/>
                <a:tab pos="1138238" algn="l"/>
                <a:tab pos="1709738" algn="l"/>
                <a:tab pos="2279650" algn="l"/>
                <a:tab pos="2849563" algn="l"/>
                <a:tab pos="3421063" algn="l"/>
                <a:tab pos="3990975" algn="l"/>
                <a:tab pos="4562475" algn="l"/>
                <a:tab pos="5132388" algn="l"/>
                <a:tab pos="5702300" algn="l"/>
                <a:tab pos="6273800" algn="l"/>
                <a:tab pos="6843713" algn="l"/>
                <a:tab pos="7413625" algn="l"/>
                <a:tab pos="7985125" algn="l"/>
                <a:tab pos="8555038" algn="l"/>
                <a:tab pos="9124950" algn="l"/>
                <a:tab pos="9696450" algn="l"/>
                <a:tab pos="10266363" algn="l"/>
                <a:tab pos="10836275" algn="l"/>
                <a:tab pos="11407775" algn="l"/>
              </a:tabLst>
            </a:pPr>
            <a:r>
              <a:rPr lang="ru-RU" altLang="ru-RU" sz="2000"/>
              <a:t>Тел/Факс: 542-15-21/ 542-71-48 </a:t>
            </a:r>
            <a:br>
              <a:rPr lang="ru-RU" altLang="ru-RU" sz="2000"/>
            </a:br>
            <a:r>
              <a:rPr lang="ru-RU" altLang="ru-RU" sz="2000"/>
              <a:t>Сайт: </a:t>
            </a:r>
            <a:r>
              <a:rPr lang="en-US" altLang="ru-RU" sz="2000" b="1">
                <a:hlinkClick r:id="rId2"/>
              </a:rPr>
              <a:t>h</a:t>
            </a:r>
            <a:r>
              <a:rPr lang="ru-RU" altLang="ru-RU" sz="2000" b="1">
                <a:hlinkClick r:id="rId2"/>
              </a:rPr>
              <a:t>ttp://</a:t>
            </a:r>
            <a:r>
              <a:rPr lang="en-US" altLang="ru-RU" sz="2000" b="1">
                <a:hlinkClick r:id="rId2"/>
              </a:rPr>
              <a:t>w</a:t>
            </a:r>
            <a:r>
              <a:rPr lang="ru-RU" altLang="ru-RU" sz="2000" b="1">
                <a:hlinkClick r:id="rId2"/>
              </a:rPr>
              <a:t>ww.</a:t>
            </a:r>
            <a:r>
              <a:rPr lang="en-US" altLang="ru-RU" sz="2000" b="1">
                <a:hlinkClick r:id="rId2"/>
              </a:rPr>
              <a:t>k</a:t>
            </a:r>
            <a:r>
              <a:rPr lang="ru-RU" altLang="ru-RU" sz="2000" b="1">
                <a:hlinkClick r:id="rId2"/>
              </a:rPr>
              <a:t>p-plant.</a:t>
            </a:r>
            <a:r>
              <a:rPr lang="en-US" altLang="ru-RU" sz="2000" b="1">
                <a:hlinkClick r:id="rId2"/>
              </a:rPr>
              <a:t>r</a:t>
            </a:r>
            <a:r>
              <a:rPr lang="ru-RU" altLang="ru-RU" sz="2000" b="1">
                <a:hlinkClick r:id="rId2"/>
              </a:rPr>
              <a:t>u/</a:t>
            </a:r>
            <a:endParaRPr lang="en-US" altLang="ru-RU" sz="2000" b="1"/>
          </a:p>
          <a:p>
            <a:pPr algn="ctr" defTabSz="1160463" eaLnBrk="0" hangingPunct="0">
              <a:buClr>
                <a:schemeClr val="accent1"/>
              </a:buClr>
              <a:buSzPct val="80000"/>
              <a:tabLst>
                <a:tab pos="0" algn="l"/>
                <a:tab pos="568325" algn="l"/>
                <a:tab pos="1138238" algn="l"/>
                <a:tab pos="1709738" algn="l"/>
                <a:tab pos="2279650" algn="l"/>
                <a:tab pos="2849563" algn="l"/>
                <a:tab pos="3421063" algn="l"/>
                <a:tab pos="3990975" algn="l"/>
                <a:tab pos="4562475" algn="l"/>
                <a:tab pos="5132388" algn="l"/>
                <a:tab pos="5702300" algn="l"/>
                <a:tab pos="6273800" algn="l"/>
                <a:tab pos="6843713" algn="l"/>
                <a:tab pos="7413625" algn="l"/>
                <a:tab pos="7985125" algn="l"/>
                <a:tab pos="8555038" algn="l"/>
                <a:tab pos="9124950" algn="l"/>
                <a:tab pos="9696450" algn="l"/>
                <a:tab pos="10266363" algn="l"/>
                <a:tab pos="10836275" algn="l"/>
                <a:tab pos="11407775" algn="l"/>
              </a:tabLst>
            </a:pPr>
            <a:r>
              <a:rPr lang="en-US" altLang="ru-RU" sz="2000" b="1">
                <a:hlinkClick r:id="rId2"/>
              </a:rPr>
              <a:t>h</a:t>
            </a:r>
            <a:r>
              <a:rPr lang="ru-RU" altLang="ru-RU" sz="2000" b="1">
                <a:hlinkClick r:id="rId2"/>
              </a:rPr>
              <a:t>ttp://</a:t>
            </a:r>
            <a:r>
              <a:rPr lang="en-US" altLang="ru-RU" sz="2000" b="1">
                <a:hlinkClick r:id="rId2"/>
              </a:rPr>
              <a:t>w</a:t>
            </a:r>
            <a:r>
              <a:rPr lang="ru-RU" altLang="ru-RU" sz="2000" b="1">
                <a:hlinkClick r:id="rId2"/>
              </a:rPr>
              <a:t>ww.</a:t>
            </a:r>
            <a:r>
              <a:rPr lang="en-US" altLang="ru-RU" sz="2000" b="1">
                <a:hlinkClick r:id="rId2"/>
              </a:rPr>
              <a:t>cok-k</a:t>
            </a:r>
            <a:r>
              <a:rPr lang="ru-RU" altLang="ru-RU" sz="2000" b="1">
                <a:hlinkClick r:id="rId2"/>
              </a:rPr>
              <a:t>p-plant.</a:t>
            </a:r>
            <a:r>
              <a:rPr lang="en-US" altLang="ru-RU" sz="2000" b="1">
                <a:hlinkClick r:id="rId2"/>
              </a:rPr>
              <a:t>r</a:t>
            </a:r>
            <a:r>
              <a:rPr lang="ru-RU" altLang="ru-RU" sz="2000" b="1">
                <a:hlinkClick r:id="rId2"/>
              </a:rPr>
              <a:t>u/</a:t>
            </a:r>
            <a:endParaRPr lang="ru-RU" altLang="ru-RU" sz="2000" b="1"/>
          </a:p>
        </p:txBody>
      </p:sp>
      <p:sp>
        <p:nvSpPr>
          <p:cNvPr id="28673" name="Text Box 1"/>
          <p:cNvSpPr txBox="1">
            <a:spLocks noChangeArrowheads="1"/>
          </p:cNvSpPr>
          <p:nvPr/>
        </p:nvSpPr>
        <p:spPr bwMode="auto">
          <a:xfrm>
            <a:off x="2436814" y="990600"/>
            <a:ext cx="6180137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1437" tIns="45718" rIns="91437" bIns="45718" anchor="ctr"/>
          <a:lstStyle/>
          <a:p>
            <a:pPr algn="ctr" defTabSz="9144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2813" algn="l"/>
                <a:tab pos="8983663" algn="l"/>
              </a:tabLst>
              <a:defRPr/>
            </a:pPr>
            <a:r>
              <a:rPr lang="ru-RU" sz="3600" dirty="0">
                <a:solidFill>
                  <a:srgbClr val="08121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nstantia" pitchFamily="18" charset="0"/>
              </a:rPr>
              <a:t>Спасибо за внимание!</a:t>
            </a:r>
            <a:br>
              <a:rPr lang="ru-RU" sz="3600" dirty="0">
                <a:solidFill>
                  <a:srgbClr val="08121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nstantia" pitchFamily="18" charset="0"/>
              </a:rPr>
            </a:br>
            <a:endParaRPr lang="ru-RU" sz="3600" dirty="0">
              <a:solidFill>
                <a:srgbClr val="08121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nstantia" pitchFamily="18" charset="0"/>
            </a:endParaRPr>
          </a:p>
        </p:txBody>
      </p:sp>
      <p:pic>
        <p:nvPicPr>
          <p:cNvPr id="30723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1664" y="751681"/>
            <a:ext cx="684213" cy="6969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30724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919288" y="2133600"/>
            <a:ext cx="7848600" cy="2751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5" name="AutoShape 6"/>
          <p:cNvSpPr>
            <a:spLocks noChangeArrowheads="1"/>
          </p:cNvSpPr>
          <p:nvPr/>
        </p:nvSpPr>
        <p:spPr bwMode="auto">
          <a:xfrm>
            <a:off x="8616951" y="981075"/>
            <a:ext cx="1800225" cy="935038"/>
          </a:xfrm>
          <a:prstGeom prst="wedgeRoundRectCallout">
            <a:avLst>
              <a:gd name="adj1" fmla="val -59435"/>
              <a:gd name="adj2" fmla="val 114005"/>
              <a:gd name="adj3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b="1"/>
              <a:t>Центр «зеленых»</a:t>
            </a:r>
          </a:p>
        </p:txBody>
      </p:sp>
    </p:spTree>
    <p:extLst>
      <p:ext uri="{BB962C8B-B14F-4D97-AF65-F5344CB8AC3E}">
        <p14:creationId xmlns:p14="http://schemas.microsoft.com/office/powerpoint/2010/main" val="1646939677"/>
      </p:ext>
    </p:extLst>
  </p:cSld>
  <p:clrMapOvr>
    <a:masterClrMapping/>
  </p:clrMapOvr>
</p:sld>
</file>

<file path=ppt/theme/theme1.xml><?xml version="1.0" encoding="utf-8"?>
<a:theme xmlns:a="http://schemas.openxmlformats.org/drawingml/2006/main" name="Дивиденд">
  <a:themeElements>
    <a:clrScheme name="Dividend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366658"/>
      </a:accent1>
      <a:accent2>
        <a:srgbClr val="8CB64A"/>
      </a:accent2>
      <a:accent3>
        <a:srgbClr val="88D5A9"/>
      </a:accent3>
      <a:accent4>
        <a:srgbClr val="969FA7"/>
      </a:accent4>
      <a:accent5>
        <a:srgbClr val="E8A844"/>
      </a:accent5>
      <a:accent6>
        <a:srgbClr val="A1561F"/>
      </a:accent6>
      <a:hlink>
        <a:srgbClr val="828282"/>
      </a:hlink>
      <a:folHlink>
        <a:srgbClr val="A5A5A5"/>
      </a:folHlink>
    </a:clrScheme>
    <a:fontScheme name="Dividend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4BEC0EAF-CF86-4D49-B83B-56CC62D3CFF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TM03457464[[fn=Дивиденд]]</Template>
  <TotalTime>3135</TotalTime>
  <Words>830</Words>
  <Application>Microsoft Office PowerPoint</Application>
  <PresentationFormat>Широкоэкранный</PresentationFormat>
  <Paragraphs>131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2" baseType="lpstr">
      <vt:lpstr>Arial</vt:lpstr>
      <vt:lpstr>Calibri</vt:lpstr>
      <vt:lpstr>Constantia</vt:lpstr>
      <vt:lpstr>Corbel</vt:lpstr>
      <vt:lpstr>Gill Sans MT</vt:lpstr>
      <vt:lpstr>times new roman</vt:lpstr>
      <vt:lpstr>Trebuchet MS</vt:lpstr>
      <vt:lpstr>Wingdings 2</vt:lpstr>
      <vt:lpstr>Wingdings 3</vt:lpstr>
      <vt:lpstr>Дивиденд</vt:lpstr>
      <vt:lpstr>Изготовление дренажно-щелевых колпачков ВТИ-К из вторичных полимерных материалов</vt:lpstr>
      <vt:lpstr>В ЕК опасаются, что к 2050 году в океанах станет больше пластика, чем рыбы</vt:lpstr>
      <vt:lpstr>Презентация PowerPoint</vt:lpstr>
      <vt:lpstr>Презентация PowerPoint</vt:lpstr>
      <vt:lpstr>Презентация PowerPoint</vt:lpstr>
      <vt:lpstr>Комплексный подход к обеспечению безопасности продукции и инструментарий ее реализации. </vt:lpstr>
      <vt:lpstr>Презентация PowerPoint</vt:lpstr>
      <vt:lpstr>Презентация PowerPoint</vt:lpstr>
      <vt:lpstr>Результаты выполнения НИОКР- Изделие Вентиляционные полимерные решетки </vt:lpstr>
      <vt:lpstr>Колпачок щелевой ВТИ-К для фильтрации воды</vt:lpstr>
      <vt:lpstr>Испытания композиций на основе Полистирола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Подбор полимерной композиции, экологическое сопровождение</dc:title>
  <dc:creator>user</dc:creator>
  <cp:lastModifiedBy>ALENA</cp:lastModifiedBy>
  <cp:revision>9</cp:revision>
  <dcterms:created xsi:type="dcterms:W3CDTF">2019-07-15T07:22:29Z</dcterms:created>
  <dcterms:modified xsi:type="dcterms:W3CDTF">2024-12-18T09:42:56Z</dcterms:modified>
</cp:coreProperties>
</file>