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FFFFFF"/>
    <a:srgbClr val="CCECFF"/>
    <a:srgbClr val="00FF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31" autoAdjust="0"/>
    <p:restoredTop sz="94660"/>
  </p:normalViewPr>
  <p:slideViewPr>
    <p:cSldViewPr>
      <p:cViewPr>
        <p:scale>
          <a:sx n="50" d="100"/>
          <a:sy n="50" d="100"/>
        </p:scale>
        <p:origin x="-1764" y="-3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E528E3-45B7-4DD6-9AD8-C04B6F3ABFED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4D57DE-0408-4726-9C83-15DAAA8BAC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5477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trafaret-decor.ru/sites/default/files/2023-02/%D0%9D%D0%B0%D1%80%D0%BE%D0%B4%D0%BD%D1%8B%D0%B5%20%D0%BF%D1%80%D0%BE%D0%BC%D1%8B%D1%81%D0%BB%D1%8B%20%D0%BA%D0%B0%D1%80%D1%82%D0%B8%D0%BD%D0%BA%D0%B0%20%28%D1%84%D0%BE%D0%BD%29%20%283%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6826" cy="70870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80728"/>
            <a:ext cx="5580112" cy="1872208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Творческая мастерская ДПИ «Мастерок»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164288" cy="1005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82033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artinkin.net/uploads/posts/2021-01/1610835410_15-p-fon-v-russkom-narodnom-stile-dlya-prezenta-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8341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432047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1.Бизнес-идея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953345"/>
            <a:ext cx="8496944" cy="2187623"/>
          </a:xfrm>
          <a:solidFill>
            <a:schemeClr val="bg1"/>
          </a:solidFill>
        </p:spPr>
        <p:txBody>
          <a:bodyPr>
            <a:normAutofit fontScale="62500" lnSpcReduction="20000"/>
          </a:bodyPr>
          <a:lstStyle/>
          <a:p>
            <a:r>
              <a:rPr lang="ru-RU" b="1" i="1" dirty="0">
                <a:solidFill>
                  <a:schemeClr val="tx1"/>
                </a:solidFill>
              </a:rPr>
              <a:t>Так как я живу в селе </a:t>
            </a:r>
            <a:r>
              <a:rPr lang="ru-RU" b="1" i="1" dirty="0" err="1">
                <a:solidFill>
                  <a:schemeClr val="tx1"/>
                </a:solidFill>
              </a:rPr>
              <a:t>Шаркан</a:t>
            </a:r>
            <a:r>
              <a:rPr lang="ru-RU" b="1" i="1" dirty="0">
                <a:solidFill>
                  <a:schemeClr val="tx1"/>
                </a:solidFill>
              </a:rPr>
              <a:t>, у нас имеется туристический комплекс </a:t>
            </a:r>
          </a:p>
          <a:p>
            <a:r>
              <a:rPr lang="ru-RU" b="1" i="1" dirty="0">
                <a:solidFill>
                  <a:schemeClr val="tx1"/>
                </a:solidFill>
              </a:rPr>
              <a:t>« Усадьба Тол </a:t>
            </a:r>
            <a:r>
              <a:rPr lang="ru-RU" b="1" i="1" dirty="0" err="1">
                <a:solidFill>
                  <a:schemeClr val="tx1"/>
                </a:solidFill>
              </a:rPr>
              <a:t>Бабая</a:t>
            </a:r>
            <a:r>
              <a:rPr lang="ru-RU" b="1" i="1" dirty="0">
                <a:solidFill>
                  <a:schemeClr val="tx1"/>
                </a:solidFill>
              </a:rPr>
              <a:t>». Нам необходимы качественные, необычные, непохожие на широкого потребителя сувениры. Я хочу открыть сувенирную мастерскую для изготовления авторской продукции, помимо того там будут проводится выставки-продажи, мастер-классы ( живопись, роспись, художественная обработка бересты, керамика, изготовление мягкой игрушки) конференции, </a:t>
            </a:r>
          </a:p>
          <a:p>
            <a:r>
              <a:rPr lang="ru-RU" b="1" i="1" dirty="0">
                <a:solidFill>
                  <a:schemeClr val="tx1"/>
                </a:solidFill>
              </a:rPr>
              <a:t>культурно-просветительские мероприятия.</a:t>
            </a:r>
          </a:p>
        </p:txBody>
      </p:sp>
      <p:pic>
        <p:nvPicPr>
          <p:cNvPr id="5" name="Рисунок 4" descr="https://sun9-70.userapi.com/impg/NuE5LpIJ3T2SE1Ve654dtNKhWkCJxYI5hFeMyg/Wxna8i2NHYE.jpg?size=1600x1200&amp;quality=96&amp;sign=ce901a4bbfe5986d50a320a01e254ae9&amp;type=album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84" y="3130298"/>
            <a:ext cx="2232248" cy="1705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s://sun9-38.userapi.com/impg/FBHfPnJpfQZjtR1JPQu0fFNoI0aSSlnWcfJHvQ/4csz5xD6HlA.jpg?size=1600x1200&amp;quality=96&amp;sign=9d8c2629b982290391744e2ca559c15e&amp;type=album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432" y="4353083"/>
            <a:ext cx="2268758" cy="187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s://sun9-51.userapi.com/impg/f8quDeR0J7nPh9TYy35_zCjjGHhDpdAhO0u8Jw/yBpD3NJ0WYI.jpg?size=1200x1600&amp;quality=96&amp;sign=c39f67153599b5a3b401fe57e211a076&amp;type=album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404" y="3150535"/>
            <a:ext cx="1685587" cy="2405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s://sun9-27.userapi.com/impg/ABLRxDjv49KOShSCp2uzQsk1u1o7X9QondfF5w/GwmIW3OnWEQ.jpg?size=1600x1200&amp;quality=96&amp;sign=2fcc68817af523fbe2f0d4677d73e207&amp;type=album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952" y="4529610"/>
            <a:ext cx="2448272" cy="20520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636674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artinkin.net/uploads/posts/2021-01/1610835410_15-p-fon-v-russkom-narodnom-stile-dlya-prezenta-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2" y="0"/>
            <a:ext cx="9122612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16633"/>
            <a:ext cx="6912768" cy="1008111"/>
          </a:xfrm>
        </p:spPr>
        <p:txBody>
          <a:bodyPr>
            <a:normAutofit/>
          </a:bodyPr>
          <a:lstStyle/>
          <a:p>
            <a:r>
              <a:rPr lang="ru-RU" sz="4000" b="1" i="1" dirty="0">
                <a:solidFill>
                  <a:srgbClr val="A50021"/>
                </a:solidFill>
              </a:rPr>
              <a:t>2.Целевая аудитория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7992888" cy="1224136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r>
              <a:rPr lang="ru-RU" b="1" i="1" dirty="0">
                <a:solidFill>
                  <a:schemeClr val="tx1"/>
                </a:solidFill>
              </a:rPr>
              <a:t>Наши услуги и продукция предназначены для разной целевой аудитории:</a:t>
            </a:r>
          </a:p>
          <a:p>
            <a:r>
              <a:rPr lang="ru-RU" b="1" i="1" dirty="0">
                <a:solidFill>
                  <a:srgbClr val="C00000"/>
                </a:solidFill>
              </a:rPr>
              <a:t>-бизнес потребители-сувениры для руководителей;</a:t>
            </a:r>
          </a:p>
        </p:txBody>
      </p:sp>
      <p:pic>
        <p:nvPicPr>
          <p:cNvPr id="5" name="Picture 2" descr="https://suvenir-perm.ru/wp-content/uploads/2018/02/Glavnoe-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18" y="2122699"/>
            <a:ext cx="3969823" cy="262910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s3.fotokto.ru/photo/full/289/289866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033368"/>
            <a:ext cx="4119358" cy="288051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s://7ya.szd.online/media/zoo/images/Antipenko1_4b382fcfeac54ae2227bde4c5ea2a04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275" y="4149080"/>
            <a:ext cx="3366944" cy="25252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36738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kartinkin.net/uploads/posts/2021-01/1610835410_15-p-fon-v-russkom-narodnom-stile-dlya-prezenta-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32846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3200" b="1" i="1" dirty="0">
                <a:solidFill>
                  <a:srgbClr val="C00000"/>
                </a:solidFill>
              </a:rPr>
              <a:t>-</a:t>
            </a:r>
            <a:r>
              <a:rPr lang="ru-RU" sz="3200" b="1" i="1" dirty="0" err="1">
                <a:solidFill>
                  <a:srgbClr val="C00000"/>
                </a:solidFill>
              </a:rPr>
              <a:t>потебители</a:t>
            </a:r>
            <a:r>
              <a:rPr lang="ru-RU" sz="3200" b="1" i="1" dirty="0">
                <a:solidFill>
                  <a:srgbClr val="C00000"/>
                </a:solidFill>
              </a:rPr>
              <a:t> имеющие изысканный вкус, для коллекционеров;</a:t>
            </a:r>
          </a:p>
        </p:txBody>
      </p:sp>
      <p:pic>
        <p:nvPicPr>
          <p:cNvPr id="4" name="Picture 4" descr="https://kartinkin.net/uploads/posts/2022-12/1670599138_36-kartinkin-net-p-narodnie-promisli-kartinki-dlya-detei-inst-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80" y="1268760"/>
            <a:ext cx="3787281" cy="265575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://klubmama.ru/uploads/posts/2022-08/1661973261_33-klubmama-ru-p-podelki-kubanskie-promisli-foto-5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130" y="2348880"/>
            <a:ext cx="5593440" cy="419508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13095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kartinkin.net/uploads/posts/2021-01/1610835410_15-p-fon-v-russkom-narodnom-stile-dlya-prezenta-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0937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584176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- </a:t>
            </a:r>
            <a:r>
              <a:rPr lang="ru-RU" sz="3100" b="1" i="1" dirty="0">
                <a:solidFill>
                  <a:srgbClr val="C00000"/>
                </a:solidFill>
              </a:rPr>
              <a:t>для детей изготовлены сувениры из недорогостоящих материалов, более мелкие сувениры, доступные для каждого.</a:t>
            </a:r>
            <a:br>
              <a:rPr lang="ru-RU" sz="3100" b="1" i="1" dirty="0">
                <a:solidFill>
                  <a:srgbClr val="C00000"/>
                </a:solidFill>
              </a:rPr>
            </a:br>
            <a:endParaRPr lang="ru-RU" sz="3100" dirty="0"/>
          </a:p>
        </p:txBody>
      </p:sp>
      <p:pic>
        <p:nvPicPr>
          <p:cNvPr id="4" name="Picture 2" descr="https://cache3.youla.io/files/images/720_720_out/5c/c1/5cc19e60a0660678ad2e63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" y="1681678"/>
            <a:ext cx="3552392" cy="266429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https://sun9-51.userapi.com/impg/f8quDeR0J7nPh9TYy35_zCjjGHhDpdAhO0u8Jw/yBpD3NJ0WYI.jpg?size=1200x1600&amp;quality=96&amp;sign=c39f67153599b5a3b401fe57e211a076&amp;type=album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247" y="1681678"/>
            <a:ext cx="2829205" cy="32244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https://dop10.ru/images/events/cover/77f4a956d2bdb7c0bd09c61163b5fc50_bi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527832"/>
            <a:ext cx="3981775" cy="26507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68754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trafaret-decor.ru/sites/default/files/2022-12/%D0%91%D0%B5%D0%BB%D0%BE%D1%80%D1%83%D1%81%D0%BA%D0%B8%D0%B9%20%D0%BE%D1%80%D0%BD%D0%B0%D0%BC%D0%B5%D0%BD%D1%82%20%2810%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162"/>
            <a:ext cx="9144000" cy="68338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499176" cy="1143000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rgbClr val="C00000"/>
                </a:solidFill>
              </a:rPr>
              <a:t>Исследования в открытом доступе.</a:t>
            </a:r>
            <a:r>
              <a:rPr lang="ru-RU" sz="1800" b="1" i="1" dirty="0"/>
              <a:t/>
            </a:r>
            <a:br>
              <a:rPr lang="ru-RU" sz="1800" b="1" i="1" dirty="0"/>
            </a:br>
            <a:r>
              <a:rPr lang="ru-RU" sz="1800" b="1" i="1" dirty="0"/>
              <a:t>Динамика показывает пики продаж сувенирной продукции. </a:t>
            </a:r>
            <a:br>
              <a:rPr lang="ru-RU" sz="1800" b="1" i="1" dirty="0"/>
            </a:br>
            <a:r>
              <a:rPr lang="ru-RU" sz="1800" b="1" i="1" dirty="0"/>
              <a:t>На эти периоды (август и декабрь) будет организована расширенная </a:t>
            </a:r>
            <a:br>
              <a:rPr lang="ru-RU" sz="1800" b="1" i="1" dirty="0"/>
            </a:br>
            <a:r>
              <a:rPr lang="ru-RU" sz="1800" b="1" i="1" dirty="0"/>
              <a:t>выставка-распродажа изделий.</a:t>
            </a:r>
            <a:br>
              <a:rPr lang="ru-RU" sz="1800" b="1" i="1" dirty="0"/>
            </a:br>
            <a:endParaRPr lang="ru-RU" sz="1800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3" cstate="print"/>
          <a:srcRect t="3695" b="9469"/>
          <a:stretch/>
        </p:blipFill>
        <p:spPr bwMode="auto">
          <a:xfrm>
            <a:off x="1403648" y="1484784"/>
            <a:ext cx="7488832" cy="46085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1317377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trafaret-decor.ru/sites/default/files/2022-12/%D0%91%D0%B5%D0%BB%D0%BE%D1%80%D1%83%D1%81%D0%BA%D0%B8%D0%B9%20%D0%BE%D1%80%D0%BD%D0%B0%D0%BC%D0%B5%D0%BD%D1%82%20%2810%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30"/>
            <a:ext cx="9157977" cy="68521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/>
          <p:nvPr/>
        </p:nvPicPr>
        <p:blipFill rotWithShape="1">
          <a:blip r:embed="rId3" cstate="print"/>
          <a:srcRect t="3695" b="17783"/>
          <a:stretch/>
        </p:blipFill>
        <p:spPr bwMode="auto">
          <a:xfrm>
            <a:off x="539552" y="980728"/>
            <a:ext cx="8352928" cy="47525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739348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trafaret-decor.ru/sites/default/files/2022-12/%D0%91%D0%B5%D0%BB%D0%BE%D1%80%D1%83%D1%81%D0%BA%D0%B8%D0%B9%20%D0%BE%D1%80%D0%BD%D0%B0%D0%BC%D0%B5%D0%BD%D1%82%20%2810%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41" y="0"/>
            <a:ext cx="9168341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620689"/>
            <a:ext cx="7198568" cy="2232247"/>
          </a:xfrm>
        </p:spPr>
        <p:txBody>
          <a:bodyPr>
            <a:noAutofit/>
          </a:bodyPr>
          <a:lstStyle/>
          <a:p>
            <a:r>
              <a:rPr lang="ru-RU" sz="2400" b="1" i="1" dirty="0">
                <a:solidFill>
                  <a:srgbClr val="C00000"/>
                </a:solidFill>
              </a:rPr>
              <a:t>Конкуренты.</a:t>
            </a:r>
            <a:br>
              <a:rPr lang="ru-RU" sz="2400" b="1" i="1" dirty="0">
                <a:solidFill>
                  <a:srgbClr val="C00000"/>
                </a:solidFill>
              </a:rPr>
            </a:br>
            <a:r>
              <a:rPr lang="ru-RU" sz="2400" b="1" i="1" dirty="0"/>
              <a:t>Основные конкуренты перечислены ниже, но наши услуги уникальны и для более широкого потребителя. Таким образом наша продукция и услуги остаются в приоритете своим качеством и разнообразием.</a:t>
            </a:r>
            <a:br>
              <a:rPr lang="ru-RU" sz="2400" b="1" i="1" dirty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96952"/>
            <a:ext cx="7448872" cy="264184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b="1" i="1" dirty="0">
                <a:solidFill>
                  <a:srgbClr val="C00000"/>
                </a:solidFill>
              </a:rPr>
              <a:t>Дом детского творчества;</a:t>
            </a:r>
            <a:br>
              <a:rPr lang="ru-RU" b="1" i="1" dirty="0">
                <a:solidFill>
                  <a:srgbClr val="C00000"/>
                </a:solidFill>
              </a:rPr>
            </a:br>
            <a:r>
              <a:rPr lang="ru-RU" b="1" i="1" dirty="0">
                <a:solidFill>
                  <a:srgbClr val="C00000"/>
                </a:solidFill>
              </a:rPr>
              <a:t>2. Детская школа искусств;</a:t>
            </a:r>
            <a:br>
              <a:rPr lang="ru-RU" b="1" i="1" dirty="0">
                <a:solidFill>
                  <a:srgbClr val="C00000"/>
                </a:solidFill>
              </a:rPr>
            </a:br>
            <a:r>
              <a:rPr lang="ru-RU" b="1" i="1" dirty="0">
                <a:solidFill>
                  <a:srgbClr val="C00000"/>
                </a:solidFill>
              </a:rPr>
              <a:t>3. Сувенирная лавка </a:t>
            </a:r>
          </a:p>
          <a:p>
            <a:r>
              <a:rPr lang="ru-RU" b="1" i="1" dirty="0">
                <a:solidFill>
                  <a:srgbClr val="C00000"/>
                </a:solidFill>
              </a:rPr>
              <a:t>          «Усадьба Тол </a:t>
            </a:r>
            <a:r>
              <a:rPr lang="ru-RU" b="1" i="1" dirty="0" err="1">
                <a:solidFill>
                  <a:srgbClr val="C00000"/>
                </a:solidFill>
              </a:rPr>
              <a:t>Бабая</a:t>
            </a:r>
            <a:r>
              <a:rPr lang="ru-RU" b="1" i="1" dirty="0">
                <a:solidFill>
                  <a:srgbClr val="C00000"/>
                </a:solidFill>
              </a:rPr>
              <a:t>».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30046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5612251"/>
              </p:ext>
            </p:extLst>
          </p:nvPr>
        </p:nvGraphicFramePr>
        <p:xfrm>
          <a:off x="179512" y="188639"/>
          <a:ext cx="8856984" cy="63707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58279">
                  <a:extLst>
                    <a:ext uri="{9D8B030D-6E8A-4147-A177-3AD203B41FA5}">
                      <a16:colId xmlns="" xmlns:a16="http://schemas.microsoft.com/office/drawing/2014/main" val="2852594221"/>
                    </a:ext>
                  </a:extLst>
                </a:gridCol>
                <a:gridCol w="1858279">
                  <a:extLst>
                    <a:ext uri="{9D8B030D-6E8A-4147-A177-3AD203B41FA5}">
                      <a16:colId xmlns="" xmlns:a16="http://schemas.microsoft.com/office/drawing/2014/main" val="2555206259"/>
                    </a:ext>
                  </a:extLst>
                </a:gridCol>
                <a:gridCol w="946542">
                  <a:extLst>
                    <a:ext uri="{9D8B030D-6E8A-4147-A177-3AD203B41FA5}">
                      <a16:colId xmlns="" xmlns:a16="http://schemas.microsoft.com/office/drawing/2014/main" val="3613431615"/>
                    </a:ext>
                  </a:extLst>
                </a:gridCol>
                <a:gridCol w="946542">
                  <a:extLst>
                    <a:ext uri="{9D8B030D-6E8A-4147-A177-3AD203B41FA5}">
                      <a16:colId xmlns="" xmlns:a16="http://schemas.microsoft.com/office/drawing/2014/main" val="2775507631"/>
                    </a:ext>
                  </a:extLst>
                </a:gridCol>
                <a:gridCol w="1623671">
                  <a:extLst>
                    <a:ext uri="{9D8B030D-6E8A-4147-A177-3AD203B41FA5}">
                      <a16:colId xmlns="" xmlns:a16="http://schemas.microsoft.com/office/drawing/2014/main" val="4010317375"/>
                    </a:ext>
                  </a:extLst>
                </a:gridCol>
                <a:gridCol w="1623671">
                  <a:extLst>
                    <a:ext uri="{9D8B030D-6E8A-4147-A177-3AD203B41FA5}">
                      <a16:colId xmlns="" xmlns:a16="http://schemas.microsoft.com/office/drawing/2014/main" val="1776419238"/>
                    </a:ext>
                  </a:extLst>
                </a:gridCol>
              </a:tblGrid>
              <a:tr h="256751">
                <a:tc gridSpan="6"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3.Маркетинговый план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20680484"/>
                  </a:ext>
                </a:extLst>
              </a:tr>
              <a:tr h="146930"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Цель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271779"/>
                  </a:ext>
                </a:extLst>
              </a:tr>
              <a:tr h="146930">
                <a:tc rowSpan="4"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Анализ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Задачи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Срок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Ответственные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Документ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Предварительный бюджет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extLst>
                  <a:ext uri="{0D108BD9-81ED-4DB2-BD59-A6C34878D82A}">
                    <a16:rowId xmlns="" xmlns:a16="http://schemas.microsoft.com/office/drawing/2014/main" val="2160628636"/>
                  </a:ext>
                </a:extLst>
              </a:tr>
              <a:tr h="1469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Определение целевых групп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extLst>
                  <a:ext uri="{0D108BD9-81ED-4DB2-BD59-A6C34878D82A}">
                    <a16:rowId xmlns="" xmlns:a16="http://schemas.microsoft.com/office/drawing/2014/main" val="591286277"/>
                  </a:ext>
                </a:extLst>
              </a:tr>
              <a:tr h="1469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Анализ целевой аудитории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1-3 дня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Руководитель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Отчет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extLst>
                  <a:ext uri="{0D108BD9-81ED-4DB2-BD59-A6C34878D82A}">
                    <a16:rowId xmlns="" xmlns:a16="http://schemas.microsoft.com/office/drawing/2014/main" val="812131693"/>
                  </a:ext>
                </a:extLst>
              </a:tr>
              <a:tr h="2137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Анализ продаж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 день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Руководитель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Отчет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extLst>
                  <a:ext uri="{0D108BD9-81ED-4DB2-BD59-A6C34878D82A}">
                    <a16:rowId xmlns="" xmlns:a16="http://schemas.microsoft.com/office/drawing/2014/main" val="3480639876"/>
                  </a:ext>
                </a:extLst>
              </a:tr>
              <a:tr h="146930">
                <a:tc rowSpan="9"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Инструменты достижения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Задачи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Срок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Ответственные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Документ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Предварительный бюджет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extLst>
                  <a:ext uri="{0D108BD9-81ED-4DB2-BD59-A6C34878D82A}">
                    <a16:rowId xmlns="" xmlns:a16="http://schemas.microsoft.com/office/drawing/2014/main" val="4074069626"/>
                  </a:ext>
                </a:extLst>
              </a:tr>
              <a:tr h="2709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Определение маркетинговых коммуникаций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extLst>
                  <a:ext uri="{0D108BD9-81ED-4DB2-BD59-A6C34878D82A}">
                    <a16:rowId xmlns="" xmlns:a16="http://schemas.microsoft.com/office/drawing/2014/main" val="1454408213"/>
                  </a:ext>
                </a:extLst>
              </a:tr>
              <a:tr h="1433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Система сборов контактов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бессрочно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Руководитель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Документ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extLst>
                  <a:ext uri="{0D108BD9-81ED-4DB2-BD59-A6C34878D82A}">
                    <a16:rowId xmlns="" xmlns:a16="http://schemas.microsoft.com/office/drawing/2014/main" val="1508967944"/>
                  </a:ext>
                </a:extLst>
              </a:tr>
              <a:tr h="3305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Разработка рекламных сообщений (еженедельные сообщения в блоге, специальные посты)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 дня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Администратор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Файлы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10000,00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extLst>
                  <a:ext uri="{0D108BD9-81ED-4DB2-BD59-A6C34878D82A}">
                    <a16:rowId xmlns="" xmlns:a16="http://schemas.microsoft.com/office/drawing/2014/main" val="738301924"/>
                  </a:ext>
                </a:extLst>
              </a:tr>
              <a:tr h="1469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Брендинг (влиятельные лица)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30 дней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Администратор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Дни селфи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40000,00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extLst>
                  <a:ext uri="{0D108BD9-81ED-4DB2-BD59-A6C34878D82A}">
                    <a16:rowId xmlns="" xmlns:a16="http://schemas.microsoft.com/office/drawing/2014/main" val="2597003226"/>
                  </a:ext>
                </a:extLst>
              </a:tr>
              <a:tr h="2203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Создание группы в ВК, Телеграмм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бессрочно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Администратор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Готовая группа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10000,00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extLst>
                  <a:ext uri="{0D108BD9-81ED-4DB2-BD59-A6C34878D82A}">
                    <a16:rowId xmlns="" xmlns:a16="http://schemas.microsoft.com/office/drawing/2014/main" val="3254287761"/>
                  </a:ext>
                </a:extLst>
              </a:tr>
              <a:tr h="2341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Создание акций и новинок изделий, мастер-классов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30-60 дней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Руководитель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Таблица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40000,00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extLst>
                  <a:ext uri="{0D108BD9-81ED-4DB2-BD59-A6C34878D82A}">
                    <a16:rowId xmlns="" xmlns:a16="http://schemas.microsoft.com/office/drawing/2014/main" val="1671631732"/>
                  </a:ext>
                </a:extLst>
              </a:tr>
              <a:tr h="12121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Организация мероприятий (проведение культурно-просветительских мероприятий, выставок, фестивалей, конкурсов, конференций и иных мероприятий в сфере декоративно-прикладного творчества и участие в указанных мероприятиях, проводимых иными учреждениями (организациями)).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5-20 дней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Руководитель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План мероприятий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r>
                        <a:rPr lang="en-US" sz="1000" dirty="0">
                          <a:effectLst/>
                        </a:rPr>
                        <a:t>7380.60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extLst>
                  <a:ext uri="{0D108BD9-81ED-4DB2-BD59-A6C34878D82A}">
                    <a16:rowId xmlns="" xmlns:a16="http://schemas.microsoft.com/office/drawing/2014/main" val="1767415920"/>
                  </a:ext>
                </a:extLst>
              </a:tr>
              <a:tr h="2203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Разработка календарного и контент плана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 дней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Руководитель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Готовый план, документ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extLst>
                  <a:ext uri="{0D108BD9-81ED-4DB2-BD59-A6C34878D82A}">
                    <a16:rowId xmlns="" xmlns:a16="http://schemas.microsoft.com/office/drawing/2014/main" val="236682564"/>
                  </a:ext>
                </a:extLst>
              </a:tr>
              <a:tr h="146930">
                <a:tc rowSpan="3"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Прочее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Задачи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Срок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Руководитель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Документ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Предварительный бюджет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extLst>
                  <a:ext uri="{0D108BD9-81ED-4DB2-BD59-A6C34878D82A}">
                    <a16:rowId xmlns="" xmlns:a16="http://schemas.microsoft.com/office/drawing/2014/main" val="4023893609"/>
                  </a:ext>
                </a:extLst>
              </a:tr>
              <a:tr h="3305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Запасные планы проведения мероприятий (праздничные предложения)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Руководитель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Распродажа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extLst>
                  <a:ext uri="{0D108BD9-81ED-4DB2-BD59-A6C34878D82A}">
                    <a16:rowId xmlns="" xmlns:a16="http://schemas.microsoft.com/office/drawing/2014/main" val="4017895219"/>
                  </a:ext>
                </a:extLst>
              </a:tr>
              <a:tr h="1469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Корректировки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Руководитель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3" marR="55433" marT="0" marB="0" anchor="b"/>
                </a:tc>
                <a:extLst>
                  <a:ext uri="{0D108BD9-81ED-4DB2-BD59-A6C34878D82A}">
                    <a16:rowId xmlns="" xmlns:a16="http://schemas.microsoft.com/office/drawing/2014/main" val="3998893558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-72699" y="1599607"/>
            <a:ext cx="113658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62293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18658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rgbClr val="C00000"/>
                </a:solidFill>
              </a:rPr>
              <a:t>Объем товарооборота.</a:t>
            </a:r>
            <a:r>
              <a:rPr lang="ru-RU" sz="3200" b="1" i="1" dirty="0"/>
              <a:t/>
            </a:r>
            <a:br>
              <a:rPr lang="ru-RU" sz="3200" b="1" i="1" dirty="0"/>
            </a:br>
            <a:r>
              <a:rPr lang="ru-RU" sz="3200" b="1" i="1" dirty="0"/>
              <a:t>Прибыль = Доходы – Расходы</a:t>
            </a:r>
            <a:br>
              <a:rPr lang="ru-RU" sz="3200" b="1" i="1" dirty="0"/>
            </a:br>
            <a:r>
              <a:rPr lang="ru-RU" sz="3200" b="1" i="1" dirty="0"/>
              <a:t> (расчеты на слайде № 15,16)</a:t>
            </a:r>
            <a:br>
              <a:rPr lang="ru-RU" sz="3200" b="1" i="1" dirty="0"/>
            </a:br>
            <a:r>
              <a:rPr lang="ru-RU" sz="3200" b="1" i="1" dirty="0"/>
              <a:t>1 073 806 = 2 287 306 – 1 213 500, </a:t>
            </a:r>
            <a:br>
              <a:rPr lang="ru-RU" sz="3200" b="1" i="1" dirty="0"/>
            </a:br>
            <a:r>
              <a:rPr lang="ru-RU" sz="3200" b="1" i="1" dirty="0"/>
              <a:t>из чего следует, </a:t>
            </a:r>
            <a:br>
              <a:rPr lang="ru-RU" sz="3200" b="1" i="1" dirty="0"/>
            </a:br>
            <a:r>
              <a:rPr lang="ru-RU" sz="3200" b="1" i="1" dirty="0"/>
              <a:t>что данное направление перспективно.</a:t>
            </a:r>
            <a:br>
              <a:rPr lang="ru-RU" sz="3200" b="1" i="1" dirty="0"/>
            </a:br>
            <a:r>
              <a:rPr lang="ru-RU" sz="3200" b="1" i="1" dirty="0"/>
              <a:t>Затраты на маркетинг составляет </a:t>
            </a:r>
            <a:br>
              <a:rPr lang="ru-RU" sz="3200" b="1" i="1" dirty="0"/>
            </a:br>
            <a:r>
              <a:rPr lang="ru-RU" sz="3200" b="1" i="1" dirty="0"/>
              <a:t>107 380,6 руб.</a:t>
            </a:r>
            <a:br>
              <a:rPr lang="ru-RU" sz="3200" b="1" i="1" dirty="0"/>
            </a:b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1005112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trafaret-decor.ru/sites/default/files/2022-12/%D0%91%D0%B5%D0%BB%D0%BE%D1%80%D1%83%D1%81%D0%BA%D0%B8%D0%B9%20%D0%BE%D1%80%D0%BD%D0%B0%D0%BC%D0%B5%D0%BD%D1%82%20%2810%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917"/>
            <a:ext cx="9144000" cy="68729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836712"/>
            <a:ext cx="7211144" cy="1872208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sz="2400" b="1" i="1" dirty="0">
                <a:solidFill>
                  <a:srgbClr val="C00000"/>
                </a:solidFill>
              </a:rPr>
              <a:t>Каналы сбыта.</a:t>
            </a:r>
            <a:br>
              <a:rPr lang="ru-RU" sz="2400" b="1" i="1" dirty="0">
                <a:solidFill>
                  <a:srgbClr val="C00000"/>
                </a:solidFill>
              </a:rPr>
            </a:br>
            <a:r>
              <a:rPr lang="ru-RU" sz="2400" b="1" i="1" dirty="0"/>
              <a:t>Наша продукция и услуги будут реализовываться на культурно-просветительских мероприятиях, выставках, фестивалях, конкурсах, конференциях и иных мероприятиях в сфере декоративно-прикладного творчества и участие в указанных мероприятиях, проводимых иными учреждениями.</a:t>
            </a:r>
            <a:br>
              <a:rPr lang="ru-RU" sz="2400" b="1" i="1" dirty="0"/>
            </a:br>
            <a:r>
              <a:rPr lang="ru-RU" sz="2400" b="1" i="1" dirty="0"/>
              <a:t>Дизайн каналов сбыта будет оформлен в фирменном стиле с разработанным товарным знаком.</a:t>
            </a:r>
            <a:br>
              <a:rPr lang="ru-RU" sz="2400" b="1" i="1" dirty="0"/>
            </a:br>
            <a:endParaRPr lang="ru-RU" sz="2400" dirty="0"/>
          </a:p>
        </p:txBody>
      </p:sp>
      <p:pic>
        <p:nvPicPr>
          <p:cNvPr id="5" name="Picture 12" descr="https://www.oblgazeta.ru/media/filer_public/2020/08/14/ec67cc94-b191-4c12-baaa-3c6d953d033b-appoblgazetamedia0yagGZ4ghhM0Vht8hTLC4H5R2Ra9yvnx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59495"/>
            <a:ext cx="3949721" cy="26557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8" descr="https://navigator-kirov.ru/uploads/files/1572210000/dsc0418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924" y="3386152"/>
            <a:ext cx="3990875" cy="26564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59954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i="1" dirty="0">
                <a:solidFill>
                  <a:srgbClr val="C00000"/>
                </a:solidFill>
              </a:rPr>
              <a:t>4.Устойчивое развитие</a:t>
            </a:r>
            <a:endParaRPr lang="ru-RU" sz="2800" dirty="0"/>
          </a:p>
        </p:txBody>
      </p:sp>
      <p:pic>
        <p:nvPicPr>
          <p:cNvPr id="3" name="Рисунок 2" descr="C:\Users\Reader\Music\Desktop\333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96752"/>
            <a:ext cx="6264696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42760594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0666"/>
          </a:xfrm>
        </p:spPr>
        <p:txBody>
          <a:bodyPr>
            <a:noAutofit/>
          </a:bodyPr>
          <a:lstStyle/>
          <a:p>
            <a:r>
              <a:rPr lang="ru-RU" sz="1600" b="1" i="1" dirty="0">
                <a:solidFill>
                  <a:srgbClr val="C00000"/>
                </a:solidFill>
              </a:rPr>
              <a:t>Устойчивое развитие-комплекс мер, нацеленных на удовлетворение текущих потребностей человека при сохранении окружающей среды и ресурсов, то есть без ущерба для возможности будущих поколений удовлетворять свои собственные потребности.</a:t>
            </a:r>
            <a:br>
              <a:rPr lang="ru-RU" sz="1600" b="1" i="1" dirty="0">
                <a:solidFill>
                  <a:srgbClr val="C00000"/>
                </a:solidFill>
              </a:rPr>
            </a:br>
            <a:r>
              <a:rPr lang="ru-RU" sz="1600" b="1" i="1" dirty="0">
                <a:solidFill>
                  <a:srgbClr val="0070C0"/>
                </a:solidFill>
              </a:rPr>
              <a:t>Устойчивое развитие возможно только при равновесии трех основных  составляющих: экономический рост, социальная ответственность и экологический баланс.</a:t>
            </a:r>
            <a:br>
              <a:rPr lang="ru-RU" sz="1600" b="1" i="1" dirty="0">
                <a:solidFill>
                  <a:srgbClr val="0070C0"/>
                </a:solidFill>
              </a:rPr>
            </a:br>
            <a:r>
              <a:rPr lang="ru-RU" sz="1600" b="1" i="1" dirty="0">
                <a:solidFill>
                  <a:srgbClr val="7030A0"/>
                </a:solidFill>
              </a:rPr>
              <a:t>Экологической сфере нужно уделить особое внимание, так как тема  экологии на данный момент очень актуальна. Мы имеем дело с глиной, а глина, как известно , полезна для кожи рук. Зная эту информацию, люди будут тянуться к данному виду творчества. Экологи , проверяющие организации тоже не смогут найти причину закрыть бизнес, если организаторы продемонстрируют выхлопные трубы печей из которых выделяются вещества как свинец.</a:t>
            </a:r>
            <a:br>
              <a:rPr lang="ru-RU" sz="1600" b="1" i="1" dirty="0">
                <a:solidFill>
                  <a:srgbClr val="7030A0"/>
                </a:solidFill>
              </a:rPr>
            </a:br>
            <a:r>
              <a:rPr lang="ru-RU" sz="1600" b="1" i="1" dirty="0">
                <a:solidFill>
                  <a:srgbClr val="FF0000"/>
                </a:solidFill>
              </a:rPr>
              <a:t>Для того чтобы бизнес процветал необходимо дать населению понять о его плюсы , как благотворно лепка влияет не только на психологическое спокойствие, но и в целом на здоровье – прогрессивно развивается речь, улучшается кровоток в сосудах, улучшаются процессы пищеварения. А так же этот вид деятельности культурно воспитывает будущее поколение. По Пушкинской карте девушки и юноши с удовольствием будут проводить вместе время, и впитывать в себя знания творчества наших предков.</a:t>
            </a:r>
            <a:br>
              <a:rPr lang="ru-RU" sz="1600" b="1" i="1" dirty="0">
                <a:solidFill>
                  <a:srgbClr val="FF0000"/>
                </a:solidFill>
              </a:rPr>
            </a:br>
            <a:r>
              <a:rPr lang="ru-RU" sz="1600" b="1" i="1" dirty="0">
                <a:solidFill>
                  <a:srgbClr val="002060"/>
                </a:solidFill>
              </a:rPr>
              <a:t>Для развития экономической сферы нужно расширять бизнес. Таким образом, мы увеличим количество рабочих мест и увеличим прибыль  нашего бизнеса.</a:t>
            </a:r>
            <a:br>
              <a:rPr lang="ru-RU" sz="1600" b="1" i="1" dirty="0">
                <a:solidFill>
                  <a:srgbClr val="002060"/>
                </a:solidFill>
              </a:rPr>
            </a:br>
            <a:endParaRPr lang="ru-RU" sz="1600" dirty="0"/>
          </a:p>
        </p:txBody>
      </p:sp>
    </p:spTree>
    <p:extLst>
      <p:ext uri="{BB962C8B-B14F-4D97-AF65-F5344CB8AC3E}">
        <p14:creationId xmlns="" xmlns:p14="http://schemas.microsoft.com/office/powerpoint/2010/main" val="3510887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332657"/>
            <a:ext cx="8280920" cy="1296143"/>
          </a:xfrm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rgbClr val="C00000"/>
                </a:solidFill>
              </a:rPr>
              <a:t>5.Экономическое обоснование</a:t>
            </a:r>
            <a:r>
              <a:rPr lang="en-US" sz="2400" b="1" i="1" dirty="0">
                <a:solidFill>
                  <a:srgbClr val="C00000"/>
                </a:solidFill>
              </a:rPr>
              <a:t>/</a:t>
            </a:r>
            <a:r>
              <a:rPr lang="ru-RU" sz="2400" b="1" i="1" dirty="0">
                <a:solidFill>
                  <a:srgbClr val="C00000"/>
                </a:solidFill>
              </a:rPr>
              <a:t>финансовый план.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340768"/>
            <a:ext cx="6400800" cy="4298032"/>
          </a:xfrm>
        </p:spPr>
        <p:txBody>
          <a:bodyPr>
            <a:normAutofit fontScale="25000" lnSpcReduction="20000"/>
          </a:bodyPr>
          <a:lstStyle/>
          <a:p>
            <a:r>
              <a:rPr lang="ru-RU" sz="9600" b="1" i="1" dirty="0">
                <a:solidFill>
                  <a:schemeClr val="tx1"/>
                </a:solidFill>
              </a:rPr>
              <a:t>Инвестиции</a:t>
            </a:r>
          </a:p>
          <a:p>
            <a:r>
              <a:rPr lang="ru-RU" sz="7200" b="1" i="1" dirty="0">
                <a:solidFill>
                  <a:schemeClr val="tx1"/>
                </a:solidFill>
              </a:rPr>
              <a:t>Стартовые инвестиции</a:t>
            </a:r>
          </a:p>
          <a:p>
            <a:r>
              <a:rPr lang="ru-RU" sz="7200" b="1" i="1" dirty="0">
                <a:solidFill>
                  <a:schemeClr val="tx1"/>
                </a:solidFill>
              </a:rPr>
              <a:t>В данном проекте предполагается арендовать помещение под проведение различных мероприятий, а также приобрести следующее оборудование:</a:t>
            </a:r>
          </a:p>
          <a:p>
            <a:r>
              <a:rPr lang="ru-RU" sz="7200" b="1" i="1" dirty="0">
                <a:solidFill>
                  <a:schemeClr val="tx1"/>
                </a:solidFill>
              </a:rPr>
              <a:t>- муфельная печь – 160000 руб.;</a:t>
            </a:r>
          </a:p>
          <a:p>
            <a:r>
              <a:rPr lang="ru-RU" sz="7200" b="1" i="1" dirty="0">
                <a:solidFill>
                  <a:schemeClr val="tx1"/>
                </a:solidFill>
              </a:rPr>
              <a:t>- гончарный станок – 40000 руб.;</a:t>
            </a:r>
          </a:p>
          <a:p>
            <a:r>
              <a:rPr lang="ru-RU" sz="7200" b="1" i="1" dirty="0">
                <a:solidFill>
                  <a:schemeClr val="tx1"/>
                </a:solidFill>
              </a:rPr>
              <a:t>- столы – 5 шт.*4000 = 20000 руб.;</a:t>
            </a:r>
          </a:p>
          <a:p>
            <a:r>
              <a:rPr lang="ru-RU" sz="7200" b="1" i="1" dirty="0">
                <a:solidFill>
                  <a:schemeClr val="tx1"/>
                </a:solidFill>
              </a:rPr>
              <a:t>- стулья – 10 шт. * 2000 = 20000 руб.;</a:t>
            </a:r>
          </a:p>
          <a:p>
            <a:r>
              <a:rPr lang="ru-RU" sz="7200" b="1" i="1" dirty="0">
                <a:solidFill>
                  <a:schemeClr val="tx1"/>
                </a:solidFill>
              </a:rPr>
              <a:t>- стеллажи – 3 шт.*5500 = 16500 руб.</a:t>
            </a:r>
          </a:p>
          <a:p>
            <a:r>
              <a:rPr lang="ru-RU" sz="7200" i="1" dirty="0">
                <a:solidFill>
                  <a:schemeClr val="tx1"/>
                </a:solidFill>
              </a:rPr>
              <a:t>В соответствии с этим, общая требуемая площадь  около 25 </a:t>
            </a:r>
            <a:r>
              <a:rPr lang="ru-RU" sz="7200" i="1" dirty="0" err="1">
                <a:solidFill>
                  <a:schemeClr val="tx1"/>
                </a:solidFill>
              </a:rPr>
              <a:t>кв.м</a:t>
            </a:r>
            <a:r>
              <a:rPr lang="ru-RU" sz="7200" i="1" dirty="0">
                <a:solidFill>
                  <a:schemeClr val="tx1"/>
                </a:solidFill>
              </a:rPr>
              <a:t>. Для реализации данного проекта предполагается взять в аренду помещение свободного назначения площадью около 25 </a:t>
            </a:r>
            <a:r>
              <a:rPr lang="ru-RU" sz="7200" i="1" dirty="0" err="1">
                <a:solidFill>
                  <a:schemeClr val="tx1"/>
                </a:solidFill>
              </a:rPr>
              <a:t>кв.м</a:t>
            </a:r>
            <a:r>
              <a:rPr lang="ru-RU" sz="7200" i="1" dirty="0">
                <a:solidFill>
                  <a:schemeClr val="tx1"/>
                </a:solidFill>
              </a:rPr>
              <a:t>. в центре села </a:t>
            </a:r>
            <a:r>
              <a:rPr lang="ru-RU" sz="7200" i="1" dirty="0" err="1">
                <a:solidFill>
                  <a:schemeClr val="tx1"/>
                </a:solidFill>
              </a:rPr>
              <a:t>Шаркан</a:t>
            </a:r>
            <a:r>
              <a:rPr lang="ru-RU" sz="7200" i="1" dirty="0">
                <a:solidFill>
                  <a:schemeClr val="tx1"/>
                </a:solidFill>
              </a:rPr>
              <a:t>. Стоимость аренды такого помещения 20000 руб. Так как арендодатель сдает помещение с ремонтом, то дополнительных затрат на ремонт не потребуется. А также планируется участвовать в рамках социального контракта, где выделяется субсидии до 350000 руб.</a:t>
            </a:r>
          </a:p>
          <a:p>
            <a:endParaRPr lang="ru-RU" sz="7200" dirty="0"/>
          </a:p>
        </p:txBody>
      </p:sp>
    </p:spTree>
    <p:extLst>
      <p:ext uri="{BB962C8B-B14F-4D97-AF65-F5344CB8AC3E}">
        <p14:creationId xmlns="" xmlns:p14="http://schemas.microsoft.com/office/powerpoint/2010/main" val="4027154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50536405"/>
              </p:ext>
            </p:extLst>
          </p:nvPr>
        </p:nvGraphicFramePr>
        <p:xfrm>
          <a:off x="107504" y="548681"/>
          <a:ext cx="8928992" cy="55457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6420">
                  <a:extLst>
                    <a:ext uri="{9D8B030D-6E8A-4147-A177-3AD203B41FA5}">
                      <a16:colId xmlns="" xmlns:a16="http://schemas.microsoft.com/office/drawing/2014/main" val="819850154"/>
                    </a:ext>
                  </a:extLst>
                </a:gridCol>
                <a:gridCol w="1176389">
                  <a:extLst>
                    <a:ext uri="{9D8B030D-6E8A-4147-A177-3AD203B41FA5}">
                      <a16:colId xmlns="" xmlns:a16="http://schemas.microsoft.com/office/drawing/2014/main" val="118817193"/>
                    </a:ext>
                  </a:extLst>
                </a:gridCol>
                <a:gridCol w="635423">
                  <a:extLst>
                    <a:ext uri="{9D8B030D-6E8A-4147-A177-3AD203B41FA5}">
                      <a16:colId xmlns="" xmlns:a16="http://schemas.microsoft.com/office/drawing/2014/main" val="2979746012"/>
                    </a:ext>
                  </a:extLst>
                </a:gridCol>
                <a:gridCol w="490826">
                  <a:extLst>
                    <a:ext uri="{9D8B030D-6E8A-4147-A177-3AD203B41FA5}">
                      <a16:colId xmlns="" xmlns:a16="http://schemas.microsoft.com/office/drawing/2014/main" val="2311263638"/>
                    </a:ext>
                  </a:extLst>
                </a:gridCol>
                <a:gridCol w="589294">
                  <a:extLst>
                    <a:ext uri="{9D8B030D-6E8A-4147-A177-3AD203B41FA5}">
                      <a16:colId xmlns="" xmlns:a16="http://schemas.microsoft.com/office/drawing/2014/main" val="4229615309"/>
                    </a:ext>
                  </a:extLst>
                </a:gridCol>
                <a:gridCol w="648072">
                  <a:extLst>
                    <a:ext uri="{9D8B030D-6E8A-4147-A177-3AD203B41FA5}">
                      <a16:colId xmlns="" xmlns:a16="http://schemas.microsoft.com/office/drawing/2014/main" val="3299001782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1420474991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1506543533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2398748245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2058144815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3821719020"/>
                    </a:ext>
                  </a:extLst>
                </a:gridCol>
                <a:gridCol w="648072">
                  <a:extLst>
                    <a:ext uri="{9D8B030D-6E8A-4147-A177-3AD203B41FA5}">
                      <a16:colId xmlns="" xmlns:a16="http://schemas.microsoft.com/office/drawing/2014/main" val="1189071862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3554336067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1895110908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4105240762"/>
                    </a:ext>
                  </a:extLst>
                </a:gridCol>
              </a:tblGrid>
              <a:tr h="533708"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Доход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Ед.изм.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ян</a:t>
                      </a:r>
                      <a:r>
                        <a:rPr lang="ru-RU" sz="1100" dirty="0">
                          <a:effectLst/>
                        </a:rPr>
                        <a:t>.,</a:t>
                      </a:r>
                    </a:p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фев.,</a:t>
                      </a:r>
                      <a:r>
                        <a:rPr lang="ru-RU" sz="1100" dirty="0" smtClean="0">
                          <a:effectLst/>
                        </a:rPr>
                        <a:t>23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март,23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апр.,</a:t>
                      </a:r>
                    </a:p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май,</a:t>
                      </a:r>
                    </a:p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июн</a:t>
                      </a:r>
                      <a:r>
                        <a:rPr lang="ru-RU" sz="1100" dirty="0">
                          <a:effectLst/>
                        </a:rPr>
                        <a:t>.,</a:t>
                      </a:r>
                    </a:p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июл</a:t>
                      </a:r>
                      <a:r>
                        <a:rPr lang="ru-RU" sz="1100" dirty="0">
                          <a:effectLst/>
                        </a:rPr>
                        <a:t>.,</a:t>
                      </a:r>
                    </a:p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авг</a:t>
                      </a:r>
                      <a:r>
                        <a:rPr lang="ru-RU" sz="1100" dirty="0" smtClean="0">
                          <a:effectLst/>
                        </a:rPr>
                        <a:t>.,23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сент,23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окт,23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нояб</a:t>
                      </a:r>
                      <a:r>
                        <a:rPr lang="ru-RU" sz="1100" dirty="0">
                          <a:effectLst/>
                        </a:rPr>
                        <a:t>.,</a:t>
                      </a:r>
                    </a:p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дек.,</a:t>
                      </a:r>
                      <a:r>
                        <a:rPr lang="ru-RU" sz="1100" dirty="0" smtClean="0">
                          <a:effectLst/>
                        </a:rPr>
                        <a:t>23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extLst>
                  <a:ext uri="{0D108BD9-81ED-4DB2-BD59-A6C34878D82A}">
                    <a16:rowId xmlns="" xmlns:a16="http://schemas.microsoft.com/office/drawing/2014/main" val="3066748973"/>
                  </a:ext>
                </a:extLst>
              </a:tr>
              <a:tr h="779545"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Доходы от продажи сувенирной продукции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extLst>
                  <a:ext uri="{0D108BD9-81ED-4DB2-BD59-A6C34878D82A}">
                    <a16:rowId xmlns="" xmlns:a16="http://schemas.microsoft.com/office/drawing/2014/main" val="1904560961"/>
                  </a:ext>
                </a:extLst>
              </a:tr>
              <a:tr h="501773"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Кол-во продаж сувенирной продукции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шт.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70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extLst>
                  <a:ext uri="{0D108BD9-81ED-4DB2-BD59-A6C34878D82A}">
                    <a16:rowId xmlns="" xmlns:a16="http://schemas.microsoft.com/office/drawing/2014/main" val="2744379170"/>
                  </a:ext>
                </a:extLst>
              </a:tr>
              <a:tr h="397416"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Ср. сумма чека Sср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1186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1186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1186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1186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1186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1186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1186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1186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1186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1186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1186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1186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extLst>
                  <a:ext uri="{0D108BD9-81ED-4DB2-BD59-A6C34878D82A}">
                    <a16:rowId xmlns="" xmlns:a16="http://schemas.microsoft.com/office/drawing/2014/main" val="2149028930"/>
                  </a:ext>
                </a:extLst>
              </a:tr>
              <a:tr h="397416"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Выручка V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118600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83020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88950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41510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48626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83020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59300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118600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47440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35580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55742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106740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extLst>
                  <a:ext uri="{0D108BD9-81ED-4DB2-BD59-A6C34878D82A}">
                    <a16:rowId xmlns="" xmlns:a16="http://schemas.microsoft.com/office/drawing/2014/main" val="818438612"/>
                  </a:ext>
                </a:extLst>
              </a:tr>
              <a:tr h="733691"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Доходы от проведения мероприятий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extLst>
                  <a:ext uri="{0D108BD9-81ED-4DB2-BD59-A6C34878D82A}">
                    <a16:rowId xmlns="" xmlns:a16="http://schemas.microsoft.com/office/drawing/2014/main" val="326400770"/>
                  </a:ext>
                </a:extLst>
              </a:tr>
              <a:tr h="733691"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Кол-во продаж билетов на мероприятия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шт.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120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135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198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extLst>
                  <a:ext uri="{0D108BD9-81ED-4DB2-BD59-A6C34878D82A}">
                    <a16:rowId xmlns="" xmlns:a16="http://schemas.microsoft.com/office/drawing/2014/main" val="1732291454"/>
                  </a:ext>
                </a:extLst>
              </a:tr>
              <a:tr h="366844"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Ср. сумма чека Sср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350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extLst>
                  <a:ext uri="{0D108BD9-81ED-4DB2-BD59-A6C34878D82A}">
                    <a16:rowId xmlns="" xmlns:a16="http://schemas.microsoft.com/office/drawing/2014/main" val="3586078433"/>
                  </a:ext>
                </a:extLst>
              </a:tr>
              <a:tr h="366844"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Выручка V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37800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21600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50700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33000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45000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42000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52700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46500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37200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47250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69300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extLst>
                  <a:ext uri="{0D108BD9-81ED-4DB2-BD59-A6C34878D82A}">
                    <a16:rowId xmlns="" xmlns:a16="http://schemas.microsoft.com/office/drawing/2014/main" val="517774281"/>
                  </a:ext>
                </a:extLst>
              </a:tr>
              <a:tr h="366844"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Итого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156400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104620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139650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71510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81626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128020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101300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171300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93940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72780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102992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176040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extLst>
                  <a:ext uri="{0D108BD9-81ED-4DB2-BD59-A6C34878D82A}">
                    <a16:rowId xmlns="" xmlns:a16="http://schemas.microsoft.com/office/drawing/2014/main" val="1586674893"/>
                  </a:ext>
                </a:extLst>
              </a:tr>
              <a:tr h="366844"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Итого за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2287306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extLst>
                  <a:ext uri="{0D108BD9-81ED-4DB2-BD59-A6C34878D82A}">
                    <a16:rowId xmlns="" xmlns:a16="http://schemas.microsoft.com/office/drawing/2014/main" val="1552351930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4651" y="2512257"/>
            <a:ext cx="9841092" cy="985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43853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10877334"/>
              </p:ext>
            </p:extLst>
          </p:nvPr>
        </p:nvGraphicFramePr>
        <p:xfrm>
          <a:off x="308676" y="836707"/>
          <a:ext cx="8655811" cy="54922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2137">
                  <a:extLst>
                    <a:ext uri="{9D8B030D-6E8A-4147-A177-3AD203B41FA5}">
                      <a16:colId xmlns="" xmlns:a16="http://schemas.microsoft.com/office/drawing/2014/main" val="4038138548"/>
                    </a:ext>
                  </a:extLst>
                </a:gridCol>
                <a:gridCol w="1132875">
                  <a:extLst>
                    <a:ext uri="{9D8B030D-6E8A-4147-A177-3AD203B41FA5}">
                      <a16:colId xmlns="" xmlns:a16="http://schemas.microsoft.com/office/drawing/2014/main" val="2087749696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4108165235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1051224844"/>
                    </a:ext>
                  </a:extLst>
                </a:gridCol>
                <a:gridCol w="535975">
                  <a:extLst>
                    <a:ext uri="{9D8B030D-6E8A-4147-A177-3AD203B41FA5}">
                      <a16:colId xmlns="" xmlns:a16="http://schemas.microsoft.com/office/drawing/2014/main" val="2222899956"/>
                    </a:ext>
                  </a:extLst>
                </a:gridCol>
                <a:gridCol w="571024">
                  <a:extLst>
                    <a:ext uri="{9D8B030D-6E8A-4147-A177-3AD203B41FA5}">
                      <a16:colId xmlns="" xmlns:a16="http://schemas.microsoft.com/office/drawing/2014/main" val="2069090474"/>
                    </a:ext>
                  </a:extLst>
                </a:gridCol>
                <a:gridCol w="559068">
                  <a:extLst>
                    <a:ext uri="{9D8B030D-6E8A-4147-A177-3AD203B41FA5}">
                      <a16:colId xmlns="" xmlns:a16="http://schemas.microsoft.com/office/drawing/2014/main" val="1370562607"/>
                    </a:ext>
                  </a:extLst>
                </a:gridCol>
                <a:gridCol w="607648">
                  <a:extLst>
                    <a:ext uri="{9D8B030D-6E8A-4147-A177-3AD203B41FA5}">
                      <a16:colId xmlns="" xmlns:a16="http://schemas.microsoft.com/office/drawing/2014/main" val="3987531056"/>
                    </a:ext>
                  </a:extLst>
                </a:gridCol>
                <a:gridCol w="687621">
                  <a:extLst>
                    <a:ext uri="{9D8B030D-6E8A-4147-A177-3AD203B41FA5}">
                      <a16:colId xmlns="" xmlns:a16="http://schemas.microsoft.com/office/drawing/2014/main" val="2494761156"/>
                    </a:ext>
                  </a:extLst>
                </a:gridCol>
                <a:gridCol w="541128">
                  <a:extLst>
                    <a:ext uri="{9D8B030D-6E8A-4147-A177-3AD203B41FA5}">
                      <a16:colId xmlns="" xmlns:a16="http://schemas.microsoft.com/office/drawing/2014/main" val="3310078403"/>
                    </a:ext>
                  </a:extLst>
                </a:gridCol>
                <a:gridCol w="613628">
                  <a:extLst>
                    <a:ext uri="{9D8B030D-6E8A-4147-A177-3AD203B41FA5}">
                      <a16:colId xmlns="" xmlns:a16="http://schemas.microsoft.com/office/drawing/2014/main" val="3401309672"/>
                    </a:ext>
                  </a:extLst>
                </a:gridCol>
                <a:gridCol w="550846">
                  <a:extLst>
                    <a:ext uri="{9D8B030D-6E8A-4147-A177-3AD203B41FA5}">
                      <a16:colId xmlns="" xmlns:a16="http://schemas.microsoft.com/office/drawing/2014/main" val="1000720594"/>
                    </a:ext>
                  </a:extLst>
                </a:gridCol>
                <a:gridCol w="667440">
                  <a:extLst>
                    <a:ext uri="{9D8B030D-6E8A-4147-A177-3AD203B41FA5}">
                      <a16:colId xmlns="" xmlns:a16="http://schemas.microsoft.com/office/drawing/2014/main" val="720885123"/>
                    </a:ext>
                  </a:extLst>
                </a:gridCol>
                <a:gridCol w="570277">
                  <a:extLst>
                    <a:ext uri="{9D8B030D-6E8A-4147-A177-3AD203B41FA5}">
                      <a16:colId xmlns="" xmlns:a16="http://schemas.microsoft.com/office/drawing/2014/main" val="359407067"/>
                    </a:ext>
                  </a:extLst>
                </a:gridCol>
              </a:tblGrid>
              <a:tr h="485840"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600" dirty="0">
                          <a:effectLst/>
                        </a:rPr>
                        <a:t>Расходы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ян.,</a:t>
                      </a:r>
                      <a:r>
                        <a:rPr lang="ru-RU" sz="1200" dirty="0" smtClean="0">
                          <a:effectLst/>
                        </a:rPr>
                        <a:t>23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фев.,</a:t>
                      </a:r>
                    </a:p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март,</a:t>
                      </a:r>
                    </a:p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апр.,</a:t>
                      </a:r>
                    </a:p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май,</a:t>
                      </a:r>
                    </a:p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июн</a:t>
                      </a:r>
                      <a:r>
                        <a:rPr lang="ru-RU" sz="1200" dirty="0">
                          <a:effectLst/>
                        </a:rPr>
                        <a:t>.,</a:t>
                      </a:r>
                    </a:p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июл.,</a:t>
                      </a:r>
                      <a:r>
                        <a:rPr lang="ru-RU" sz="1200" dirty="0" smtClean="0">
                          <a:effectLst/>
                        </a:rPr>
                        <a:t>23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авг.,</a:t>
                      </a:r>
                    </a:p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сент.,</a:t>
                      </a:r>
                    </a:p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окт.,</a:t>
                      </a:r>
                    </a:p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нояб</a:t>
                      </a:r>
                      <a:r>
                        <a:rPr lang="ru-RU" sz="1200" dirty="0">
                          <a:effectLst/>
                        </a:rPr>
                        <a:t>.,</a:t>
                      </a:r>
                    </a:p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дек.,</a:t>
                      </a:r>
                    </a:p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extLst>
                  <a:ext uri="{0D108BD9-81ED-4DB2-BD59-A6C34878D82A}">
                    <a16:rowId xmlns="" xmlns:a16="http://schemas.microsoft.com/office/drawing/2014/main" val="1605458308"/>
                  </a:ext>
                </a:extLst>
              </a:tr>
              <a:tr h="485840"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Постоянные затраты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extLst>
                  <a:ext uri="{0D108BD9-81ED-4DB2-BD59-A6C34878D82A}">
                    <a16:rowId xmlns="" xmlns:a16="http://schemas.microsoft.com/office/drawing/2014/main" val="2739481809"/>
                  </a:ext>
                </a:extLst>
              </a:tr>
              <a:tr h="304802"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Аренда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extLst>
                  <a:ext uri="{0D108BD9-81ED-4DB2-BD59-A6C34878D82A}">
                    <a16:rowId xmlns="" xmlns:a16="http://schemas.microsoft.com/office/drawing/2014/main" val="444009053"/>
                  </a:ext>
                </a:extLst>
              </a:tr>
              <a:tr h="485840"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Коммунальные услуги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extLst>
                  <a:ext uri="{0D108BD9-81ED-4DB2-BD59-A6C34878D82A}">
                    <a16:rowId xmlns="" xmlns:a16="http://schemas.microsoft.com/office/drawing/2014/main" val="2222310028"/>
                  </a:ext>
                </a:extLst>
              </a:tr>
              <a:tr h="304802"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Реклама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extLst>
                  <a:ext uri="{0D108BD9-81ED-4DB2-BD59-A6C34878D82A}">
                    <a16:rowId xmlns="" xmlns:a16="http://schemas.microsoft.com/office/drawing/2014/main" val="2721539859"/>
                  </a:ext>
                </a:extLst>
              </a:tr>
              <a:tr h="485840"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Заработная плата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extLst>
                  <a:ext uri="{0D108BD9-81ED-4DB2-BD59-A6C34878D82A}">
                    <a16:rowId xmlns="" xmlns:a16="http://schemas.microsoft.com/office/drawing/2014/main" val="2575973299"/>
                  </a:ext>
                </a:extLst>
              </a:tr>
              <a:tr h="304802"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директор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extLst>
                  <a:ext uri="{0D108BD9-81ED-4DB2-BD59-A6C34878D82A}">
                    <a16:rowId xmlns="" xmlns:a16="http://schemas.microsoft.com/office/drawing/2014/main" val="4286237815"/>
                  </a:ext>
                </a:extLst>
              </a:tr>
              <a:tr h="485840"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Переменные затраты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extLst>
                  <a:ext uri="{0D108BD9-81ED-4DB2-BD59-A6C34878D82A}">
                    <a16:rowId xmlns="" xmlns:a16="http://schemas.microsoft.com/office/drawing/2014/main" val="3010797246"/>
                  </a:ext>
                </a:extLst>
              </a:tr>
              <a:tr h="304802"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Сырье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extLst>
                  <a:ext uri="{0D108BD9-81ED-4DB2-BD59-A6C34878D82A}">
                    <a16:rowId xmlns="" xmlns:a16="http://schemas.microsoft.com/office/drawing/2014/main" val="2709367159"/>
                  </a:ext>
                </a:extLst>
              </a:tr>
              <a:tr h="485840"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Оформление помещения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extLst>
                  <a:ext uri="{0D108BD9-81ED-4DB2-BD59-A6C34878D82A}">
                    <a16:rowId xmlns="" xmlns:a16="http://schemas.microsoft.com/office/drawing/2014/main" val="1739019958"/>
                  </a:ext>
                </a:extLst>
              </a:tr>
              <a:tr h="728760"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Оборудование и инструменты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276500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extLst>
                  <a:ext uri="{0D108BD9-81ED-4DB2-BD59-A6C34878D82A}">
                    <a16:rowId xmlns="" xmlns:a16="http://schemas.microsoft.com/office/drawing/2014/main" val="1396960838"/>
                  </a:ext>
                </a:extLst>
              </a:tr>
              <a:tr h="304802"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ИТОГО: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357500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76000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81000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76000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76000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76000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81000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76000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76000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81000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76000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81000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extLst>
                  <a:ext uri="{0D108BD9-81ED-4DB2-BD59-A6C34878D82A}">
                    <a16:rowId xmlns="" xmlns:a16="http://schemas.microsoft.com/office/drawing/2014/main" val="669818853"/>
                  </a:ext>
                </a:extLst>
              </a:tr>
              <a:tr h="304802"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ВСЕГО: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1213500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88" marR="63988" marT="0" marB="0" anchor="b"/>
                </a:tc>
                <a:extLst>
                  <a:ext uri="{0D108BD9-81ED-4DB2-BD59-A6C34878D82A}">
                    <a16:rowId xmlns="" xmlns:a16="http://schemas.microsoft.com/office/drawing/2014/main" val="3698344378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8676" y="2341091"/>
            <a:ext cx="9292524" cy="614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681625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i="1" dirty="0">
                <a:solidFill>
                  <a:srgbClr val="C00000"/>
                </a:solidFill>
              </a:rPr>
              <a:t>Бюджет операционной деятельности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78900429"/>
              </p:ext>
            </p:extLst>
          </p:nvPr>
        </p:nvGraphicFramePr>
        <p:xfrm>
          <a:off x="179514" y="1268762"/>
          <a:ext cx="8856982" cy="46805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325">
                  <a:extLst>
                    <a:ext uri="{9D8B030D-6E8A-4147-A177-3AD203B41FA5}">
                      <a16:colId xmlns="" xmlns:a16="http://schemas.microsoft.com/office/drawing/2014/main" val="2500334969"/>
                    </a:ext>
                  </a:extLst>
                </a:gridCol>
                <a:gridCol w="1643413">
                  <a:extLst>
                    <a:ext uri="{9D8B030D-6E8A-4147-A177-3AD203B41FA5}">
                      <a16:colId xmlns="" xmlns:a16="http://schemas.microsoft.com/office/drawing/2014/main" val="1999590672"/>
                    </a:ext>
                  </a:extLst>
                </a:gridCol>
                <a:gridCol w="384516">
                  <a:extLst>
                    <a:ext uri="{9D8B030D-6E8A-4147-A177-3AD203B41FA5}">
                      <a16:colId xmlns="" xmlns:a16="http://schemas.microsoft.com/office/drawing/2014/main" val="4233604792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2731990874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1027414236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4060368280"/>
                    </a:ext>
                  </a:extLst>
                </a:gridCol>
                <a:gridCol w="533497">
                  <a:extLst>
                    <a:ext uri="{9D8B030D-6E8A-4147-A177-3AD203B41FA5}">
                      <a16:colId xmlns="" xmlns:a16="http://schemas.microsoft.com/office/drawing/2014/main" val="340867641"/>
                    </a:ext>
                  </a:extLst>
                </a:gridCol>
                <a:gridCol w="465392">
                  <a:extLst>
                    <a:ext uri="{9D8B030D-6E8A-4147-A177-3AD203B41FA5}">
                      <a16:colId xmlns="" xmlns:a16="http://schemas.microsoft.com/office/drawing/2014/main" val="1640397676"/>
                    </a:ext>
                  </a:extLst>
                </a:gridCol>
                <a:gridCol w="479936">
                  <a:extLst>
                    <a:ext uri="{9D8B030D-6E8A-4147-A177-3AD203B41FA5}">
                      <a16:colId xmlns="" xmlns:a16="http://schemas.microsoft.com/office/drawing/2014/main" val="1676347287"/>
                    </a:ext>
                  </a:extLst>
                </a:gridCol>
                <a:gridCol w="494478">
                  <a:extLst>
                    <a:ext uri="{9D8B030D-6E8A-4147-A177-3AD203B41FA5}">
                      <a16:colId xmlns="" xmlns:a16="http://schemas.microsoft.com/office/drawing/2014/main" val="626972864"/>
                    </a:ext>
                  </a:extLst>
                </a:gridCol>
                <a:gridCol w="523566">
                  <a:extLst>
                    <a:ext uri="{9D8B030D-6E8A-4147-A177-3AD203B41FA5}">
                      <a16:colId xmlns="" xmlns:a16="http://schemas.microsoft.com/office/drawing/2014/main" val="2986023807"/>
                    </a:ext>
                  </a:extLst>
                </a:gridCol>
                <a:gridCol w="436305">
                  <a:extLst>
                    <a:ext uri="{9D8B030D-6E8A-4147-A177-3AD203B41FA5}">
                      <a16:colId xmlns="" xmlns:a16="http://schemas.microsoft.com/office/drawing/2014/main" val="11890998"/>
                    </a:ext>
                  </a:extLst>
                </a:gridCol>
                <a:gridCol w="450849">
                  <a:extLst>
                    <a:ext uri="{9D8B030D-6E8A-4147-A177-3AD203B41FA5}">
                      <a16:colId xmlns="" xmlns:a16="http://schemas.microsoft.com/office/drawing/2014/main" val="4040054043"/>
                    </a:ext>
                  </a:extLst>
                </a:gridCol>
                <a:gridCol w="494478">
                  <a:extLst>
                    <a:ext uri="{9D8B030D-6E8A-4147-A177-3AD203B41FA5}">
                      <a16:colId xmlns="" xmlns:a16="http://schemas.microsoft.com/office/drawing/2014/main" val="1055472591"/>
                    </a:ext>
                  </a:extLst>
                </a:gridCol>
                <a:gridCol w="450849">
                  <a:extLst>
                    <a:ext uri="{9D8B030D-6E8A-4147-A177-3AD203B41FA5}">
                      <a16:colId xmlns="" xmlns:a16="http://schemas.microsoft.com/office/drawing/2014/main" val="488696632"/>
                    </a:ext>
                  </a:extLst>
                </a:gridCol>
                <a:gridCol w="567194">
                  <a:extLst>
                    <a:ext uri="{9D8B030D-6E8A-4147-A177-3AD203B41FA5}">
                      <a16:colId xmlns="" xmlns:a16="http://schemas.microsoft.com/office/drawing/2014/main" val="1514638021"/>
                    </a:ext>
                  </a:extLst>
                </a:gridCol>
              </a:tblGrid>
              <a:tr h="357265"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№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БЮДЖЕТ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 err="1">
                          <a:effectLst/>
                        </a:rPr>
                        <a:t>Ед.изм</a:t>
                      </a:r>
                      <a:r>
                        <a:rPr lang="ru-RU" sz="900" dirty="0">
                          <a:effectLst/>
                        </a:rPr>
                        <a:t>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ЯНВ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ФЕВР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МАРТ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АПР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МАЙ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ИЮНЬ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ИЮЛЬ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АВГ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СЕНТ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ОКТ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НОЯБ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ДЕК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ИТОГО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909689401"/>
                  </a:ext>
                </a:extLst>
              </a:tr>
              <a:tr h="606293"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ДОХОДЫ ОТ ОПЕРАЦИОННОЙ ДЕЯТЕЛЬНОСТИ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РУБ.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275000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187640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228600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113020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130252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211040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160600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289900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141380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108360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158734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282780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2287306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865443986"/>
                  </a:ext>
                </a:extLst>
              </a:tr>
              <a:tr h="606293"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РАСХОДЫ НА ОПЕРАЦИОННУЮ ДЕЯТЕЛЬНОСТЬ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1029500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76000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81000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76000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76000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76000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81000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76000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76000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81000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76000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81000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1885500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438317871"/>
                  </a:ext>
                </a:extLst>
              </a:tr>
              <a:tr h="217350"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Постоянные расходы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397938072"/>
                  </a:ext>
                </a:extLst>
              </a:tr>
              <a:tr h="366064"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Аренда 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20000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20000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20000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20000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20000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20000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240000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518950022"/>
                  </a:ext>
                </a:extLst>
              </a:tr>
              <a:tr h="357265"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Коммунальные платежи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6000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6000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72000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684338603"/>
                  </a:ext>
                </a:extLst>
              </a:tr>
              <a:tr h="366064"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Реклама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10000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120000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36432237"/>
                  </a:ext>
                </a:extLst>
              </a:tr>
              <a:tr h="366064"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Заработная плата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240000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910211879"/>
                  </a:ext>
                </a:extLst>
              </a:tr>
              <a:tr h="357265"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Переменные расходы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409454110"/>
                  </a:ext>
                </a:extLst>
              </a:tr>
              <a:tr h="366064"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Сырье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240000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668475399"/>
                  </a:ext>
                </a:extLst>
              </a:tr>
              <a:tr h="357265"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Оформление помещения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25000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140516728"/>
                  </a:ext>
                </a:extLst>
              </a:tr>
              <a:tr h="357265"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Оборудование, инструменты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276500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276500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553862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33379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>
                <a:solidFill>
                  <a:srgbClr val="C00000"/>
                </a:solidFill>
              </a:rPr>
              <a:t>Бюджет проекта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33737446"/>
              </p:ext>
            </p:extLst>
          </p:nvPr>
        </p:nvGraphicFramePr>
        <p:xfrm>
          <a:off x="457200" y="1417638"/>
          <a:ext cx="8291264" cy="44596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3340">
                  <a:extLst>
                    <a:ext uri="{9D8B030D-6E8A-4147-A177-3AD203B41FA5}">
                      <a16:colId xmlns="" xmlns:a16="http://schemas.microsoft.com/office/drawing/2014/main" val="2478317234"/>
                    </a:ext>
                  </a:extLst>
                </a:gridCol>
                <a:gridCol w="3997924">
                  <a:extLst>
                    <a:ext uri="{9D8B030D-6E8A-4147-A177-3AD203B41FA5}">
                      <a16:colId xmlns="" xmlns:a16="http://schemas.microsoft.com/office/drawing/2014/main" val="3363950019"/>
                    </a:ext>
                  </a:extLst>
                </a:gridCol>
              </a:tblGrid>
              <a:tr h="621861"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Структура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2023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148061494"/>
                  </a:ext>
                </a:extLst>
              </a:tr>
              <a:tr h="657397"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ДОХОДЫ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2287306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128889297"/>
                  </a:ext>
                </a:extLst>
              </a:tr>
              <a:tr h="639629"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ПОСТОЯНЫЕ ЗАТРАТЫ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672000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045875763"/>
                  </a:ext>
                </a:extLst>
              </a:tr>
              <a:tr h="639629"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ПЕРЕМЕННЫЕ ЗАТРАТЫ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541500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12525748"/>
                  </a:ext>
                </a:extLst>
              </a:tr>
              <a:tr h="639629"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СРЕДНЯЯ СУММА ЧЕКА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1186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394202813"/>
                  </a:ext>
                </a:extLst>
              </a:tr>
              <a:tr h="1261490">
                <a:tc>
                  <a:txBody>
                    <a:bodyPr/>
                    <a:lstStyle/>
                    <a:p>
                      <a:pPr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ТОЧКА БЕЗУБЫТОЧНОСТИ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566,81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2572067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789319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02634"/>
          </a:xfrm>
        </p:spPr>
        <p:txBody>
          <a:bodyPr>
            <a:normAutofit/>
          </a:bodyPr>
          <a:lstStyle/>
          <a:p>
            <a:r>
              <a:rPr lang="ru-RU" sz="2000" b="1" i="1" dirty="0">
                <a:solidFill>
                  <a:srgbClr val="C00000"/>
                </a:solidFill>
              </a:rPr>
              <a:t>Показатели эффективности</a:t>
            </a: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/>
              <a:t>Срок окупаемости = 357500/1143653=0,31</a:t>
            </a:r>
            <a:br>
              <a:rPr lang="ru-RU" sz="2000" b="1" i="1" dirty="0"/>
            </a:br>
            <a:r>
              <a:rPr lang="ru-RU" sz="2000" b="1" i="1" dirty="0"/>
              <a:t>Рентабельность = 2287306/1885500=121,31</a:t>
            </a:r>
            <a:br>
              <a:rPr lang="ru-RU" sz="2000" b="1" i="1" dirty="0"/>
            </a:br>
            <a:r>
              <a:rPr lang="ru-RU" sz="2000" b="1" i="1" dirty="0"/>
              <a:t>Источники инвестиций</a:t>
            </a:r>
            <a:br>
              <a:rPr lang="ru-RU" sz="2000" b="1" i="1" dirty="0"/>
            </a:br>
            <a:r>
              <a:rPr lang="ru-RU" sz="2000" b="1" i="1" dirty="0"/>
              <a:t>- государственные субсидии</a:t>
            </a:r>
            <a:br>
              <a:rPr lang="ru-RU" sz="2000" b="1" i="1" dirty="0"/>
            </a:br>
            <a:r>
              <a:rPr lang="ru-RU" sz="2000" b="1" i="1" dirty="0"/>
              <a:t>- собственные средства в виде (материального и финансового)</a:t>
            </a:r>
            <a:br>
              <a:rPr lang="ru-RU" sz="2000" b="1" i="1" dirty="0"/>
            </a:br>
            <a:r>
              <a:rPr lang="ru-RU" sz="2000" b="1" i="1" dirty="0"/>
              <a:t>-  спонсорские средства</a:t>
            </a:r>
            <a:br>
              <a:rPr lang="ru-RU" sz="2000" b="1" i="1" dirty="0"/>
            </a:br>
            <a:r>
              <a:rPr lang="ru-RU" sz="2000" b="1" i="1" dirty="0"/>
              <a:t>Система налогообложения</a:t>
            </a:r>
            <a:br>
              <a:rPr lang="ru-RU" sz="2000" b="1" i="1" dirty="0"/>
            </a:br>
            <a:r>
              <a:rPr lang="ru-RU" sz="2000" b="1" i="1" dirty="0"/>
              <a:t>Так как оформление будет как </a:t>
            </a:r>
            <a:r>
              <a:rPr lang="ru-RU" sz="2000" b="1" i="1" dirty="0" err="1"/>
              <a:t>самозанятая</a:t>
            </a:r>
            <a:r>
              <a:rPr lang="ru-RU" sz="2000" b="1" i="1" dirty="0"/>
              <a:t>, то налог составит </a:t>
            </a:r>
            <a:br>
              <a:rPr lang="ru-RU" sz="2000" b="1" i="1" dirty="0"/>
            </a:br>
            <a:r>
              <a:rPr lang="ru-RU" sz="2000" b="1" i="1" dirty="0"/>
              <a:t>4 % от прибыли в размере 91 492,24 руб. в год.</a:t>
            </a:r>
            <a:br>
              <a:rPr lang="ru-RU" sz="2000" b="1" i="1" dirty="0"/>
            </a:br>
            <a:r>
              <a:rPr lang="ru-RU" sz="2000" b="1" i="1" dirty="0"/>
              <a:t>    </a:t>
            </a:r>
            <a:r>
              <a:rPr lang="ru-RU" sz="2000" b="1" i="1" dirty="0">
                <a:solidFill>
                  <a:srgbClr val="C00000"/>
                </a:solidFill>
              </a:rPr>
              <a:t>Организационная структура</a:t>
            </a:r>
            <a:br>
              <a:rPr lang="ru-RU" sz="2000" b="1" i="1" dirty="0">
                <a:solidFill>
                  <a:srgbClr val="C00000"/>
                </a:solidFill>
              </a:rPr>
            </a:br>
            <a:r>
              <a:rPr lang="ru-RU" sz="2000" b="1" i="1" dirty="0"/>
              <a:t>В связи с тем, что оформление творческой мастерской по декоративно-прикладному искусству «Мастерок» будет оформлено как </a:t>
            </a:r>
            <a:r>
              <a:rPr lang="ru-RU" sz="2000" b="1" i="1" dirty="0" err="1"/>
              <a:t>самозанятой</a:t>
            </a:r>
            <a:r>
              <a:rPr lang="ru-RU" sz="2000" b="1" i="1" dirty="0"/>
              <a:t>, то в структуре будет один человек. </a:t>
            </a:r>
            <a:br>
              <a:rPr lang="ru-RU" sz="2000" b="1" i="1" dirty="0"/>
            </a:br>
            <a:r>
              <a:rPr lang="ru-RU" sz="2000" b="1" i="1" dirty="0"/>
              <a:t>В дальнейшем планируется расширение бизнеса.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19372514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theslide.ru/img/thumbs/75f2b2700d977a3b46ad232cd361b3a9-800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73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s://sun6-23.userapi.com/s/v1/ig1/2IwHyepRlRfw9oProAAaKB20VccPSrupVUD4rVn2yUcdykgX0rHGyLP5PA8xM1IknHf-lj3J.jpg?size=800x819&amp;quality=96&amp;crop=0,0,800,819&amp;ava=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068960"/>
            <a:ext cx="4032448" cy="34908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650709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2577</TotalTime>
  <Words>982</Words>
  <Application>Microsoft Office PowerPoint</Application>
  <PresentationFormat>Экран (4:3)</PresentationFormat>
  <Paragraphs>647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Творческая мастерская ДПИ «Мастерок»</vt:lpstr>
      <vt:lpstr>1.Бизнес-идея</vt:lpstr>
      <vt:lpstr>2.Целевая аудитория</vt:lpstr>
      <vt:lpstr>-потебители имеющие изысканный вкус, для коллекционеров;</vt:lpstr>
      <vt:lpstr>- для детей изготовлены сувениры из недорогостоящих материалов, более мелкие сувениры, доступные для каждого. </vt:lpstr>
      <vt:lpstr>Исследования в открытом доступе. Динамика показывает пики продаж сувенирной продукции.  На эти периоды (август и декабрь) будет организована расширенная  выставка-распродажа изделий. </vt:lpstr>
      <vt:lpstr>Слайд 7</vt:lpstr>
      <vt:lpstr>Конкуренты. Основные конкуренты перечислены ниже, но наши услуги уникальны и для более широкого потребителя. Таким образом наша продукция и услуги остаются в приоритете своим качеством и разнообразием. </vt:lpstr>
      <vt:lpstr>Слайд 9</vt:lpstr>
      <vt:lpstr>Объем товарооборота. Прибыль = Доходы – Расходы  (расчеты на слайде № 15,16) 1 073 806 = 2 287 306 – 1 213 500,  из чего следует,  что данное направление перспективно. Затраты на маркетинг составляет  107 380,6 руб. </vt:lpstr>
      <vt:lpstr>Каналы сбыта. Наша продукция и услуги будут реализовываться на культурно-просветительских мероприятиях, выставках, фестивалях, конкурсах, конференциях и иных мероприятиях в сфере декоративно-прикладного творчества и участие в указанных мероприятиях, проводимых иными учреждениями. Дизайн каналов сбыта будет оформлен в фирменном стиле с разработанным товарным знаком. </vt:lpstr>
      <vt:lpstr>4.Устойчивое развитие</vt:lpstr>
      <vt:lpstr>Устойчивое развитие-комплекс мер, нацеленных на удовлетворение текущих потребностей человека при сохранении окружающей среды и ресурсов, то есть без ущерба для возможности будущих поколений удовлетворять свои собственные потребности. Устойчивое развитие возможно только при равновесии трех основных  составляющих: экономический рост, социальная ответственность и экологический баланс. Экологической сфере нужно уделить особое внимание, так как тема  экологии на данный момент очень актуальна. Мы имеем дело с глиной, а глина, как известно , полезна для кожи рук. Зная эту информацию, люди будут тянуться к данному виду творчества. Экологи , проверяющие организации тоже не смогут найти причину закрыть бизнес, если организаторы продемонстрируют выхлопные трубы печей из которых выделяются вещества как свинец. Для того чтобы бизнес процветал необходимо дать населению понять о его плюсы , как благотворно лепка влияет не только на психологическое спокойствие, но и в целом на здоровье – прогрессивно развивается речь, улучшается кровоток в сосудах, улучшаются процессы пищеварения. А так же этот вид деятельности культурно воспитывает будущее поколение. По Пушкинской карте девушки и юноши с удовольствием будут проводить вместе время, и впитывать в себя знания творчества наших предков. Для развития экономической сферы нужно расширять бизнес. Таким образом, мы увеличим количество рабочих мест и увеличим прибыль  нашего бизнеса. </vt:lpstr>
      <vt:lpstr>5.Экономическое обоснование/финансовый план.</vt:lpstr>
      <vt:lpstr>Слайд 15</vt:lpstr>
      <vt:lpstr>Слайд 16</vt:lpstr>
      <vt:lpstr>Бюджет операционной деятельности</vt:lpstr>
      <vt:lpstr>Бюджет проекта</vt:lpstr>
      <vt:lpstr>Показатели эффективности Срок окупаемости = 357500/1143653=0,31 Рентабельность = 2287306/1885500=121,31 Источники инвестиций - государственные субсидии - собственные средства в виде (материального и финансового) -  спонсорские средства Система налогообложения Так как оформление будет как самозанятая, то налог составит  4 % от прибыли в размере 91 492,24 руб. в год.     Организационная структура В связи с тем, что оформление творческой мастерской по декоративно-прикладному искусству «Мастерок» будет оформлено как самозанятой, то в структуре будет один человек.  В дальнейшем планируется расширение бизнеса. 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Acer Swift</cp:lastModifiedBy>
  <cp:revision>200</cp:revision>
  <dcterms:modified xsi:type="dcterms:W3CDTF">2023-07-27T14:58:14Z</dcterms:modified>
</cp:coreProperties>
</file>