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41" r:id="rId3"/>
    <p:sldId id="299" r:id="rId4"/>
    <p:sldId id="300" r:id="rId5"/>
    <p:sldId id="303" r:id="rId6"/>
    <p:sldId id="333" r:id="rId7"/>
    <p:sldId id="334" r:id="rId8"/>
    <p:sldId id="335" r:id="rId9"/>
    <p:sldId id="337" r:id="rId10"/>
    <p:sldId id="340" r:id="rId11"/>
    <p:sldId id="336" r:id="rId12"/>
    <p:sldId id="339" r:id="rId13"/>
    <p:sldId id="338" r:id="rId14"/>
    <p:sldId id="317" r:id="rId1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2" autoAdjust="0"/>
    <p:restoredTop sz="94713" autoAdjust="0"/>
  </p:normalViewPr>
  <p:slideViewPr>
    <p:cSldViewPr>
      <p:cViewPr varScale="1">
        <p:scale>
          <a:sx n="104" d="100"/>
          <a:sy n="104" d="100"/>
        </p:scale>
        <p:origin x="147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73E21-8F1B-4302-AC9C-2D7CF09BD857}" type="datetimeFigureOut">
              <a:rPr lang="ru-RU"/>
              <a:pPr>
                <a:defRPr/>
              </a:pPr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37CE84-7AF8-441B-A839-08F6D6AD627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6968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159CE-5473-4CBD-A2C4-7E328E64E149}" type="datetimeFigureOut">
              <a:rPr lang="ru-RU"/>
              <a:pPr>
                <a:defRPr/>
              </a:pPr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A8122-0E75-4A14-8241-40141A8F68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1985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FBD25-D69A-4791-98E3-FEE30876CF6B}" type="datetimeFigureOut">
              <a:rPr lang="ru-RU"/>
              <a:pPr>
                <a:defRPr/>
              </a:pPr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E3CBE-81D6-4998-92D6-9B5669365B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6396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8C055-3C2E-4FDC-8229-2D94FB64A4A0}" type="datetimeFigureOut">
              <a:rPr lang="ru-RU"/>
              <a:pPr>
                <a:defRPr/>
              </a:pPr>
              <a:t>14.06.2023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28844-9317-4FF8-9344-AFE277AB9F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9161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91DF-7634-44EC-AB0B-9B00F7FEE24B}" type="datetimeFigureOut">
              <a:rPr lang="ru-RU"/>
              <a:pPr>
                <a:defRPr/>
              </a:pPr>
              <a:t>14.06.2023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09B7F5-4B21-47AB-A212-8B1CED7AD38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4155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58BB3-82C9-4B6A-998E-C3851AC2B4F3}" type="datetimeFigureOut">
              <a:rPr lang="ru-RU"/>
              <a:pPr>
                <a:defRPr/>
              </a:pPr>
              <a:t>14.06.2023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D6A14E-4017-44A9-84A9-D450B30DC6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3651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9D052-8367-47B8-8CFC-CE103DD2CA8E}" type="datetimeFigureOut">
              <a:rPr lang="ru-RU"/>
              <a:pPr>
                <a:defRPr/>
              </a:pPr>
              <a:t>14.06.2023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DEEB0-B66E-4B24-8030-586225B86F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4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2F771-B1EC-40D5-B532-E3AC097DF13E}" type="datetimeFigureOut">
              <a:rPr lang="ru-RU"/>
              <a:pPr>
                <a:defRPr/>
              </a:pPr>
              <a:t>14.06.2023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21B26-608D-4860-B61C-AFA825A70F5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3637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B2421-2B53-45A0-AAA9-52A8C3520DE7}" type="datetimeFigureOut">
              <a:rPr lang="ru-RU"/>
              <a:pPr>
                <a:defRPr/>
              </a:pPr>
              <a:t>14.06.2023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73A45D-6B8F-45F9-B872-89C469B4773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099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9CBB7-3114-4148-AAA2-8110C8F2B808}" type="datetimeFigureOut">
              <a:rPr lang="ru-RU"/>
              <a:pPr>
                <a:defRPr/>
              </a:pPr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CCD7C-E370-4B86-87CC-1997D5DF146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2313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D890E-0F05-4575-A02C-C9771B9783A7}" type="datetimeFigureOut">
              <a:rPr lang="ru-RU"/>
              <a:pPr>
                <a:defRPr/>
              </a:pPr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C69809-0FDE-40BF-9987-005EE3F7BED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349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BA71CA-22DD-45E3-A9DC-DC1688EA4983}" type="datetimeFigureOut">
              <a:rPr lang="ru-RU"/>
              <a:pPr>
                <a:defRPr/>
              </a:pPr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4CDD6D7-3D05-4032-80C7-9A5A79782D6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ZOZULYA\_Брендбук НВГУ_2018 (все шаблоны)\2. Деловая документация\Электронная презентация\НВГУ\Слайды презентации\2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0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79388" y="2276475"/>
            <a:ext cx="8856662" cy="20859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Roboto" pitchFamily="2" charset="0"/>
                <a:cs typeface="Times New Roman" panose="02020603050405020304" pitchFamily="18" charset="0"/>
              </a:rPr>
              <a:t>Тема: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Roboto" pitchFamily="2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Roboto" pitchFamily="2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Roboto" pitchFamily="2" charset="0"/>
                <a:cs typeface="Times New Roman" panose="02020603050405020304" pitchFamily="18" charset="0"/>
              </a:rPr>
              <a:t>Имитационное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Roboto" pitchFamily="2" charset="0"/>
                <a:cs typeface="Times New Roman" panose="02020603050405020304" pitchFamily="18" charset="0"/>
              </a:rPr>
              <a:t>моделирование автодорожного движения в городе Нижневартовске</a:t>
            </a: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787900" y="4362450"/>
            <a:ext cx="3808413" cy="2305050"/>
          </a:xfrm>
        </p:spPr>
        <p:txBody>
          <a:bodyPr rtlCol="0">
            <a:normAutofit fontScale="92500" lnSpcReduction="10000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кандидат физико-математических наук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Мамедли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Р.Э. 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ФИТиМ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направлению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ИиВТ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3102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Коваленко Павел Игоревич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fontAlgn="auto">
              <a:spcAft>
                <a:spcPts val="0"/>
              </a:spcAft>
              <a:defRPr/>
            </a:pPr>
            <a:endParaRPr lang="ru-RU" sz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Roboto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30" y="11266"/>
            <a:ext cx="9136569" cy="681430"/>
          </a:xfrm>
        </p:spPr>
        <p:txBody>
          <a:bodyPr/>
          <a:lstStyle/>
          <a:p>
            <a:r>
              <a:rPr lang="ru-RU" dirty="0" smtClean="0"/>
              <a:t>Имитационное моделирование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914" y="112474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Это метод исследования, при котором изучаемая система заменяется моделью, с достаточной точностью описывающей  реальную систему, с которой проводятся эксперименты с целью получения информации об </a:t>
            </a:r>
            <a:r>
              <a:rPr lang="ru-RU" smtClean="0"/>
              <a:t>этой системе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200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одержимое 22"/>
          <p:cNvSpPr>
            <a:spLocks noGrp="1"/>
          </p:cNvSpPr>
          <p:nvPr>
            <p:ph sz="half" idx="1"/>
          </p:nvPr>
        </p:nvSpPr>
        <p:spPr>
          <a:xfrm>
            <a:off x="395288" y="1052513"/>
            <a:ext cx="8229600" cy="4525962"/>
          </a:xfrm>
        </p:spPr>
        <p:txBody>
          <a:bodyPr rtlCol="0">
            <a:normAutofit fontScale="85000" lnSpcReduction="20000"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  <a:r>
              <a:rPr lang="ru-RU" sz="2300" dirty="0"/>
              <a:t>В условиях роста уровня автомобилизации существенно повышается значение сбалансированного использования ресурсов для эффективной организации дорожного движения. Поэтому актуально как никогда использование имитационного компьютерного моделирования транспортных и пешеходных потоков, которые могут быть реализованы в кратчайшее время с минимальными затратами по сравнению с дорожным строительством, что позволит максимально использовать возможности имеющейся улично-дорожной сети и максимально учитывать потребности участников дорожного движения.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Aft>
                <a:spcPts val="0"/>
              </a:spcAft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</a:t>
            </a:r>
            <a:r>
              <a:rPr lang="ru-RU" sz="2400" dirty="0"/>
              <a:t>Объектом исследования является автодорожное движение в </a:t>
            </a:r>
            <a:r>
              <a:rPr lang="ru-RU" sz="2400" dirty="0" smtClean="0"/>
              <a:t>городе </a:t>
            </a:r>
            <a:r>
              <a:rPr lang="ru-RU" sz="2400" dirty="0"/>
              <a:t>Нижневартовске</a:t>
            </a:r>
            <a:r>
              <a:rPr lang="ru-RU" sz="2400" dirty="0" smtClean="0"/>
              <a:t>.</a:t>
            </a:r>
            <a:endParaRPr lang="ru-RU" sz="2400" dirty="0"/>
          </a:p>
          <a:p>
            <a:pPr algn="just" fontAlgn="auto">
              <a:spcAft>
                <a:spcPts val="0"/>
              </a:spcAft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/>
              <a:t>Предметом исследования является имитационное моделирование транспортного потока на автодорогах </a:t>
            </a:r>
            <a:r>
              <a:rPr lang="ru-RU" sz="2400" dirty="0" smtClean="0"/>
              <a:t>города Нижневартовска.</a:t>
            </a:r>
            <a:endParaRPr lang="ru-RU" sz="2400" dirty="0"/>
          </a:p>
          <a:p>
            <a:pPr algn="just" fontAlgn="auto">
              <a:spcAft>
                <a:spcPts val="0"/>
              </a:spcAft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300" dirty="0"/>
              <a:t>Основной целью проекта является имитационное моделирование автодорожного движения в городе Нижневартовске.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одержимое 22"/>
          <p:cNvSpPr>
            <a:spLocks noGrp="1"/>
          </p:cNvSpPr>
          <p:nvPr>
            <p:ph sz="half" idx="1"/>
          </p:nvPr>
        </p:nvSpPr>
        <p:spPr>
          <a:xfrm>
            <a:off x="431800" y="981075"/>
            <a:ext cx="8229600" cy="4751388"/>
          </a:xfrm>
        </p:spPr>
        <p:txBody>
          <a:bodyPr rtlCol="0"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Система должна обеспечивать:</a:t>
            </a:r>
          </a:p>
          <a:p>
            <a:pPr lvl="0"/>
            <a:r>
              <a:rPr lang="ru-RU" dirty="0"/>
              <a:t>моделирование дорожного полотна с учетом геометрических параметров пересечения с заданием соответствующих направлений движения;</a:t>
            </a:r>
          </a:p>
          <a:p>
            <a:pPr lvl="0"/>
            <a:r>
              <a:rPr lang="ru-RU" dirty="0"/>
              <a:t>задание интенсивностей и состава транспортных потоков на входящих участках с распределением трафика по полосам и направлениям движения, а также задание скоростей движения каждого типа автомобилей;</a:t>
            </a:r>
          </a:p>
          <a:p>
            <a:pPr lvl="0"/>
            <a:r>
              <a:rPr lang="ru-RU" dirty="0"/>
              <a:t>нанесение на дорожное полотно пешеходных переходов, задание интенсивности и направлений движения пешеходов;</a:t>
            </a:r>
          </a:p>
          <a:p>
            <a:pPr lvl="0"/>
            <a:r>
              <a:rPr lang="ru-RU" dirty="0"/>
              <a:t>введение параметров светофорного регулирования в соответствии с графиком включения сигналов светофоров и схемой </a:t>
            </a:r>
            <a:r>
              <a:rPr lang="ru-RU" dirty="0" err="1"/>
              <a:t>пофазного</a:t>
            </a:r>
            <a:r>
              <a:rPr lang="ru-RU" dirty="0"/>
              <a:t> разъезда;</a:t>
            </a:r>
          </a:p>
          <a:p>
            <a:pPr lvl="0"/>
            <a:r>
              <a:rPr lang="ru-RU" dirty="0"/>
              <a:t>рассмотрение конфликтных зон с расстановкой приоритетов движения согласно Правилам дорожного движения;</a:t>
            </a:r>
          </a:p>
          <a:p>
            <a:pPr lvl="0"/>
            <a:r>
              <a:rPr lang="ru-RU" dirty="0"/>
              <a:t>пробная имитация модели для проверки ее адекватности.</a:t>
            </a:r>
          </a:p>
          <a:p>
            <a:pPr algn="just" fontAlgn="auto">
              <a:spcAft>
                <a:spcPts val="0"/>
              </a:spcAft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Заголовок 2"/>
          <p:cNvSpPr>
            <a:spLocks noGrp="1" noChangeArrowheads="1"/>
          </p:cNvSpPr>
          <p:nvPr>
            <p:ph type="title"/>
          </p:nvPr>
        </p:nvSpPr>
        <p:spPr>
          <a:xfrm>
            <a:off x="395288" y="-171450"/>
            <a:ext cx="8229600" cy="1143000"/>
          </a:xfrm>
        </p:spPr>
        <p:txBody>
          <a:bodyPr/>
          <a:lstStyle/>
          <a:p>
            <a:r>
              <a:rPr lang="ru-RU" altLang="ru-RU" sz="4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altLang="ru-RU" sz="4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Аналоги:</a:t>
            </a:r>
            <a:endParaRPr lang="ru-RU" sz="40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</p:txBody>
      </p:sp>
      <p:sp>
        <p:nvSpPr>
          <p:cNvPr id="6147" name="Содержимое 22"/>
          <p:cNvSpPr>
            <a:spLocks noGrp="1" noChangeArrowheads="1"/>
          </p:cNvSpPr>
          <p:nvPr>
            <p:ph sz="half" idx="1"/>
          </p:nvPr>
        </p:nvSpPr>
        <p:spPr>
          <a:xfrm>
            <a:off x="971600" y="1196752"/>
            <a:ext cx="2026568" cy="1728415"/>
          </a:xfrm>
        </p:spPr>
        <p:txBody>
          <a:bodyPr/>
          <a:lstStyle/>
          <a:p>
            <a:pPr algn="just"/>
            <a:r>
              <a:rPr lang="en-US" dirty="0" err="1" smtClean="0"/>
              <a:t>Simio</a:t>
            </a:r>
            <a:endParaRPr lang="ru-RU" dirty="0" smtClean="0"/>
          </a:p>
          <a:p>
            <a:pPr algn="just"/>
            <a:r>
              <a:rPr lang="en-US" dirty="0" err="1" smtClean="0"/>
              <a:t>FlexSim</a:t>
            </a:r>
            <a:endParaRPr lang="ru-RU" dirty="0" smtClean="0"/>
          </a:p>
          <a:p>
            <a:pPr algn="just"/>
            <a:r>
              <a:rPr lang="en-US" dirty="0" err="1"/>
              <a:t>NetLogo</a:t>
            </a:r>
            <a:endParaRPr lang="ru-RU" dirty="0"/>
          </a:p>
          <a:p>
            <a:pPr algn="just"/>
            <a:endParaRPr lang="ru-RU" altLang="ru-RU" b="1" dirty="0"/>
          </a:p>
        </p:txBody>
      </p:sp>
      <p:pic>
        <p:nvPicPr>
          <p:cNvPr id="9" name="Picture 2" descr="https://www.seekpng.com/png/full/321-3212966_simio-announces-compatibility-with-oculus-rift-3d-headset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377" y="1348386"/>
            <a:ext cx="3377915" cy="106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yt3.googleusercontent.com/ytc/AL5GRJV_Rs1mLwZZLeEAZ-T-N0tsLBAiJkgHtebVoNgE=s900-c-k-c0x00ffffff-no-rj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977" y="3065141"/>
            <a:ext cx="2424717" cy="242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fiverr-res.cloudinary.com/images/t_main1,q_auto,f_auto,q_auto,f_auto/gigs/123756746/original/c0698cde1068ee08a71a334eb2c0f209173167f4/do-a-simulation-using-net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429769"/>
            <a:ext cx="2520280" cy="16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средства разработки</a:t>
            </a:r>
            <a:endParaRPr lang="ru-RU" sz="40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</p:txBody>
      </p:sp>
      <p:sp>
        <p:nvSpPr>
          <p:cNvPr id="7171" name="Содержимое 22"/>
          <p:cNvSpPr>
            <a:spLocks noGrp="1" noChangeArrowheads="1"/>
          </p:cNvSpPr>
          <p:nvPr>
            <p:ph sz="half" idx="1"/>
          </p:nvPr>
        </p:nvSpPr>
        <p:spPr>
          <a:xfrm>
            <a:off x="354012" y="1484784"/>
            <a:ext cx="8435975" cy="3311525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AnyLogic</a:t>
            </a:r>
            <a:r>
              <a:rPr lang="ru-RU" dirty="0"/>
              <a:t> - это программное обеспечение для имитационного моделирования, которое позволяет создавать </a:t>
            </a:r>
            <a:r>
              <a:rPr lang="ru-RU" dirty="0" err="1"/>
              <a:t>мультиагентные</a:t>
            </a:r>
            <a:r>
              <a:rPr lang="ru-RU" dirty="0"/>
              <a:t>, дискретно-событийные и системные динамические модели. Оно используется для анализа и оптимизации различных процессов и систем, таких как производство, логистика, транспорт, здравоохранение, гражданская защита и другие.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upload.wikimedia.org/wikipedia/en/thumb/1/11/AnyLogic_7_vector_logo.svg/1200px-AnyLogic_7_vector_logo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509120"/>
            <a:ext cx="2664296" cy="115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184576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sz="2000" dirty="0"/>
              <a:t>К</a:t>
            </a:r>
            <a:r>
              <a:rPr lang="ru-RU" sz="2000" dirty="0" smtClean="0"/>
              <a:t>арта </a:t>
            </a:r>
            <a:r>
              <a:rPr lang="ru-RU" sz="2000" dirty="0"/>
              <a:t>автодорог Нижневартовска, </a:t>
            </a:r>
            <a:r>
              <a:rPr lang="ru-RU" sz="2000" dirty="0" smtClean="0"/>
              <a:t>не включая </a:t>
            </a:r>
            <a:r>
              <a:rPr lang="ru-RU" sz="2000" dirty="0"/>
              <a:t>дворовые территории, с использованием ГИС, в среде </a:t>
            </a:r>
            <a:r>
              <a:rPr lang="ru-RU" sz="2000" dirty="0" err="1"/>
              <a:t>AnyLogic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386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8840"/>
          </a:xfrm>
        </p:spPr>
        <p:txBody>
          <a:bodyPr/>
          <a:lstStyle/>
          <a:p>
            <a:r>
              <a:rPr lang="ru-RU" dirty="0" smtClean="0"/>
              <a:t>Сравнение реального городского перекрёстка и имитационной </a:t>
            </a:r>
            <a:r>
              <a:rPr lang="ru-RU" dirty="0"/>
              <a:t>модели</a:t>
            </a:r>
          </a:p>
        </p:txBody>
      </p:sp>
      <p:pic>
        <p:nvPicPr>
          <p:cNvPr id="5" name="Сравнение камеры и модели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2009444"/>
            <a:ext cx="8229600" cy="3527425"/>
          </a:xfrm>
        </p:spPr>
      </p:pic>
    </p:spTree>
    <p:extLst>
      <p:ext uri="{BB962C8B-B14F-4D97-AF65-F5344CB8AC3E}">
        <p14:creationId xmlns:p14="http://schemas.microsoft.com/office/powerpoint/2010/main" val="137515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Эксперимент для оптимизации проезда перекрёстка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1215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 smtClean="0"/>
              <a:t>Методы оптимизации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Для определения оптимальных значений параметров, при которых достигается оптимальное значение заданной целевой функцией, такой как среднее время проезда перекрестка, </a:t>
            </a:r>
            <a:r>
              <a:rPr lang="ru-RU" dirty="0" err="1"/>
              <a:t>anyLogic</a:t>
            </a:r>
            <a:r>
              <a:rPr lang="ru-RU" dirty="0"/>
              <a:t> может использовать различные методы оптимизации, </a:t>
            </a:r>
            <a:r>
              <a:rPr lang="ru-RU" dirty="0" smtClean="0"/>
              <a:t>методы </a:t>
            </a:r>
            <a:r>
              <a:rPr lang="ru-RU" dirty="0"/>
              <a:t>эволюционной оптимизации, методы оптимизации на основе градиента и методы </a:t>
            </a:r>
            <a:r>
              <a:rPr lang="ru-RU" dirty="0" err="1"/>
              <a:t>мультикритериальной</a:t>
            </a:r>
            <a:r>
              <a:rPr lang="ru-RU" dirty="0"/>
              <a:t> оптимизации.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708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 smtClean="0"/>
              <a:t>До эксперимента</a:t>
            </a:r>
            <a:endParaRPr lang="ru-RU" dirty="0"/>
          </a:p>
        </p:txBody>
      </p:sp>
      <p:pic>
        <p:nvPicPr>
          <p:cNvPr id="4" name="До эксперемента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980728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323551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 smtClean="0"/>
              <a:t>Результаты эксперимента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4891087"/>
          </a:xfrm>
        </p:spPr>
      </p:pic>
    </p:spTree>
    <p:extLst>
      <p:ext uri="{BB962C8B-B14F-4D97-AF65-F5344CB8AC3E}">
        <p14:creationId xmlns:p14="http://schemas.microsoft.com/office/powerpoint/2010/main" val="2882080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 smtClean="0"/>
              <a:t>После эксперимента</a:t>
            </a:r>
            <a:endParaRPr lang="ru-RU" dirty="0"/>
          </a:p>
        </p:txBody>
      </p:sp>
      <p:pic>
        <p:nvPicPr>
          <p:cNvPr id="4" name="После эксперемента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981075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328912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sz="40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</p:txBody>
      </p:sp>
      <p:sp>
        <p:nvSpPr>
          <p:cNvPr id="21507" name="Содержимое 22"/>
          <p:cNvSpPr>
            <a:spLocks noGrp="1" noChangeArrowheads="1"/>
          </p:cNvSpPr>
          <p:nvPr>
            <p:ph sz="half" idx="1"/>
          </p:nvPr>
        </p:nvSpPr>
        <p:spPr>
          <a:xfrm>
            <a:off x="457200" y="1124744"/>
            <a:ext cx="8229600" cy="2088232"/>
          </a:xfrm>
        </p:spPr>
        <p:txBody>
          <a:bodyPr/>
          <a:lstStyle/>
          <a:p>
            <a:pPr marL="0" indent="447675" algn="just">
              <a:lnSpc>
                <a:spcPts val="2800"/>
              </a:lnSpc>
              <a:buNone/>
            </a:pPr>
            <a:r>
              <a:rPr lang="ru-RU" altLang="ru-RU" dirty="0" smtClean="0"/>
              <a:t>Будущие </a:t>
            </a:r>
            <a:r>
              <a:rPr lang="ru-RU" altLang="ru-RU" dirty="0"/>
              <a:t>планы: разработка модели для всего города</a:t>
            </a:r>
            <a:r>
              <a:rPr lang="ru-RU" altLang="ru-RU" dirty="0" smtClean="0"/>
              <a:t>.</a:t>
            </a:r>
            <a:endParaRPr lang="ru-RU" dirty="0" smtClean="0"/>
          </a:p>
          <a:p>
            <a:pPr marL="0" indent="447675" algn="just">
              <a:lnSpc>
                <a:spcPts val="2800"/>
              </a:lnSpc>
              <a:buNone/>
            </a:pPr>
            <a:r>
              <a:rPr lang="ru-RU" dirty="0" smtClean="0"/>
              <a:t>Модель </a:t>
            </a:r>
            <a:r>
              <a:rPr lang="ru-RU" dirty="0"/>
              <a:t>позволит оптимизировать организацию транспортного потока и улучшить условия движения на дорогах города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411</Words>
  <Application>Microsoft Office PowerPoint</Application>
  <PresentationFormat>Экран (4:3)</PresentationFormat>
  <Paragraphs>38</Paragraphs>
  <Slides>14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Roboto</vt:lpstr>
      <vt:lpstr>Roboto Light</vt:lpstr>
      <vt:lpstr>Times New Roman</vt:lpstr>
      <vt:lpstr>Тема Office</vt:lpstr>
      <vt:lpstr>Тема: Имитационное моделирование автодорожного движения в городе Нижневартовске</vt:lpstr>
      <vt:lpstr>Имитационное моделирование</vt:lpstr>
      <vt:lpstr>Презентация PowerPoint</vt:lpstr>
      <vt:lpstr>Задачи:</vt:lpstr>
      <vt:lpstr>Аналоги:</vt:lpstr>
      <vt:lpstr>Выбор средства разработки</vt:lpstr>
      <vt:lpstr>Карта автодорог Нижневартовска, не включая дворовые территории, с использованием ГИС, в среде AnyLogic.</vt:lpstr>
      <vt:lpstr>Сравнение реального городского перекрёстка и имитационной модели</vt:lpstr>
      <vt:lpstr>Эксперимент для оптимизации проезда перекрёстка </vt:lpstr>
      <vt:lpstr>Методы оптимизации</vt:lpstr>
      <vt:lpstr>До эксперимента</vt:lpstr>
      <vt:lpstr>Результаты эксперимента</vt:lpstr>
      <vt:lpstr>После эксперимента</vt:lpstr>
      <vt:lpstr>Заключение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olya</dc:creator>
  <cp:lastModifiedBy>Pavel Kovalenko</cp:lastModifiedBy>
  <cp:revision>149</cp:revision>
  <dcterms:created xsi:type="dcterms:W3CDTF">2017-06-19T16:10:24Z</dcterms:created>
  <dcterms:modified xsi:type="dcterms:W3CDTF">2023-06-14T15:49:56Z</dcterms:modified>
</cp:coreProperties>
</file>