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0" d="100"/>
          <a:sy n="30" d="100"/>
        </p:scale>
        <p:origin x="-884" y="-88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" name="Shape 15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Заголовок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Линия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Линия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5" name="Линия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" name="Заголовок"/>
          <p:cNvSpPr txBox="1">
            <a:spLocks noGrp="1"/>
          </p:cNvSpPr>
          <p:nvPr>
            <p:ph type="body" sz="quarter" idx="21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3200" i="1"/>
            </a:lvl1pPr>
          </a:lstStyle>
          <a:p>
            <a:r>
              <a:t>Заголовок</a:t>
            </a:r>
          </a:p>
        </p:txBody>
      </p:sp>
      <p:sp>
        <p:nvSpPr>
          <p:cNvPr id="1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Текст заголовка</a:t>
            </a:r>
          </a:p>
        </p:txBody>
      </p:sp>
      <p:sp>
        <p:nvSpPr>
          <p:cNvPr id="1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Линия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" name="Линия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" name="Линия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" name="Линия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" name="Заголовок"/>
          <p:cNvSpPr txBox="1">
            <a:spLocks noGrp="1"/>
          </p:cNvSpPr>
          <p:nvPr>
            <p:ph type="body" sz="quarter" idx="21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3200" i="1"/>
            </a:lvl1pPr>
          </a:lstStyle>
          <a:p>
            <a:r>
              <a:t>Заголовок</a:t>
            </a:r>
          </a:p>
        </p:txBody>
      </p:sp>
      <p:sp>
        <p:nvSpPr>
          <p:cNvPr id="31" name="Чёрно-белое фото Зеландского моста в Нидерландах"/>
          <p:cNvSpPr>
            <a:spLocks noGrp="1"/>
          </p:cNvSpPr>
          <p:nvPr>
            <p:ph type="pic" idx="22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Текст заголовка</a:t>
            </a:r>
          </a:p>
        </p:txBody>
      </p:sp>
      <p:sp>
        <p:nvSpPr>
          <p:cNvPr id="3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Линия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0" name="Линия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1" name="Заголовок"/>
          <p:cNvSpPr txBox="1">
            <a:spLocks noGrp="1"/>
          </p:cNvSpPr>
          <p:nvPr>
            <p:ph type="body" sz="quarter" idx="21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3200" i="1"/>
            </a:lvl1pPr>
          </a:lstStyle>
          <a:p>
            <a:r>
              <a:t>Заголовок</a:t>
            </a:r>
          </a:p>
        </p:txBody>
      </p:sp>
      <p:sp>
        <p:nvSpPr>
          <p:cNvPr id="52" name="Чёрно-белое фото с видом снизу на мост над рекой на фоне неба "/>
          <p:cNvSpPr>
            <a:spLocks noGrp="1"/>
          </p:cNvSpPr>
          <p:nvPr>
            <p:ph type="pic" idx="22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Линия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1" name="Линия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Линия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2" name="Линия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3" name="Чёрно-белое фото с видом снизу на мост над рекой на фоне неба "/>
          <p:cNvSpPr>
            <a:spLocks noGrp="1"/>
          </p:cNvSpPr>
          <p:nvPr>
            <p:ph type="pic" idx="21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85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Линия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94" name="Линия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95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96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пункты, видео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Линия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05" name="Линия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0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0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Чёрно-белое фото с видом снизу вверх на подвесные тросы моста на фоне облаков"/>
          <p:cNvSpPr>
            <a:spLocks noGrp="1"/>
          </p:cNvSpPr>
          <p:nvPr>
            <p:ph type="pic" sz="half" idx="21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4" name="Чёрно-белое фото Зеландского моста в Нидерландах"/>
          <p:cNvSpPr>
            <a:spLocks noGrp="1"/>
          </p:cNvSpPr>
          <p:nvPr>
            <p:ph type="pic" sz="half" idx="22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5" name="Чёрно-белое фото с видом снизу на мост над рекой на фоне неба "/>
          <p:cNvSpPr>
            <a:spLocks noGrp="1"/>
          </p:cNvSpPr>
          <p:nvPr>
            <p:ph type="pic" idx="23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— Иван Арсентьев"/>
          <p:cNvSpPr txBox="1">
            <a:spLocks noGrp="1"/>
          </p:cNvSpPr>
          <p:nvPr>
            <p:ph type="body" sz="quarter" idx="21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sz="4200" i="1"/>
            </a:lvl1pPr>
          </a:lstStyle>
          <a:p>
            <a:r>
              <a:t>— Иван Арсентьев</a:t>
            </a:r>
          </a:p>
        </p:txBody>
      </p:sp>
      <p:sp>
        <p:nvSpPr>
          <p:cNvPr id="134" name="«Место ввода цитаты»."/>
          <p:cNvSpPr txBox="1">
            <a:spLocks noGrp="1"/>
          </p:cNvSpPr>
          <p:nvPr>
            <p:ph type="body" sz="quarter" idx="22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r>
              <a:t>«Место ввода цитаты».</a:t>
            </a:r>
          </a:p>
        </p:txBody>
      </p:sp>
      <p:sp>
        <p:nvSpPr>
          <p:cNvPr id="13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Чёрно-белое фото с видом снизу вверх на подвесные тросы моста на фоне облаков"/>
          <p:cNvSpPr>
            <a:spLocks noGrp="1"/>
          </p:cNvSpPr>
          <p:nvPr>
            <p:ph type="pic" idx="21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4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иния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Линия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76100" y="130175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solidFill>
                  <a:srgbClr val="4C4946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Сухая мобильная автомойка"/>
          <p:cNvSpPr txBox="1">
            <a:spLocks noGrp="1"/>
          </p:cNvSpPr>
          <p:nvPr>
            <p:ph type="ctrTitle"/>
          </p:nvPr>
        </p:nvSpPr>
        <p:spPr>
          <a:xfrm>
            <a:off x="1278959" y="5824661"/>
            <a:ext cx="13500101" cy="3340101"/>
          </a:xfrm>
          <a:prstGeom prst="rect">
            <a:avLst/>
          </a:prstGeom>
        </p:spPr>
        <p:txBody>
          <a:bodyPr/>
          <a:lstStyle>
            <a:lvl1pPr algn="ctr">
              <a:defRPr sz="11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Сухая мобильная автомойка</a:t>
            </a:r>
          </a:p>
        </p:txBody>
      </p:sp>
      <p:sp>
        <p:nvSpPr>
          <p:cNvPr id="160" name="Андреев Андрей, Киясов Кирилл, Белов Роман, Карпова Александра, Козлова Марина, Тимофеев Илья…"/>
          <p:cNvSpPr txBox="1"/>
          <p:nvPr/>
        </p:nvSpPr>
        <p:spPr>
          <a:xfrm>
            <a:off x="15529776" y="6050889"/>
            <a:ext cx="6895108" cy="2935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2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Андреев Андрей, Киясов Кирилл, Белов Роман, Карпова Александра, Козлова Марина, Тимофеев Илья</a:t>
            </a:r>
          </a:p>
          <a:p>
            <a:pPr>
              <a:defRPr sz="32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0282-02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Зачем нужна сухая автомойка?"/>
          <p:cNvSpPr txBox="1">
            <a:spLocks noGrp="1"/>
          </p:cNvSpPr>
          <p:nvPr>
            <p:ph type="title"/>
          </p:nvPr>
        </p:nvSpPr>
        <p:spPr>
          <a:xfrm>
            <a:off x="952799" y="960511"/>
            <a:ext cx="10642601" cy="2806701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Зачем нужна сухая автомойка?</a:t>
            </a:r>
          </a:p>
        </p:txBody>
      </p:sp>
      <p:sp>
        <p:nvSpPr>
          <p:cNvPr id="163" name="Проблемы загрязнения транспортных средств и загруженности автомоек довольно распространены в настоящее время, поэтому существует необходимость в удобных и экологичных методах очистки автомобилей.…"/>
          <p:cNvSpPr txBox="1">
            <a:spLocks noGrp="1"/>
          </p:cNvSpPr>
          <p:nvPr>
            <p:ph type="body" sz="quarter" idx="1"/>
          </p:nvPr>
        </p:nvSpPr>
        <p:spPr>
          <a:xfrm>
            <a:off x="821255" y="3979936"/>
            <a:ext cx="10879690" cy="5756128"/>
          </a:xfrm>
          <a:prstGeom prst="rect">
            <a:avLst/>
          </a:prstGeom>
        </p:spPr>
        <p:txBody>
          <a:bodyPr/>
          <a:lstStyle/>
          <a:p>
            <a:pPr>
              <a:defRPr sz="2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Проблемы загрязнения транспортных средств и загруженности автомоек довольно распространены в настоящее время, поэтому существует необходимость в удобных и экологичных методах очистки автомобилей.</a:t>
            </a:r>
          </a:p>
          <a:p>
            <a:pPr>
              <a:defRPr sz="2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Сухая автомойка- это инновационное решение для очистки машины без использования воды.</a:t>
            </a:r>
          </a:p>
        </p:txBody>
      </p:sp>
      <p:pic>
        <p:nvPicPr>
          <p:cNvPr id="164" name="Изображение 1.jpeg" descr="Изображение 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55342" y="3026585"/>
            <a:ext cx="10503317" cy="6936565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Цель проекта"/>
          <p:cNvSpPr txBox="1"/>
          <p:nvPr/>
        </p:nvSpPr>
        <p:spPr>
          <a:xfrm>
            <a:off x="215900" y="7264400"/>
            <a:ext cx="8221167" cy="1162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ctr" defTabSz="635634">
              <a:lnSpc>
                <a:spcPct val="90000"/>
              </a:lnSpc>
              <a:spcBef>
                <a:spcPts val="1700"/>
              </a:spcBef>
              <a:defRPr sz="7546">
                <a:solidFill>
                  <a:srgbClr val="D93E2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Цель проекта</a:t>
            </a:r>
          </a:p>
        </p:txBody>
      </p:sp>
      <p:sp>
        <p:nvSpPr>
          <p:cNvPr id="166" name="Оказание услуг автомойки в любом месте города."/>
          <p:cNvSpPr txBox="1"/>
          <p:nvPr/>
        </p:nvSpPr>
        <p:spPr>
          <a:xfrm>
            <a:off x="830386" y="8827293"/>
            <a:ext cx="11547829" cy="1487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Оказание услуг автомойки в любом месте города.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Описание бизнес проект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Описание бизнес проекта</a:t>
            </a:r>
          </a:p>
        </p:txBody>
      </p:sp>
      <p:sp>
        <p:nvSpPr>
          <p:cNvPr id="169" name="Сухая мойка — это новый безопасный способ по уходу за автомобилем, с помощью которого можно не только качественно помыть, а и наполировать до блеска свой автомобиль. Автомойка без использования воды — технология будущего, доступная уже сегодня!"/>
          <p:cNvSpPr txBox="1">
            <a:spLocks noGrp="1"/>
          </p:cNvSpPr>
          <p:nvPr>
            <p:ph type="body" idx="1"/>
          </p:nvPr>
        </p:nvSpPr>
        <p:spPr>
          <a:xfrm>
            <a:off x="952500" y="5849242"/>
            <a:ext cx="22479000" cy="5954516"/>
          </a:xfrm>
          <a:prstGeom prst="rect">
            <a:avLst/>
          </a:prstGeom>
        </p:spPr>
        <p:txBody>
          <a:bodyPr/>
          <a:lstStyle/>
          <a:p>
            <a:pPr marL="0" indent="0" defTabSz="685800">
              <a:lnSpc>
                <a:spcPct val="110000"/>
              </a:lnSpc>
              <a:spcBef>
                <a:spcPts val="700"/>
              </a:spcBef>
              <a:buClrTx/>
              <a:buSzTx/>
              <a:buFontTx/>
              <a:buNone/>
              <a:defRPr sz="3200">
                <a:solidFill>
                  <a:srgbClr val="595959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r>
              <a:t>Сухая мойка — это новый безопасный способ по уходу за автомобилем, с помощью которого можно не только качественно помыть, а и наполировать до блеска свой автомобиль. Автомойка без использования воды — технология будущего, доступная уже сегодня!</a:t>
            </a:r>
          </a:p>
          <a:p>
            <a:pPr marL="0" indent="0" defTabSz="685800">
              <a:lnSpc>
                <a:spcPct val="110000"/>
              </a:lnSpc>
              <a:spcBef>
                <a:spcPts val="700"/>
              </a:spcBef>
              <a:buClrTx/>
              <a:buSzTx/>
              <a:buFontTx/>
              <a:buNone/>
              <a:defRPr sz="3200">
                <a:solidFill>
                  <a:srgbClr val="595959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endParaRPr/>
          </a:p>
          <a:p>
            <a:pPr marL="0" indent="0" defTabSz="685800">
              <a:lnSpc>
                <a:spcPct val="110000"/>
              </a:lnSpc>
              <a:spcBef>
                <a:spcPts val="700"/>
              </a:spcBef>
              <a:buClrTx/>
              <a:buSzTx/>
              <a:buFontTx/>
              <a:buNone/>
              <a:defRPr sz="3200">
                <a:solidFill>
                  <a:srgbClr val="595959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endParaRPr/>
          </a:p>
          <a:p>
            <a:pPr marL="0" indent="0" defTabSz="685800">
              <a:lnSpc>
                <a:spcPct val="110000"/>
              </a:lnSpc>
              <a:spcBef>
                <a:spcPts val="700"/>
              </a:spcBef>
              <a:buClrTx/>
              <a:buSzTx/>
              <a:buFontTx/>
              <a:buNone/>
              <a:defRPr sz="3200">
                <a:solidFill>
                  <a:srgbClr val="595959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еимущества сухой автомойк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Преимущества сухой автомойки</a:t>
            </a:r>
          </a:p>
        </p:txBody>
      </p:sp>
      <p:sp>
        <p:nvSpPr>
          <p:cNvPr id="172" name="*Экологичность: Не требует использования воды, снижает потребление энергии и не загрязняет окружающую среду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2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*</a:t>
            </a:r>
            <a:r>
              <a:rPr b="1"/>
              <a:t>Экологичность:</a:t>
            </a:r>
            <a:r>
              <a:t> Не требует использования воды, снижает потребление энергии и не загрязняет окружающую среду.</a:t>
            </a:r>
          </a:p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2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* </a:t>
            </a:r>
            <a:r>
              <a:rPr b="1"/>
              <a:t>Удобство:</a:t>
            </a:r>
            <a:r>
              <a:t> Можно выполнять в любом месте и в любое время, устраняет очереди и экономит время.</a:t>
            </a:r>
          </a:p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2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* </a:t>
            </a:r>
            <a:r>
              <a:rPr b="1"/>
              <a:t>Экономичность:</a:t>
            </a:r>
            <a:r>
              <a:t> Значительно дешевле, чем традиционная автомойка, не требует затрат на воду, электричество</a:t>
            </a:r>
          </a:p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2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* </a:t>
            </a:r>
            <a:r>
              <a:rPr b="1"/>
              <a:t>Эффективность:</a:t>
            </a:r>
            <a:r>
              <a:t> Специально разработанные растворы и составы эффективно удаляют грязь и пятна, не повреждая поверхность автомобиля.</a:t>
            </a:r>
          </a:p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2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* </a:t>
            </a:r>
            <a:r>
              <a:rPr b="1"/>
              <a:t>Защита:</a:t>
            </a:r>
            <a:r>
              <a:t> Защитные компоненты в средствах для сухой мойки защищают автомобиль от внешних воздействий и придают ему блеск.</a:t>
            </a:r>
          </a:p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2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* </a:t>
            </a:r>
            <a:r>
              <a:rPr b="1"/>
              <a:t>Гигиена:</a:t>
            </a:r>
            <a:r>
              <a:t> Не требует контакта с грязной водой, снижает риск распространения микробов и бактерий.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Процесс сухой автомойк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Процесс сухой автомойки</a:t>
            </a:r>
          </a:p>
        </p:txBody>
      </p:sp>
      <p:sp>
        <p:nvSpPr>
          <p:cNvPr id="175" name="Процесс сухой автомойки:…"/>
          <p:cNvSpPr txBox="1">
            <a:spLocks noGrp="1"/>
          </p:cNvSpPr>
          <p:nvPr>
            <p:ph type="body" sz="half" idx="1"/>
          </p:nvPr>
        </p:nvSpPr>
        <p:spPr>
          <a:xfrm>
            <a:off x="952500" y="3702050"/>
            <a:ext cx="11785600" cy="8572500"/>
          </a:xfrm>
          <a:prstGeom prst="rect">
            <a:avLst/>
          </a:prstGeom>
        </p:spPr>
        <p:txBody>
          <a:bodyPr/>
          <a:lstStyle/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200" b="1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Процесс сухой автомойки:</a:t>
            </a:r>
            <a:endParaRPr b="0"/>
          </a:p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2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2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* Подготовка автомобиля: Удалите крупный мусор и пыль с помощью мягкой щетки</a:t>
            </a:r>
          </a:p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2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* Нанесение чистящего раствора: Распылите специальный раствор для сухой мойки на поверхность автомобиля и дайте ему впитаться в течение нескольких минут.</a:t>
            </a:r>
          </a:p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2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* Вытирание автомобиля: Используйте чистую микрофибровую ткань или губку, чтобы протереть автомобиль круговыми движениями и удалить грязь и раствор.</a:t>
            </a:r>
          </a:p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2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* Полировка (необязательно): Для дополнительного блеска и защиты можно нанести воск или полироль и отполировать автомобиль чистой тканью.</a:t>
            </a:r>
          </a:p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3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176" name="Изображение 2.jpeg" descr="Изображение 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02106" y="4908021"/>
            <a:ext cx="9236327" cy="61605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Целевая аудитория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Целевая аудитория</a:t>
            </a:r>
          </a:p>
        </p:txBody>
      </p:sp>
      <p:sp>
        <p:nvSpPr>
          <p:cNvPr id="179" name="-Автомобилисты, которым нужна быстрая и удобная мойка…"/>
          <p:cNvSpPr txBox="1">
            <a:spLocks noGrp="1"/>
          </p:cNvSpPr>
          <p:nvPr>
            <p:ph type="body" sz="half" idx="1"/>
          </p:nvPr>
        </p:nvSpPr>
        <p:spPr>
          <a:xfrm>
            <a:off x="958850" y="3803650"/>
            <a:ext cx="10909300" cy="8928100"/>
          </a:xfrm>
          <a:prstGeom prst="rect">
            <a:avLst/>
          </a:prstGeom>
        </p:spPr>
        <p:txBody>
          <a:bodyPr/>
          <a:lstStyle/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8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-Автомобилисты, которым нужна быстрая и удобная мойка</a:t>
            </a:r>
          </a:p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8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8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-Экологически сознательные потребители</a:t>
            </a:r>
          </a:p>
          <a:p>
            <a:pPr marL="0" indent="0" defTabSz="12700">
              <a:spcBef>
                <a:spcPts val="0"/>
              </a:spcBef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8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180" name="Изображение 5.jpeg" descr="Изображение 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82550" y="4488834"/>
            <a:ext cx="8448682" cy="63315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Каналы продвижения предприятия до потребителей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Каналы продвижения предприятия до потребителей</a:t>
            </a:r>
          </a:p>
        </p:txBody>
      </p:sp>
      <p:sp>
        <p:nvSpPr>
          <p:cNvPr id="183" name="Под каналами продвижения продукции предприятия предполагаются:…"/>
          <p:cNvSpPr txBox="1">
            <a:spLocks noGrp="1"/>
          </p:cNvSpPr>
          <p:nvPr>
            <p:ph type="body" idx="1"/>
          </p:nvPr>
        </p:nvSpPr>
        <p:spPr>
          <a:xfrm>
            <a:off x="952500" y="3549253"/>
            <a:ext cx="22517597" cy="9176147"/>
          </a:xfrm>
          <a:prstGeom prst="rect">
            <a:avLst/>
          </a:prstGeom>
        </p:spPr>
        <p:txBody>
          <a:bodyPr/>
          <a:lstStyle/>
          <a:p>
            <a:pPr marL="457200" indent="-457200">
              <a:buClr>
                <a:srgbClr val="2A1A00"/>
              </a:buClr>
              <a:buSzPct val="100000"/>
              <a:buFont typeface="Arial"/>
              <a:buChar char="•"/>
              <a:defRPr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Под каналами продвижения продукции предприятия предполагаются:</a:t>
            </a:r>
            <a:endParaRPr sz="2400"/>
          </a:p>
          <a:p>
            <a:pPr marL="457200" indent="-457200">
              <a:buClr>
                <a:srgbClr val="2A1A00"/>
              </a:buClr>
              <a:buSzPct val="100000"/>
              <a:buFont typeface="Arial"/>
              <a:buChar char="•"/>
              <a:defRPr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продажа путем принятия заявок по средству сети Internet;</a:t>
            </a:r>
            <a:endParaRPr sz="2400"/>
          </a:p>
          <a:p>
            <a:pPr marL="457200" indent="-457200">
              <a:buClr>
                <a:srgbClr val="2A1A00"/>
              </a:buClr>
              <a:buSzPct val="100000"/>
              <a:buFont typeface="Arial"/>
              <a:buChar char="•"/>
              <a:defRPr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принятие заявок по телефону;</a:t>
            </a:r>
            <a:endParaRPr sz="2400"/>
          </a:p>
          <a:p>
            <a:pPr marL="0" indent="0">
              <a:buClr>
                <a:srgbClr val="2A1A00"/>
              </a:buClr>
              <a:buSzTx/>
              <a:buFont typeface="Arial"/>
              <a:buNone/>
              <a:defRPr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В целом наша маркетинговая политика будет направлена на привлечение новых клиентов, выполнение плана по продажам, подчеркивание индивидуальности нашей продукции, создания преимуществ сотрудничества с нашим предприятием.</a:t>
            </a:r>
            <a:endParaRPr sz="2400"/>
          </a:p>
          <a:p>
            <a:pPr marL="0" indent="0">
              <a:buClr>
                <a:srgbClr val="2A1A00"/>
              </a:buClr>
              <a:buSzTx/>
              <a:buFont typeface="Arial"/>
              <a:buNone/>
              <a:defRPr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С целью увеличения темпов продаж мы будем предоставлять скидки своим потребителям в размере от 5 до 10%. В весенне-летний период для всех постоянных покупателей и для крупных потребителей.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Затраты на рекламу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Затраты на рекламу </a:t>
            </a:r>
          </a:p>
        </p:txBody>
      </p:sp>
      <p:graphicFrame>
        <p:nvGraphicFramePr>
          <p:cNvPr id="186" name="Замещающее содержимое 3"/>
          <p:cNvGraphicFramePr/>
          <p:nvPr/>
        </p:nvGraphicFramePr>
        <p:xfrm>
          <a:off x="2771268" y="3703320"/>
          <a:ext cx="18841460" cy="8622128"/>
        </p:xfrm>
        <a:graphic>
          <a:graphicData uri="http://schemas.openxmlformats.org/drawingml/2006/table">
            <a:tbl>
              <a:tblPr firstRow="1">
                <a:tableStyleId>{C7B018BB-80A7-4F77-B60F-C8B233D01FF8}</a:tableStyleId>
              </a:tblPr>
              <a:tblGrid>
                <a:gridCol w="4710365"/>
                <a:gridCol w="4710365"/>
                <a:gridCol w="4710365"/>
                <a:gridCol w="4710365"/>
              </a:tblGrid>
              <a:tr h="123943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chemeClr val="accent5">
                              <a:hueOff val="-411174"/>
                              <a:satOff val="4030"/>
                              <a:lumOff val="-29867"/>
                            </a:schemeClr>
                          </a:solidFill>
                          <a:effectLst>
                            <a:outerShdw blurRad="25400" dist="33948" dir="2388334" rotWithShape="0">
                              <a:srgbClr val="3B3936">
                                <a:alpha val="79310"/>
                              </a:srgbClr>
                            </a:outerShdw>
                          </a:effectLs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Мероприятия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blipFill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chemeClr val="accent5">
                              <a:hueOff val="-411174"/>
                              <a:satOff val="4030"/>
                              <a:lumOff val="-29867"/>
                            </a:schemeClr>
                          </a:solidFill>
                          <a:effectLst>
                            <a:outerShdw blurRad="25400" dist="33948" dir="2388334" rotWithShape="0">
                              <a:srgbClr val="3B3936">
                                <a:alpha val="79310"/>
                              </a:srgbClr>
                            </a:outerShdw>
                          </a:effectLs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Цели</a:t>
                      </a:r>
                    </a:p>
                  </a:txBody>
                  <a:tcPr marL="45720" marR="45720" anchor="ctr" horzOverflow="overflow">
                    <a:blipFill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>
                          <a:solidFill>
                            <a:schemeClr val="accent5">
                              <a:hueOff val="-411174"/>
                              <a:satOff val="4030"/>
                              <a:lumOff val="-29867"/>
                            </a:schemeClr>
                          </a:solidFill>
                          <a:effectLst>
                            <a:outerShdw blurRad="25400" dist="33948" dir="2388334" rotWithShape="0">
                              <a:srgbClr val="3B3936">
                                <a:alpha val="79310"/>
                              </a:srgbClr>
                            </a:outerShdw>
                          </a:effectLst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Стоимость</a:t>
                      </a:r>
                      <a:endParaRPr sz="2000"/>
                    </a:p>
                    <a:p>
                      <a:pPr defTabSz="914400">
                        <a:tabLst>
                          <a:tab pos="1663700" algn="l"/>
                        </a:tabLst>
                        <a:defRPr sz="2000">
                          <a:solidFill>
                            <a:schemeClr val="accent5">
                              <a:hueOff val="-411174"/>
                              <a:satOff val="4030"/>
                              <a:lumOff val="-29867"/>
                            </a:schemeClr>
                          </a:solidFill>
                          <a:effectLst>
                            <a:outerShdw blurRad="25400" dist="33948" dir="2388334" rotWithShape="0">
                              <a:srgbClr val="3B3936">
                                <a:alpha val="79310"/>
                              </a:srgbClr>
                            </a:outerShdw>
                          </a:effectLst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руб.</a:t>
                      </a:r>
                    </a:p>
                  </a:txBody>
                  <a:tcPr marL="45720" marR="45720" anchor="ctr" horzOverflow="overflow">
                    <a:blipFill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chemeClr val="accent5">
                              <a:hueOff val="-411174"/>
                              <a:satOff val="4030"/>
                              <a:lumOff val="-29867"/>
                            </a:schemeClr>
                          </a:solidFill>
                          <a:effectLst>
                            <a:outerShdw blurRad="25400" dist="33948" dir="2388334" rotWithShape="0">
                              <a:srgbClr val="3B3936">
                                <a:alpha val="79310"/>
                              </a:srgbClr>
                            </a:outerShdw>
                          </a:effectLs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Планируемая
эффективность</a:t>
                      </a:r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  <a:blipFill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317941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Рекламные листовки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Запоминание продукта, узнаваемость, влияние на принятие решения о покупке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3 000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Обеспечение узнаваемости и обратной связи </a:t>
                      </a:r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</a:tcPr>
                </a:tc>
              </a:tr>
              <a:tr h="188609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1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Реклама на маршрутных транспортных средствах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Имидж, информация, поиск клиентов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10 000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Обеспечение узнаваемости 100%, влияние на потребителей</a:t>
                      </a:r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</a:tcPr>
                </a:tc>
              </a:tr>
              <a:tr h="2317197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Реклама в интернете
(Жесть по псковски, Авито, ТГ каналы)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Позиционирование, узнаваемость, влияние на принятие решения о покупке</a:t>
                      </a:r>
                    </a:p>
                  </a:txBody>
                  <a:tcPr marL="45720" marR="4572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10 000</a:t>
                      </a:r>
                    </a:p>
                  </a:txBody>
                  <a:tcPr marL="45720" marR="4572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100% при размещении в поисковиках</a:t>
                      </a:r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План производств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План производства</a:t>
            </a:r>
          </a:p>
        </p:txBody>
      </p:sp>
      <p:sp>
        <p:nvSpPr>
          <p:cNvPr id="189" name="Стоимость мойки автомобиля рассчитывается исходя из следующих показателей:…"/>
          <p:cNvSpPr txBox="1">
            <a:spLocks noGrp="1"/>
          </p:cNvSpPr>
          <p:nvPr>
            <p:ph type="body" sz="half" idx="4294967295"/>
          </p:nvPr>
        </p:nvSpPr>
        <p:spPr>
          <a:xfrm>
            <a:off x="4377054" y="3857476"/>
            <a:ext cx="14830923" cy="8261648"/>
          </a:xfrm>
          <a:prstGeom prst="rect">
            <a:avLst/>
          </a:prstGeom>
        </p:spPr>
        <p:txBody>
          <a:bodyPr lIns="45719" tIns="45719" rIns="45719" bIns="45719" anchor="t"/>
          <a:lstStyle/>
          <a:p>
            <a:pPr marL="0" indent="0" defTabSz="6858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SzTx/>
              <a:buFont typeface="Arial"/>
              <a:buNone/>
              <a:defRPr sz="4000" b="1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Стоимость мойки автомобиля рассчитывается исходя из следующих показателей:</a:t>
            </a:r>
          </a:p>
          <a:p>
            <a:pPr marL="0" indent="0" defTabSz="6858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SzTx/>
              <a:buFont typeface="Arial"/>
              <a:buNone/>
              <a:defRPr sz="40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1) Срочность </a:t>
            </a:r>
          </a:p>
          <a:p>
            <a:pPr marL="0" indent="0" defTabSz="6858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SzTx/>
              <a:buFont typeface="Arial"/>
              <a:buNone/>
              <a:defRPr sz="40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2) Тип кузова автомобиля</a:t>
            </a:r>
          </a:p>
          <a:p>
            <a:pPr marL="0" indent="0" defTabSz="6858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SzTx/>
              <a:buFont typeface="Arial"/>
              <a:buNone/>
              <a:defRPr sz="40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0" indent="0" defTabSz="6858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SzTx/>
              <a:buFont typeface="Arial"/>
              <a:buNone/>
              <a:defRPr sz="4000" b="1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Затраты на организацию автомойки</a:t>
            </a:r>
          </a:p>
          <a:p>
            <a:pPr marL="0" indent="0" defTabSz="6858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SzTx/>
              <a:buFont typeface="Arial"/>
              <a:buNone/>
              <a:defRPr sz="40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1) Транспортные услуги: 27 000</a:t>
            </a:r>
          </a:p>
          <a:p>
            <a:pPr marL="0" indent="0" defTabSz="6858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SzTx/>
              <a:buFont typeface="Arial"/>
              <a:buNone/>
              <a:defRPr sz="40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2) Спец. Средство + все оборудование: 25 000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Затраты на производство работ (в мес.)"/>
          <p:cNvSpPr txBox="1">
            <a:spLocks noGrp="1"/>
          </p:cNvSpPr>
          <p:nvPr>
            <p:ph type="title"/>
          </p:nvPr>
        </p:nvSpPr>
        <p:spPr>
          <a:xfrm>
            <a:off x="-2171700" y="1149350"/>
            <a:ext cx="22479000" cy="1663700"/>
          </a:xfrm>
          <a:prstGeom prst="rect">
            <a:avLst/>
          </a:prstGeom>
        </p:spPr>
        <p:txBody>
          <a:bodyPr/>
          <a:lstStyle>
            <a:lvl1pPr>
              <a:defRPr sz="65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Затраты на производство работ (в мес.) </a:t>
            </a:r>
          </a:p>
        </p:txBody>
      </p:sp>
      <p:sp>
        <p:nvSpPr>
          <p:cNvPr id="192" name="1) зарплата администратора-диспетчера и логиста: 50 000 (без учета налога налога 4 % - 52 083,34)…"/>
          <p:cNvSpPr txBox="1">
            <a:spLocks noGrp="1"/>
          </p:cNvSpPr>
          <p:nvPr>
            <p:ph type="body" sz="half" idx="4294967295"/>
          </p:nvPr>
        </p:nvSpPr>
        <p:spPr>
          <a:xfrm>
            <a:off x="1903729" y="3909695"/>
            <a:ext cx="22005905" cy="5896610"/>
          </a:xfrm>
          <a:prstGeom prst="rect">
            <a:avLst/>
          </a:prstGeom>
        </p:spPr>
        <p:txBody>
          <a:bodyPr lIns="45719" tIns="45719" rIns="45719" bIns="45719" anchor="t"/>
          <a:lstStyle/>
          <a:p>
            <a:pPr marL="0" indent="0" defTabSz="6858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SzTx/>
              <a:buFont typeface="Arial"/>
              <a:buNone/>
              <a:defRPr sz="35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1) зарплата администратора-диспетчера и логиста: 50 000 (без учета налога налога 4 % - 52 083,34)</a:t>
            </a:r>
          </a:p>
          <a:p>
            <a:pPr marL="0" indent="0" defTabSz="6858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SzTx/>
              <a:buFont typeface="Arial"/>
              <a:buNone/>
              <a:defRPr sz="35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2) 3 автомойщика: 60 000 (без учета налога налога 4 % - 62 500)</a:t>
            </a:r>
          </a:p>
          <a:p>
            <a:pPr marL="0" indent="0" defTabSz="6858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SzTx/>
              <a:buFont typeface="Arial"/>
              <a:buNone/>
              <a:defRPr sz="35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3) реклама: 23 000</a:t>
            </a:r>
          </a:p>
        </p:txBody>
      </p:sp>
      <p:sp>
        <p:nvSpPr>
          <p:cNvPr id="193" name="Заголовок 1"/>
          <p:cNvSpPr txBox="1"/>
          <p:nvPr/>
        </p:nvSpPr>
        <p:spPr>
          <a:xfrm>
            <a:off x="-516599" y="7240385"/>
            <a:ext cx="17116476" cy="1049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algn="ctr" defTabSz="536575">
              <a:lnSpc>
                <a:spcPct val="90000"/>
              </a:lnSpc>
              <a:spcBef>
                <a:spcPts val="1400"/>
              </a:spcBef>
              <a:defRPr sz="6889">
                <a:solidFill>
                  <a:srgbClr val="D93E2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Затраты на организацию автомойки:</a:t>
            </a:r>
          </a:p>
        </p:txBody>
      </p:sp>
      <p:sp>
        <p:nvSpPr>
          <p:cNvPr id="194" name="Замещающее содержимое 6"/>
          <p:cNvSpPr txBox="1"/>
          <p:nvPr/>
        </p:nvSpPr>
        <p:spPr>
          <a:xfrm>
            <a:off x="1776730" y="8196681"/>
            <a:ext cx="15156536" cy="4540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defTabSz="548640">
              <a:lnSpc>
                <a:spcPct val="110000"/>
              </a:lnSpc>
              <a:spcBef>
                <a:spcPts val="500"/>
              </a:spcBef>
              <a:buClr>
                <a:srgbClr val="2A1A00"/>
              </a:buClr>
              <a:buFont typeface="Arial"/>
              <a:defRPr sz="304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defTabSz="548640">
              <a:lnSpc>
                <a:spcPct val="110000"/>
              </a:lnSpc>
              <a:spcBef>
                <a:spcPts val="500"/>
              </a:spcBef>
              <a:buClr>
                <a:srgbClr val="2A1A00"/>
              </a:buClr>
              <a:buFont typeface="Arial"/>
              <a:defRPr sz="304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1) Машина для выездов: личная</a:t>
            </a:r>
          </a:p>
          <a:p>
            <a:pPr defTabSz="548640">
              <a:lnSpc>
                <a:spcPct val="110000"/>
              </a:lnSpc>
              <a:spcBef>
                <a:spcPts val="500"/>
              </a:spcBef>
              <a:buClr>
                <a:srgbClr val="2A1A00"/>
              </a:buClr>
              <a:buFont typeface="Arial"/>
              <a:defRPr sz="304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2) Оборудования: 25 000</a:t>
            </a:r>
          </a:p>
          <a:p>
            <a:pPr defTabSz="548640">
              <a:lnSpc>
                <a:spcPct val="110000"/>
              </a:lnSpc>
              <a:spcBef>
                <a:spcPts val="500"/>
              </a:spcBef>
              <a:buClr>
                <a:srgbClr val="2A1A00"/>
              </a:buClr>
              <a:buFont typeface="Arial"/>
              <a:defRPr sz="304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3) Транспортные услуги: 40 000</a:t>
            </a:r>
          </a:p>
          <a:p>
            <a:pPr defTabSz="548640">
              <a:lnSpc>
                <a:spcPct val="110000"/>
              </a:lnSpc>
              <a:spcBef>
                <a:spcPts val="500"/>
              </a:spcBef>
              <a:buClr>
                <a:srgbClr val="2A1A00"/>
              </a:buClr>
              <a:buFont typeface="Arial"/>
              <a:defRPr sz="304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4) Заработная плата сотрудников: 114 583,34</a:t>
            </a:r>
          </a:p>
          <a:p>
            <a:pPr defTabSz="548640">
              <a:lnSpc>
                <a:spcPct val="110000"/>
              </a:lnSpc>
              <a:spcBef>
                <a:spcPts val="500"/>
              </a:spcBef>
              <a:buClr>
                <a:srgbClr val="2A1A00"/>
              </a:buClr>
              <a:buFont typeface="Arial"/>
              <a:defRPr sz="304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5) Непредвиденные расходы: 20 416,66</a:t>
            </a:r>
          </a:p>
          <a:p>
            <a:pPr defTabSz="548640">
              <a:lnSpc>
                <a:spcPct val="110000"/>
              </a:lnSpc>
              <a:spcBef>
                <a:spcPts val="500"/>
              </a:spcBef>
              <a:buClr>
                <a:srgbClr val="2A1A00"/>
              </a:buClr>
              <a:buFont typeface="Arial"/>
              <a:defRPr sz="304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defTabSz="548640">
              <a:lnSpc>
                <a:spcPct val="110000"/>
              </a:lnSpc>
              <a:spcBef>
                <a:spcPts val="500"/>
              </a:spcBef>
              <a:buClr>
                <a:srgbClr val="2A1A00"/>
              </a:buClr>
              <a:buFont typeface="Arial"/>
              <a:defRPr sz="304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Итого: 200 000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Финансовый план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Финансовый план</a:t>
            </a:r>
          </a:p>
        </p:txBody>
      </p:sp>
      <p:sp>
        <p:nvSpPr>
          <p:cNvPr id="197" name="Объемы выполненных работ (в мес.)"/>
          <p:cNvSpPr txBox="1">
            <a:spLocks noGrp="1"/>
          </p:cNvSpPr>
          <p:nvPr>
            <p:ph type="body" sz="quarter" idx="4294967295"/>
          </p:nvPr>
        </p:nvSpPr>
        <p:spPr>
          <a:xfrm>
            <a:off x="6304965" y="3314700"/>
            <a:ext cx="11774070" cy="1029197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 algn="ctr" defTabSz="274320">
              <a:lnSpc>
                <a:spcPct val="110000"/>
              </a:lnSpc>
              <a:spcBef>
                <a:spcPts val="200"/>
              </a:spcBef>
              <a:buClr>
                <a:srgbClr val="2A1A00"/>
              </a:buClr>
              <a:buSzTx/>
              <a:buFont typeface="Arial"/>
              <a:buNone/>
              <a:defRPr sz="4040">
                <a:solidFill>
                  <a:srgbClr val="595959"/>
                </a:solidFill>
                <a:latin typeface="Gill Sans MT"/>
                <a:ea typeface="Gill Sans MT"/>
                <a:cs typeface="Gill Sans MT"/>
                <a:sym typeface="Gill Sans MT"/>
              </a:defRPr>
            </a:lvl1pPr>
          </a:lstStyle>
          <a:p>
            <a:r>
              <a:t>Объемы выполненных работ (в мес.)</a:t>
            </a:r>
          </a:p>
        </p:txBody>
      </p:sp>
      <p:graphicFrame>
        <p:nvGraphicFramePr>
          <p:cNvPr id="198" name="Таблица 4"/>
          <p:cNvGraphicFramePr/>
          <p:nvPr/>
        </p:nvGraphicFramePr>
        <p:xfrm>
          <a:off x="4319863" y="4851896"/>
          <a:ext cx="15377242" cy="7511356"/>
        </p:xfrm>
        <a:graphic>
          <a:graphicData uri="http://schemas.openxmlformats.org/drawingml/2006/table">
            <a:tbl>
              <a:tblPr firstRow="1">
                <a:tableStyleId>{C7B018BB-80A7-4F77-B60F-C8B233D01FF8}</a:tableStyleId>
              </a:tblPr>
              <a:tblGrid>
                <a:gridCol w="3844310"/>
                <a:gridCol w="3844310"/>
                <a:gridCol w="3844310"/>
                <a:gridCol w="3844310"/>
              </a:tblGrid>
              <a:tr h="2503785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chemeClr val="accent5">
                              <a:hueOff val="-411174"/>
                              <a:satOff val="4030"/>
                              <a:lumOff val="-29867"/>
                            </a:schemeClr>
                          </a:solidFill>
                          <a:effectLst>
                            <a:outerShdw blurRad="25400" dist="33948" dir="2388334" rotWithShape="0">
                              <a:srgbClr val="3B3936">
                                <a:alpha val="79310"/>
                              </a:srgbClr>
                            </a:outerShdw>
                          </a:effectLs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машина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blipFill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>
                          <a:solidFill>
                            <a:schemeClr val="accent5">
                              <a:hueOff val="-411174"/>
                              <a:satOff val="4030"/>
                              <a:lumOff val="-29867"/>
                            </a:schemeClr>
                          </a:solidFill>
                          <a:effectLst>
                            <a:outerShdw blurRad="25400" dist="33948" dir="2388334" rotWithShape="0">
                              <a:srgbClr val="3B3936">
                                <a:alpha val="79310"/>
                              </a:srgbClr>
                            </a:outerShdw>
                          </a:effectLst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кол-во</a:t>
                      </a:r>
                    </a:p>
                  </a:txBody>
                  <a:tcPr marL="45720" marR="45720" anchor="ctr" horzOverflow="overflow">
                    <a:blipFill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chemeClr val="accent5">
                              <a:hueOff val="-411174"/>
                              <a:satOff val="4030"/>
                              <a:lumOff val="-29867"/>
                            </a:schemeClr>
                          </a:solidFill>
                          <a:effectLst>
                            <a:outerShdw blurRad="25400" dist="33948" dir="2388334" rotWithShape="0">
                              <a:srgbClr val="3B3936">
                                <a:alpha val="79310"/>
                              </a:srgbClr>
                            </a:outerShdw>
                          </a:effectLs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сумма</a:t>
                      </a:r>
                    </a:p>
                  </a:txBody>
                  <a:tcPr marL="45720" marR="45720" anchor="ctr" horzOverflow="overflow">
                    <a:blipFill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chemeClr val="accent5">
                              <a:hueOff val="-411174"/>
                              <a:satOff val="4030"/>
                              <a:lumOff val="-29867"/>
                            </a:schemeClr>
                          </a:solidFill>
                          <a:effectLst>
                            <a:outerShdw blurRad="25400" dist="33948" dir="2388334" rotWithShape="0">
                              <a:srgbClr val="3B3936">
                                <a:alpha val="79310"/>
                              </a:srgbClr>
                            </a:outerShdw>
                          </a:effectLs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в мес.</a:t>
                      </a:r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  <a:blipFill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2503785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Кроссоверы, пикапы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150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650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97 500</a:t>
                      </a:r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</a:tcPr>
                </a:tc>
              </a:tr>
              <a:tr h="2503785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Другие легковые авто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350</a:t>
                      </a:r>
                    </a:p>
                  </a:txBody>
                  <a:tcPr marL="45720" marR="4572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500</a:t>
                      </a:r>
                    </a:p>
                  </a:txBody>
                  <a:tcPr marL="45720" marR="4572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175 000</a:t>
                      </a:r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Заголовок 1"/>
          <p:cNvSpPr txBox="1"/>
          <p:nvPr/>
        </p:nvSpPr>
        <p:spPr>
          <a:xfrm>
            <a:off x="2870601" y="1112787"/>
            <a:ext cx="18397142" cy="175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algn="ctr">
              <a:lnSpc>
                <a:spcPct val="90000"/>
              </a:lnSpc>
              <a:spcBef>
                <a:spcPts val="2300"/>
              </a:spcBef>
              <a:defRPr sz="9800">
                <a:solidFill>
                  <a:srgbClr val="D93E2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Доходы и расходы на месяц</a:t>
            </a:r>
          </a:p>
        </p:txBody>
      </p:sp>
      <p:graphicFrame>
        <p:nvGraphicFramePr>
          <p:cNvPr id="201" name="Замещающее содержимое 5"/>
          <p:cNvGraphicFramePr/>
          <p:nvPr/>
        </p:nvGraphicFramePr>
        <p:xfrm>
          <a:off x="5130016" y="3645953"/>
          <a:ext cx="14136668" cy="8681146"/>
        </p:xfrm>
        <a:graphic>
          <a:graphicData uri="http://schemas.openxmlformats.org/drawingml/2006/table">
            <a:tbl>
              <a:tblPr firstRow="1">
                <a:tableStyleId>{C7B018BB-80A7-4F77-B60F-C8B233D01FF8}</a:tableStyleId>
              </a:tblPr>
              <a:tblGrid>
                <a:gridCol w="4707989"/>
                <a:gridCol w="4707989"/>
                <a:gridCol w="4707989"/>
              </a:tblGrid>
              <a:tr h="1328424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chemeClr val="accent5">
                              <a:hueOff val="-411174"/>
                              <a:satOff val="4030"/>
                              <a:lumOff val="-29867"/>
                            </a:schemeClr>
                          </a:solidFill>
                          <a:effectLst>
                            <a:outerShdw blurRad="25400" dist="33948" dir="2388334" rotWithShape="0">
                              <a:srgbClr val="3B3936">
                                <a:alpha val="79310"/>
                              </a:srgbClr>
                            </a:outerShdw>
                          </a:effectLs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статья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blipFill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>
                          <a:solidFill>
                            <a:schemeClr val="accent5">
                              <a:hueOff val="-411174"/>
                              <a:satOff val="4030"/>
                              <a:lumOff val="-29867"/>
                            </a:schemeClr>
                          </a:solidFill>
                          <a:effectLst>
                            <a:outerShdw blurRad="25400" dist="33948" dir="2388334" rotWithShape="0">
                              <a:srgbClr val="3B3936">
                                <a:alpha val="79310"/>
                              </a:srgbClr>
                            </a:outerShdw>
                          </a:effectLst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расходы</a:t>
                      </a:r>
                    </a:p>
                  </a:txBody>
                  <a:tcPr marL="45720" marR="45720" anchor="ctr" horzOverflow="overflow">
                    <a:blipFill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chemeClr val="accent5">
                              <a:hueOff val="-411174"/>
                              <a:satOff val="4030"/>
                              <a:lumOff val="-29867"/>
                            </a:schemeClr>
                          </a:solidFill>
                          <a:effectLst>
                            <a:outerShdw blurRad="25400" dist="33948" dir="2388334" rotWithShape="0">
                              <a:srgbClr val="3B3936">
                                <a:alpha val="79310"/>
                              </a:srgbClr>
                            </a:outerShdw>
                          </a:effectLs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доходы</a:t>
                      </a:r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  <a:blipFill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1173983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Выручка от мойки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272 500</a:t>
                      </a:r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</a:tcPr>
                </a:tc>
              </a:tr>
              <a:tr h="1173983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Зарплата работников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110 000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</a:tcPr>
                </a:tc>
              </a:tr>
              <a:tr h="1002124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Налог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4 583,34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</a:tcPr>
                </a:tc>
              </a:tr>
              <a:tr h="1002124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Чистящее средство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20 000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</a:tcPr>
                </a:tc>
              </a:tr>
              <a:tr h="1000963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Тряпки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5 000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</a:tcPr>
                </a:tc>
              </a:tr>
              <a:tr h="1002124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Итого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139 583,34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132 916,66</a:t>
                      </a:r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</a:tcPr>
                </a:tc>
              </a:tr>
              <a:tr h="1000963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Итого в год
(Примерный благоприятный итог)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1414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1 594 999,92</a:t>
                      </a:r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Прогноз финансовых результатов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Прогноз финансовых результатов</a:t>
            </a:r>
          </a:p>
        </p:txBody>
      </p:sp>
      <p:sp>
        <p:nvSpPr>
          <p:cNvPr id="204" name="1) Чистая прибыль предпринимателя в мес.: 132 916,66…"/>
          <p:cNvSpPr txBox="1">
            <a:spLocks noGrp="1"/>
          </p:cNvSpPr>
          <p:nvPr>
            <p:ph type="body" sz="half" idx="4294967295"/>
          </p:nvPr>
        </p:nvSpPr>
        <p:spPr>
          <a:xfrm>
            <a:off x="3374676" y="5954305"/>
            <a:ext cx="17650570" cy="6819492"/>
          </a:xfrm>
          <a:prstGeom prst="rect">
            <a:avLst/>
          </a:prstGeom>
        </p:spPr>
        <p:txBody>
          <a:bodyPr lIns="45719" tIns="45719" rIns="45719" bIns="45719" anchor="t"/>
          <a:lstStyle/>
          <a:p>
            <a:pPr marL="0" indent="0" defTabSz="6858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SzTx/>
              <a:buFont typeface="Arial"/>
              <a:buNone/>
              <a:defRPr sz="5100">
                <a:solidFill>
                  <a:srgbClr val="66635F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r>
              <a:t>1) Чистая прибыль предпринимателя в мес.: 132 916,66</a:t>
            </a:r>
          </a:p>
          <a:p>
            <a:pPr marL="0" indent="0" defTabSz="6858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SzTx/>
              <a:buFont typeface="Arial"/>
              <a:buNone/>
              <a:defRPr sz="5100">
                <a:solidFill>
                  <a:srgbClr val="66635F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r>
              <a:t>2) Прибыль предпринимателя в год: 1 594 999,92</a:t>
            </a:r>
          </a:p>
          <a:p>
            <a:pPr marL="0" indent="0" defTabSz="6858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SzTx/>
              <a:buFont typeface="Arial"/>
              <a:buNone/>
              <a:defRPr sz="5100">
                <a:solidFill>
                  <a:srgbClr val="66635F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r>
              <a:t>3) Срок окупаемости (мес.): около двух месяцев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Почему мы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Почему мы?</a:t>
            </a:r>
          </a:p>
        </p:txBody>
      </p:sp>
      <p:sp>
        <p:nvSpPr>
          <p:cNvPr id="207" name="Профессионализм: Наши сотрудники — опытные специалисты, которые используют только высококачественные продукты и оборудование.…"/>
          <p:cNvSpPr txBox="1"/>
          <p:nvPr/>
        </p:nvSpPr>
        <p:spPr>
          <a:xfrm>
            <a:off x="1406336" y="4261611"/>
            <a:ext cx="11131729" cy="7453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87679" indent="-487679" defTabSz="12700">
              <a:spcBef>
                <a:spcPts val="0"/>
              </a:spcBef>
              <a:buSzPct val="75000"/>
              <a:buChar char="*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0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1"/>
              <a:t>Профессионализм:</a:t>
            </a:r>
            <a:r>
              <a:t> Наши сотрудники — опытные специалисты, которые используют только высококачественные продукты и оборудование.</a:t>
            </a:r>
          </a:p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0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487679" indent="-487679" defTabSz="12700">
              <a:spcBef>
                <a:spcPts val="0"/>
              </a:spcBef>
              <a:buSzPct val="75000"/>
              <a:buChar char="*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0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1"/>
              <a:t>Удобство:  </a:t>
            </a:r>
            <a:r>
              <a:t>экономия времени, доступность в любой части города.</a:t>
            </a:r>
          </a:p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0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b="1"/>
          </a:p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000">
                <a:solidFill>
                  <a:srgbClr val="6663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*  </a:t>
            </a:r>
            <a:r>
              <a:rPr b="1"/>
              <a:t>Экологичность:</a:t>
            </a:r>
            <a:r>
              <a:t> Мы стремимся к защите окружающей среды и используем только экологически чистые методы мойки.</a:t>
            </a:r>
          </a:p>
        </p:txBody>
      </p:sp>
      <p:pic>
        <p:nvPicPr>
          <p:cNvPr id="208" name="Изображение 3.jpeg" descr="Изображение 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70000" y="4865065"/>
            <a:ext cx="8891880" cy="58908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Подарите своему автомобилю безупречный вид без вреда для окружающей среды. Запишитесь на сухую автомойку сегодня!…"/>
          <p:cNvSpPr txBox="1">
            <a:spLocks noGrp="1"/>
          </p:cNvSpPr>
          <p:nvPr>
            <p:ph type="title"/>
          </p:nvPr>
        </p:nvSpPr>
        <p:spPr>
          <a:xfrm>
            <a:off x="952500" y="623986"/>
            <a:ext cx="22479000" cy="12631342"/>
          </a:xfrm>
          <a:prstGeom prst="rect">
            <a:avLst/>
          </a:prstGeom>
        </p:spPr>
        <p:txBody>
          <a:bodyPr/>
          <a:lstStyle/>
          <a:p>
            <a:pPr>
              <a:defRPr sz="47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Подарите своему автомобилю безупречный вид без вреда для окружающей среды. Запишитесь на сухую автомойку сегодня!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5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Спасибо за внимание!</a:t>
            </a:r>
          </a:p>
        </p:txBody>
      </p:sp>
      <p:pic>
        <p:nvPicPr>
          <p:cNvPr id="211" name="Изображение 4.jpeg" descr="Изображение 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58385" y="3649052"/>
            <a:ext cx="11267229" cy="75114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340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340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755</Words>
  <PresentationFormat>Произвольный</PresentationFormat>
  <Paragraphs>124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New_Template4</vt:lpstr>
      <vt:lpstr>Сухая мобильная автомойка</vt:lpstr>
      <vt:lpstr>Зачем нужна сухая автомойка?</vt:lpstr>
      <vt:lpstr>Описание бизнес проекта</vt:lpstr>
      <vt:lpstr>Преимущества сухой автомойки</vt:lpstr>
      <vt:lpstr>Процесс сухой автомойки</vt:lpstr>
      <vt:lpstr>Целевая аудитория</vt:lpstr>
      <vt:lpstr>Каналы продвижения предприятия до потребителей</vt:lpstr>
      <vt:lpstr>Затраты на рекламу </vt:lpstr>
      <vt:lpstr>План производства</vt:lpstr>
      <vt:lpstr>Затраты на производство работ (в мес.) </vt:lpstr>
      <vt:lpstr>Финансовый план</vt:lpstr>
      <vt:lpstr>Слайд 12</vt:lpstr>
      <vt:lpstr>Прогноз финансовых результатов</vt:lpstr>
      <vt:lpstr>Почему мы?</vt:lpstr>
      <vt:lpstr>Подарите своему автомобилю безупречный вид без вреда для окружающей среды. Запишитесь на сухую автомойку сегодня!      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Сухая мобильная автомойка</dc:title>
  <dc:creator>Марина Козлова</dc:creator>
  <cp:lastModifiedBy>Марина Козлова</cp:lastModifiedBy>
  <cp:revision>1</cp:revision>
  <dcterms:modified xsi:type="dcterms:W3CDTF">2024-11-25T21:14:16Z</dcterms:modified>
</cp:coreProperties>
</file>