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20" roundtripDataSignature="AMtx7miKnFknZYYGkop3FclN7fEDHntf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BCECA3B-A28A-48B8-AB11-69CEF397429F}">
  <a:tblStyle styleId="{6BCECA3B-A28A-48B8-AB11-69CEF397429F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0E0E0"/>
          </a:solidFill>
        </a:fill>
      </a:tcStyle>
    </a:wholeTbl>
    <a:band1H>
      <a:tcTxStyle/>
    </a:band1H>
    <a:band2H>
      <a:tcTxStyle b="off" i="off"/>
      <a:tcStyle>
        <a:fill>
          <a:solidFill>
            <a:srgbClr val="F0F0F0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3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en-US"/>
              <a:t>часть</a:t>
            </a:r>
            <a:r>
              <a:rPr lang="en-US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12FAC"/>
                </a:solidFill>
              </a:rPr>
              <a:t>Чем лучше эксперты поймут и согласятся со значимостью проблемы или </a:t>
            </a:r>
            <a:r>
              <a:rPr b="1" lang="en-US"/>
              <a:t>боли</a:t>
            </a:r>
            <a:r>
              <a:rPr lang="en-US">
                <a:solidFill>
                  <a:srgbClr val="012FAC"/>
                </a:solidFill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en-US"/>
              <a:t>статистикой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lang="en-US"/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lang="en-US">
                <a:solidFill>
                  <a:srgbClr val="FF0000"/>
                </a:solidFill>
              </a:rPr>
              <a:t>с перечнем критических технологий РФ, Рынках НТИ и сквозных технологиях</a:t>
            </a:r>
            <a:endParaRPr b="1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en-US"/>
              <a:t>часть</a:t>
            </a:r>
            <a:r>
              <a:rPr lang="en-US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12FAC"/>
                </a:solidFill>
              </a:rPr>
              <a:t>Чем лучше эксперты поймут и согласятся со значимостью проблемы или </a:t>
            </a:r>
            <a:r>
              <a:rPr b="1" lang="en-US"/>
              <a:t>боли</a:t>
            </a:r>
            <a:r>
              <a:rPr lang="en-US">
                <a:solidFill>
                  <a:srgbClr val="012FAC"/>
                </a:solidFill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en-US"/>
              <a:t>статистикой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lang="en-US"/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lang="en-US">
                <a:solidFill>
                  <a:srgbClr val="FF0000"/>
                </a:solidFill>
              </a:rPr>
              <a:t>с перечнем критических технологий РФ, Рынках НТИ и сквозных технологиях</a:t>
            </a:r>
            <a:endParaRPr b="1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en-US"/>
              <a:t>цели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lang="en-US">
                <a:solidFill>
                  <a:srgbClr val="000000"/>
                </a:solidFill>
              </a:rPr>
              <a:t>между выявленной проблемой и потенциальным потребителем. </a:t>
            </a: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en-US" sz="1200"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en-US" sz="1200"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12FAC"/>
                </a:solidFill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lang="en-US">
                <a:solidFill>
                  <a:srgbClr val="FF0000"/>
                </a:solidFill>
              </a:rPr>
              <a:t>ИДЕЯ</a:t>
            </a:r>
            <a:r>
              <a:rPr lang="en-US">
                <a:solidFill>
                  <a:srgbClr val="012FAC"/>
                </a:solidFill>
              </a:rPr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На основе какого </a:t>
            </a:r>
            <a:r>
              <a:rPr lang="en-US">
                <a:solidFill>
                  <a:srgbClr val="FF0000"/>
                </a:solidFill>
              </a:rPr>
              <a:t>научно-технического решения и/или результата </a:t>
            </a:r>
            <a:r>
              <a:rPr lang="en-US" sz="1800"/>
              <a:t>будет создан продукт?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en-US"/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12FAC"/>
                </a:solidFill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lang="en-US">
                <a:solidFill>
                  <a:srgbClr val="FF0000"/>
                </a:solidFill>
              </a:rPr>
              <a:t>ИДЕЯ</a:t>
            </a:r>
            <a:r>
              <a:rPr lang="en-US">
                <a:solidFill>
                  <a:srgbClr val="012FAC"/>
                </a:solidFill>
              </a:rPr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На основе какого </a:t>
            </a:r>
            <a:r>
              <a:rPr lang="en-US">
                <a:solidFill>
                  <a:srgbClr val="FF0000"/>
                </a:solidFill>
              </a:rPr>
              <a:t>научно-технического решения и/или результата </a:t>
            </a:r>
            <a:r>
              <a:rPr lang="en-US" sz="1800"/>
              <a:t>будет создан продукт?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en-US"/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12FAC"/>
                </a:solidFill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lang="en-US">
                <a:solidFill>
                  <a:srgbClr val="FF0000"/>
                </a:solidFill>
              </a:rPr>
              <a:t>ИДЕЯ</a:t>
            </a:r>
            <a:r>
              <a:rPr lang="en-US">
                <a:solidFill>
                  <a:srgbClr val="012FAC"/>
                </a:solidFill>
              </a:rPr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На основе какого </a:t>
            </a:r>
            <a:r>
              <a:rPr lang="en-US">
                <a:solidFill>
                  <a:srgbClr val="FF0000"/>
                </a:solidFill>
              </a:rPr>
              <a:t>научно-технического решения и/или результата </a:t>
            </a:r>
            <a:r>
              <a:rPr lang="en-US" sz="1800"/>
              <a:t>будет создан продукт?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en-US"/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lang="en-US">
                <a:solidFill>
                  <a:srgbClr val="FF0000"/>
                </a:solidFill>
              </a:rPr>
              <a:t>масштабирования 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>
              <a:solidFill>
                <a:srgbClr val="012FA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12FAC"/>
                </a:solidFill>
              </a:rPr>
              <a:t>Кто Ваш </a:t>
            </a:r>
            <a:r>
              <a:rPr b="1" lang="en-US"/>
              <a:t>клиент</a:t>
            </a:r>
            <a:r>
              <a:rPr lang="en-US">
                <a:solidFill>
                  <a:srgbClr val="012FAC"/>
                </a:solidFill>
              </a:rPr>
              <a:t>, который будет приобретать Ваш продукт? Опишите Ваш целевой </a:t>
            </a:r>
            <a:r>
              <a:rPr b="1" lang="en-US"/>
              <a:t>рынок</a:t>
            </a:r>
            <a:r>
              <a:rPr lang="en-US">
                <a:solidFill>
                  <a:srgbClr val="012FAC"/>
                </a:solidFill>
              </a:rPr>
              <a:t>. Это ниша, новый или существующий рынок? Покажите, насколько велик рынок. Предоставьте </a:t>
            </a:r>
            <a:r>
              <a:rPr b="1" lang="en-US"/>
              <a:t>источники</a:t>
            </a:r>
            <a:r>
              <a:rPr lang="en-US">
                <a:solidFill>
                  <a:srgbClr val="012FAC"/>
                </a:solidFill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b="0" lang="en-US"/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lang="en-US">
                <a:solidFill>
                  <a:srgbClr val="FF0000"/>
                </a:solidFill>
              </a:rPr>
              <a:t>качественных и количественных 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lang="en-US">
                <a:solidFill>
                  <a:srgbClr val="FF0000"/>
                </a:solidFill>
              </a:rPr>
              <a:t>стоимостным, техническим параметрам 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lang="en-US">
                <a:solidFill>
                  <a:srgbClr val="FF0000"/>
                </a:solidFill>
              </a:rPr>
              <a:t>конкурентные преимущества, 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lang="en-US">
                <a:solidFill>
                  <a:srgbClr val="FF0000"/>
                </a:solidFill>
              </a:rPr>
              <a:t>уникальных РИД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lang="en-US">
                <a:solidFill>
                  <a:srgbClr val="FF0000"/>
                </a:solidFill>
              </a:rPr>
              <a:t>индустриальных партнеров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lang="en-US">
                <a:solidFill>
                  <a:srgbClr val="FF0000"/>
                </a:solidFill>
              </a:rPr>
              <a:t>полезность и востребованность продукта 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lang="en-US">
                <a:solidFill>
                  <a:srgbClr val="FF0000"/>
                </a:solidFill>
              </a:rPr>
              <a:t>потенциальная прибыльность 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b="1" lang="en-US"/>
              <a:t>Модель А. Остервальдера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Модель в Lean Canvas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lang="en-US">
                <a:solidFill>
                  <a:srgbClr val="000000"/>
                </a:solidFill>
              </a:rPr>
              <a:t>будущего продукта - </a:t>
            </a:r>
            <a:r>
              <a:rPr lang="en-US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lang="en-US">
                <a:solidFill>
                  <a:srgbClr val="000000"/>
                </a:solidFill>
              </a:rPr>
              <a:t>, привести кратко аргументы в пользу выбора тех или иных каналов продвижения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lang="en-US">
                <a:solidFill>
                  <a:srgbClr val="FF0000"/>
                </a:solidFill>
              </a:rPr>
              <a:t>способа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lang="en-US">
                <a:solidFill>
                  <a:srgbClr val="FF0000"/>
                </a:solidFill>
              </a:rPr>
              <a:t>получения прибыли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lang="en-US">
                <a:solidFill>
                  <a:srgbClr val="FF0000"/>
                </a:solidFill>
              </a:rPr>
              <a:t>отношения с потребителями и поставщиками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lang="en-US">
                <a:solidFill>
                  <a:srgbClr val="FF0000"/>
                </a:solidFill>
              </a:rPr>
              <a:t>привлечения финансовых и иных ресурсов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lang="en-US">
                <a:solidFill>
                  <a:srgbClr val="FF0000"/>
                </a:solidFill>
              </a:rPr>
              <a:t>каналы продвижения и сбыта продукта 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lang="en-US" u="sng"/>
              <a:t>себестоимости</a:t>
            </a:r>
            <a:r>
              <a:rPr b="1" lang="en-US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rtl="0" algn="just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t/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en-US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lang="en-US" u="none"/>
              <a:t> затрат на проект, </a:t>
            </a:r>
            <a:r>
              <a:rPr b="1" lang="en-US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lang="en-US" u="none"/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en-US"/>
              <a:t>бюджет доходов и расходов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en-US"/>
              <a:t>бюджет движения денежных средств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1" name="Google Shape;271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16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body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" type="body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2" type="body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 2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" type="body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indent="-4318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indent="-4318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2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5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4" name="Google Shape;44;p25"/>
          <p:cNvSpPr/>
          <p:nvPr>
            <p:ph idx="2" type="pic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25"/>
          <p:cNvSpPr txBox="1"/>
          <p:nvPr>
            <p:ph idx="1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9" name="Google Shape;49;p26"/>
          <p:cNvSpPr txBox="1"/>
          <p:nvPr>
            <p:ph idx="1" type="body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3" name="Google Shape;53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27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 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" type="body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28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 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1" name="Google Shape;61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29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 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0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" type="body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30"/>
          <p:cNvSpPr txBox="1"/>
          <p:nvPr>
            <p:ph idx="2" type="body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0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 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0" name="Google Shape;70;p31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 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2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" type="body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indent="-4318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indent="-4318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32"/>
          <p:cNvSpPr txBox="1"/>
          <p:nvPr>
            <p:ph idx="2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 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3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8" name="Google Shape;78;p33"/>
          <p:cNvSpPr/>
          <p:nvPr>
            <p:ph idx="2" type="pic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33"/>
          <p:cNvSpPr txBox="1"/>
          <p:nvPr>
            <p:ph idx="1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33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/>
        </p:nvSpPr>
        <p:spPr>
          <a:xfrm>
            <a:off x="712469" y="1693863"/>
            <a:ext cx="9052562" cy="238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en-US" sz="5000">
                <a:solidFill>
                  <a:srgbClr val="414042"/>
                </a:solidFill>
              </a:rPr>
              <a:t>«Умный руль» для контроля состояния водителей и повышения безопасности движения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/>
          <p:nvPr/>
        </p:nvSpPr>
        <p:spPr>
          <a:xfrm>
            <a:off x="7936600" y="4590348"/>
            <a:ext cx="736502" cy="495589"/>
          </a:xfrm>
          <a:prstGeom prst="roundRect">
            <a:avLst>
              <a:gd fmla="val 38439" name="adj"/>
            </a:avLst>
          </a:prstGeom>
          <a:solidFill>
            <a:srgbClr val="52B1B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"/>
          <p:cNvSpPr/>
          <p:nvPr/>
        </p:nvSpPr>
        <p:spPr>
          <a:xfrm>
            <a:off x="1213155" y="3853532"/>
            <a:ext cx="1100368" cy="495589"/>
          </a:xfrm>
          <a:prstGeom prst="roundRect">
            <a:avLst>
              <a:gd fmla="val 38439" name="adj"/>
            </a:avLst>
          </a:prstGeom>
          <a:solidFill>
            <a:srgbClr val="52B1B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7994164" y="3093691"/>
            <a:ext cx="1246121" cy="495588"/>
          </a:xfrm>
          <a:prstGeom prst="roundRect">
            <a:avLst>
              <a:gd fmla="val 38439" name="adj"/>
            </a:avLst>
          </a:prstGeom>
          <a:solidFill>
            <a:srgbClr val="52B1B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1235821" y="2517694"/>
            <a:ext cx="1392639" cy="495588"/>
          </a:xfrm>
          <a:prstGeom prst="roundRect">
            <a:avLst>
              <a:gd fmla="val 38439" name="adj"/>
            </a:avLst>
          </a:prstGeom>
          <a:solidFill>
            <a:srgbClr val="52B1B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1036319" y="457200"/>
            <a:ext cx="1042416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КОНТЕКСТ</a:t>
            </a:r>
            <a:endParaRPr/>
          </a:p>
        </p:txBody>
      </p:sp>
      <p:sp>
        <p:nvSpPr>
          <p:cNvPr id="95" name="Google Shape;95;p2"/>
          <p:cNvSpPr txBox="1"/>
          <p:nvPr/>
        </p:nvSpPr>
        <p:spPr>
          <a:xfrm>
            <a:off x="883919" y="1609617"/>
            <a:ext cx="10424162" cy="43513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 данным ГИБДД в России за год происходит порядка   </a:t>
            </a:r>
            <a:r>
              <a:rPr b="0" i="0" lang="en-US" sz="2800" u="none" cap="none" strike="noStrike">
                <a:solidFill>
                  <a:srgbClr val="FCF9FF"/>
                </a:solidFill>
                <a:latin typeface="Arial"/>
                <a:ea typeface="Arial"/>
                <a:cs typeface="Arial"/>
                <a:sym typeface="Arial"/>
              </a:rPr>
              <a:t>145 000</a:t>
            </a:r>
            <a:r>
              <a:rPr b="0" i="0" lang="en-US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дорожно-транспортных происшествий из-за засыпания, в которых погибает порядка  </a:t>
            </a:r>
            <a:r>
              <a:rPr b="0" i="0" lang="en-US" sz="2800" u="none" cap="none" strike="noStrike">
                <a:solidFill>
                  <a:srgbClr val="FCF9FF"/>
                </a:solidFill>
                <a:latin typeface="Arial"/>
                <a:ea typeface="Arial"/>
                <a:cs typeface="Arial"/>
                <a:sym typeface="Arial"/>
              </a:rPr>
              <a:t>16 000</a:t>
            </a:r>
            <a:r>
              <a:rPr b="0" i="0" lang="en-US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 человек.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CF9F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FCF9FF"/>
                </a:solidFill>
                <a:latin typeface="Arial"/>
                <a:ea typeface="Arial"/>
                <a:cs typeface="Arial"/>
                <a:sym typeface="Arial"/>
              </a:rPr>
              <a:t>31,2%</a:t>
            </a:r>
            <a:r>
              <a:rPr b="0" i="0" lang="en-US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таксопарка ЯндексТакси попадают в аварии.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Водители грузовиков попадают в ДТП в  </a:t>
            </a:r>
            <a:r>
              <a:rPr b="0" i="0" lang="en-US" sz="2800" u="none" cap="none" strike="noStrike">
                <a:solidFill>
                  <a:srgbClr val="FCF9FF"/>
                </a:solidFill>
                <a:latin typeface="Arial"/>
                <a:ea typeface="Arial"/>
                <a:cs typeface="Arial"/>
                <a:sym typeface="Arial"/>
              </a:rPr>
              <a:t>1,7</a:t>
            </a:r>
            <a:r>
              <a:rPr b="0" i="0" lang="en-US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 раз чаще, чем другие участники дорожного движения.</a:t>
            </a:r>
            <a:endParaRPr/>
          </a:p>
        </p:txBody>
      </p:sp>
      <p:cxnSp>
        <p:nvCxnSpPr>
          <p:cNvPr id="96" name="Google Shape;96;p2"/>
          <p:cNvCxnSpPr/>
          <p:nvPr/>
        </p:nvCxnSpPr>
        <p:spPr>
          <a:xfrm>
            <a:off x="803275" y="1284514"/>
            <a:ext cx="11020426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/>
        </p:nvSpPr>
        <p:spPr>
          <a:xfrm>
            <a:off x="1036319" y="457200"/>
            <a:ext cx="10424161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883920" y="1713231"/>
            <a:ext cx="1042416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fontScale="92500" lnSpcReduction="10000"/>
          </a:bodyPr>
          <a:lstStyle/>
          <a:p>
            <a:pPr indent="-301764" lvl="0" marL="30175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Char char="•"/>
            </a:pPr>
            <a:r>
              <a:rPr b="1" i="0" lang="en-US" sz="2464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 водителя снижена концентрация внимания за рулем управляемого им ТС из-за:</a:t>
            </a:r>
            <a:endParaRPr/>
          </a:p>
          <a:p>
            <a:pPr indent="-329409" lvl="0" marL="329397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AutoNum type="arabicPeriod"/>
            </a:pPr>
            <a:r>
              <a:rPr b="0" i="0" lang="en-US" sz="2464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Усталости или недомогания</a:t>
            </a:r>
            <a:endParaRPr/>
          </a:p>
          <a:p>
            <a:pPr indent="-329409" lvl="0" marL="329397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AutoNum type="arabicPeriod"/>
            </a:pPr>
            <a:r>
              <a:rPr b="0" i="0" lang="en-US" sz="2464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Возможного недосыпа</a:t>
            </a:r>
            <a:endParaRPr/>
          </a:p>
          <a:p>
            <a:pPr indent="-329409" lvl="0" marL="329397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AutoNum type="arabicPeriod"/>
            </a:pPr>
            <a:r>
              <a:rPr b="0" i="0" lang="en-US" sz="2464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Переработки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0" i="1" lang="en-US" sz="1936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 остро влияет на юридические и физические лица, непосредственно сталкивающиеся с длительным нахождением и переутомлением водителя за рулем ТС (держатели проблемы)</a:t>
            </a:r>
            <a:endParaRPr/>
          </a:p>
        </p:txBody>
      </p:sp>
      <p:cxnSp>
        <p:nvCxnSpPr>
          <p:cNvPr id="103" name="Google Shape;103;p3"/>
          <p:cNvCxnSpPr/>
          <p:nvPr/>
        </p:nvCxnSpPr>
        <p:spPr>
          <a:xfrm>
            <a:off x="803275" y="1284514"/>
            <a:ext cx="11020425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04" name="Google Shape;104;p3"/>
          <p:cNvSpPr/>
          <p:nvPr/>
        </p:nvSpPr>
        <p:spPr>
          <a:xfrm>
            <a:off x="6078700" y="2575547"/>
            <a:ext cx="1992335" cy="752897"/>
          </a:xfrm>
          <a:custGeom>
            <a:rect b="b" l="l" r="r" t="t"/>
            <a:pathLst>
              <a:path extrusionOk="0" h="21600" w="21579">
                <a:moveTo>
                  <a:pt x="6987" y="0"/>
                </a:moveTo>
                <a:lnTo>
                  <a:pt x="6987" y="3783"/>
                </a:lnTo>
                <a:lnTo>
                  <a:pt x="11269" y="3783"/>
                </a:lnTo>
                <a:lnTo>
                  <a:pt x="11269" y="0"/>
                </a:lnTo>
                <a:lnTo>
                  <a:pt x="6987" y="0"/>
                </a:lnTo>
                <a:close/>
                <a:moveTo>
                  <a:pt x="7950" y="4468"/>
                </a:moveTo>
                <a:cubicBezTo>
                  <a:pt x="7680" y="4468"/>
                  <a:pt x="6657" y="4498"/>
                  <a:pt x="5949" y="5014"/>
                </a:cubicBezTo>
                <a:cubicBezTo>
                  <a:pt x="5241" y="5530"/>
                  <a:pt x="3894" y="8909"/>
                  <a:pt x="3894" y="8909"/>
                </a:cubicBezTo>
                <a:cubicBezTo>
                  <a:pt x="3894" y="8909"/>
                  <a:pt x="2373" y="9224"/>
                  <a:pt x="1183" y="9768"/>
                </a:cubicBezTo>
                <a:cubicBezTo>
                  <a:pt x="978" y="9854"/>
                  <a:pt x="838" y="10312"/>
                  <a:pt x="735" y="10914"/>
                </a:cubicBezTo>
                <a:lnTo>
                  <a:pt x="967" y="10914"/>
                </a:lnTo>
                <a:lnTo>
                  <a:pt x="967" y="12033"/>
                </a:lnTo>
                <a:lnTo>
                  <a:pt x="1389" y="12033"/>
                </a:lnTo>
                <a:lnTo>
                  <a:pt x="1389" y="10914"/>
                </a:lnTo>
                <a:lnTo>
                  <a:pt x="1812" y="10914"/>
                </a:lnTo>
                <a:lnTo>
                  <a:pt x="1812" y="12033"/>
                </a:lnTo>
                <a:lnTo>
                  <a:pt x="2233" y="12033"/>
                </a:lnTo>
                <a:lnTo>
                  <a:pt x="2233" y="10914"/>
                </a:lnTo>
                <a:lnTo>
                  <a:pt x="2655" y="10914"/>
                </a:lnTo>
                <a:lnTo>
                  <a:pt x="2655" y="12033"/>
                </a:lnTo>
                <a:lnTo>
                  <a:pt x="3076" y="12033"/>
                </a:lnTo>
                <a:lnTo>
                  <a:pt x="3076" y="10914"/>
                </a:lnTo>
                <a:lnTo>
                  <a:pt x="3498" y="10914"/>
                </a:lnTo>
                <a:lnTo>
                  <a:pt x="3498" y="12033"/>
                </a:lnTo>
                <a:lnTo>
                  <a:pt x="3921" y="12033"/>
                </a:lnTo>
                <a:lnTo>
                  <a:pt x="3921" y="10914"/>
                </a:lnTo>
                <a:lnTo>
                  <a:pt x="4342" y="10914"/>
                </a:lnTo>
                <a:lnTo>
                  <a:pt x="4342" y="12033"/>
                </a:lnTo>
                <a:lnTo>
                  <a:pt x="4764" y="12033"/>
                </a:lnTo>
                <a:lnTo>
                  <a:pt x="4764" y="10914"/>
                </a:lnTo>
                <a:lnTo>
                  <a:pt x="5185" y="10914"/>
                </a:lnTo>
                <a:lnTo>
                  <a:pt x="5185" y="12033"/>
                </a:lnTo>
                <a:lnTo>
                  <a:pt x="5608" y="12033"/>
                </a:lnTo>
                <a:lnTo>
                  <a:pt x="5608" y="10914"/>
                </a:lnTo>
                <a:lnTo>
                  <a:pt x="6030" y="10914"/>
                </a:lnTo>
                <a:lnTo>
                  <a:pt x="6030" y="12033"/>
                </a:lnTo>
                <a:lnTo>
                  <a:pt x="6451" y="12033"/>
                </a:lnTo>
                <a:lnTo>
                  <a:pt x="6451" y="10914"/>
                </a:lnTo>
                <a:lnTo>
                  <a:pt x="6873" y="10914"/>
                </a:lnTo>
                <a:lnTo>
                  <a:pt x="6873" y="12033"/>
                </a:lnTo>
                <a:lnTo>
                  <a:pt x="7294" y="12033"/>
                </a:lnTo>
                <a:lnTo>
                  <a:pt x="7294" y="10914"/>
                </a:lnTo>
                <a:lnTo>
                  <a:pt x="7717" y="10914"/>
                </a:lnTo>
                <a:lnTo>
                  <a:pt x="7717" y="12033"/>
                </a:lnTo>
                <a:lnTo>
                  <a:pt x="8139" y="12033"/>
                </a:lnTo>
                <a:lnTo>
                  <a:pt x="8139" y="10914"/>
                </a:lnTo>
                <a:lnTo>
                  <a:pt x="8560" y="10914"/>
                </a:lnTo>
                <a:lnTo>
                  <a:pt x="8560" y="12033"/>
                </a:lnTo>
                <a:lnTo>
                  <a:pt x="8983" y="12033"/>
                </a:lnTo>
                <a:lnTo>
                  <a:pt x="8983" y="10914"/>
                </a:lnTo>
                <a:lnTo>
                  <a:pt x="9404" y="10914"/>
                </a:lnTo>
                <a:lnTo>
                  <a:pt x="9404" y="12033"/>
                </a:lnTo>
                <a:lnTo>
                  <a:pt x="9826" y="12033"/>
                </a:lnTo>
                <a:lnTo>
                  <a:pt x="9826" y="10914"/>
                </a:lnTo>
                <a:lnTo>
                  <a:pt x="10249" y="10914"/>
                </a:lnTo>
                <a:lnTo>
                  <a:pt x="10249" y="12033"/>
                </a:lnTo>
                <a:lnTo>
                  <a:pt x="10669" y="12033"/>
                </a:lnTo>
                <a:lnTo>
                  <a:pt x="10669" y="10914"/>
                </a:lnTo>
                <a:lnTo>
                  <a:pt x="11092" y="10914"/>
                </a:lnTo>
                <a:lnTo>
                  <a:pt x="11092" y="12033"/>
                </a:lnTo>
                <a:lnTo>
                  <a:pt x="11513" y="12033"/>
                </a:lnTo>
                <a:lnTo>
                  <a:pt x="11513" y="10914"/>
                </a:lnTo>
                <a:lnTo>
                  <a:pt x="11935" y="10914"/>
                </a:lnTo>
                <a:lnTo>
                  <a:pt x="11935" y="12033"/>
                </a:lnTo>
                <a:lnTo>
                  <a:pt x="12346" y="12033"/>
                </a:lnTo>
                <a:lnTo>
                  <a:pt x="12346" y="13148"/>
                </a:lnTo>
                <a:lnTo>
                  <a:pt x="11935" y="13148"/>
                </a:lnTo>
                <a:lnTo>
                  <a:pt x="11935" y="12047"/>
                </a:lnTo>
                <a:lnTo>
                  <a:pt x="11513" y="12047"/>
                </a:lnTo>
                <a:lnTo>
                  <a:pt x="11513" y="13166"/>
                </a:lnTo>
                <a:lnTo>
                  <a:pt x="11092" y="13166"/>
                </a:lnTo>
                <a:lnTo>
                  <a:pt x="11092" y="12047"/>
                </a:lnTo>
                <a:lnTo>
                  <a:pt x="10669" y="12047"/>
                </a:lnTo>
                <a:lnTo>
                  <a:pt x="10669" y="13166"/>
                </a:lnTo>
                <a:lnTo>
                  <a:pt x="10249" y="13166"/>
                </a:lnTo>
                <a:lnTo>
                  <a:pt x="10249" y="12047"/>
                </a:lnTo>
                <a:lnTo>
                  <a:pt x="9826" y="12047"/>
                </a:lnTo>
                <a:lnTo>
                  <a:pt x="9826" y="13166"/>
                </a:lnTo>
                <a:lnTo>
                  <a:pt x="9404" y="13166"/>
                </a:lnTo>
                <a:lnTo>
                  <a:pt x="9404" y="12047"/>
                </a:lnTo>
                <a:lnTo>
                  <a:pt x="8983" y="12047"/>
                </a:lnTo>
                <a:lnTo>
                  <a:pt x="8983" y="13166"/>
                </a:lnTo>
                <a:lnTo>
                  <a:pt x="8560" y="13166"/>
                </a:lnTo>
                <a:lnTo>
                  <a:pt x="8560" y="12047"/>
                </a:lnTo>
                <a:lnTo>
                  <a:pt x="8139" y="12047"/>
                </a:lnTo>
                <a:lnTo>
                  <a:pt x="8139" y="13166"/>
                </a:lnTo>
                <a:lnTo>
                  <a:pt x="7717" y="13166"/>
                </a:lnTo>
                <a:lnTo>
                  <a:pt x="7717" y="12047"/>
                </a:lnTo>
                <a:lnTo>
                  <a:pt x="7294" y="12047"/>
                </a:lnTo>
                <a:lnTo>
                  <a:pt x="7294" y="13166"/>
                </a:lnTo>
                <a:lnTo>
                  <a:pt x="6873" y="13166"/>
                </a:lnTo>
                <a:lnTo>
                  <a:pt x="6873" y="12047"/>
                </a:lnTo>
                <a:lnTo>
                  <a:pt x="6451" y="12047"/>
                </a:lnTo>
                <a:lnTo>
                  <a:pt x="6451" y="13166"/>
                </a:lnTo>
                <a:lnTo>
                  <a:pt x="6030" y="13166"/>
                </a:lnTo>
                <a:lnTo>
                  <a:pt x="6030" y="12047"/>
                </a:lnTo>
                <a:lnTo>
                  <a:pt x="5635" y="12047"/>
                </a:lnTo>
                <a:lnTo>
                  <a:pt x="5635" y="13166"/>
                </a:lnTo>
                <a:lnTo>
                  <a:pt x="5212" y="13166"/>
                </a:lnTo>
                <a:lnTo>
                  <a:pt x="5212" y="12047"/>
                </a:lnTo>
                <a:lnTo>
                  <a:pt x="4791" y="12047"/>
                </a:lnTo>
                <a:lnTo>
                  <a:pt x="4791" y="13166"/>
                </a:lnTo>
                <a:lnTo>
                  <a:pt x="4369" y="13166"/>
                </a:lnTo>
                <a:lnTo>
                  <a:pt x="4369" y="12047"/>
                </a:lnTo>
                <a:lnTo>
                  <a:pt x="3948" y="12047"/>
                </a:lnTo>
                <a:lnTo>
                  <a:pt x="3948" y="13166"/>
                </a:lnTo>
                <a:lnTo>
                  <a:pt x="3525" y="13166"/>
                </a:lnTo>
                <a:lnTo>
                  <a:pt x="3525" y="12047"/>
                </a:lnTo>
                <a:lnTo>
                  <a:pt x="3093" y="12047"/>
                </a:lnTo>
                <a:lnTo>
                  <a:pt x="3093" y="13166"/>
                </a:lnTo>
                <a:lnTo>
                  <a:pt x="2670" y="13166"/>
                </a:lnTo>
                <a:lnTo>
                  <a:pt x="2670" y="12047"/>
                </a:lnTo>
                <a:lnTo>
                  <a:pt x="2249" y="12047"/>
                </a:lnTo>
                <a:lnTo>
                  <a:pt x="2249" y="13166"/>
                </a:lnTo>
                <a:lnTo>
                  <a:pt x="1827" y="13166"/>
                </a:lnTo>
                <a:lnTo>
                  <a:pt x="1827" y="12047"/>
                </a:lnTo>
                <a:lnTo>
                  <a:pt x="1406" y="12047"/>
                </a:lnTo>
                <a:lnTo>
                  <a:pt x="1406" y="13166"/>
                </a:lnTo>
                <a:lnTo>
                  <a:pt x="984" y="13166"/>
                </a:lnTo>
                <a:lnTo>
                  <a:pt x="984" y="12047"/>
                </a:lnTo>
                <a:lnTo>
                  <a:pt x="627" y="12047"/>
                </a:lnTo>
                <a:cubicBezTo>
                  <a:pt x="600" y="12405"/>
                  <a:pt x="584" y="12793"/>
                  <a:pt x="573" y="13166"/>
                </a:cubicBezTo>
                <a:cubicBezTo>
                  <a:pt x="562" y="13467"/>
                  <a:pt x="561" y="13766"/>
                  <a:pt x="561" y="14052"/>
                </a:cubicBezTo>
                <a:cubicBezTo>
                  <a:pt x="134" y="14052"/>
                  <a:pt x="0" y="14854"/>
                  <a:pt x="0" y="15355"/>
                </a:cubicBezTo>
                <a:cubicBezTo>
                  <a:pt x="0" y="15856"/>
                  <a:pt x="0" y="16344"/>
                  <a:pt x="0" y="16846"/>
                </a:cubicBezTo>
                <a:cubicBezTo>
                  <a:pt x="0" y="18278"/>
                  <a:pt x="437" y="18936"/>
                  <a:pt x="940" y="18936"/>
                </a:cubicBezTo>
                <a:cubicBezTo>
                  <a:pt x="1329" y="18936"/>
                  <a:pt x="2937" y="18936"/>
                  <a:pt x="3651" y="18936"/>
                </a:cubicBezTo>
                <a:cubicBezTo>
                  <a:pt x="3629" y="18664"/>
                  <a:pt x="3617" y="18395"/>
                  <a:pt x="3617" y="18108"/>
                </a:cubicBezTo>
                <a:cubicBezTo>
                  <a:pt x="3617" y="15744"/>
                  <a:pt x="4337" y="13837"/>
                  <a:pt x="5229" y="13837"/>
                </a:cubicBezTo>
                <a:cubicBezTo>
                  <a:pt x="6121" y="13837"/>
                  <a:pt x="6841" y="15745"/>
                  <a:pt x="6841" y="18108"/>
                </a:cubicBezTo>
                <a:cubicBezTo>
                  <a:pt x="6841" y="18395"/>
                  <a:pt x="6829" y="18664"/>
                  <a:pt x="6808" y="18936"/>
                </a:cubicBezTo>
                <a:cubicBezTo>
                  <a:pt x="9339" y="18936"/>
                  <a:pt x="13109" y="18936"/>
                  <a:pt x="16121" y="18936"/>
                </a:cubicBezTo>
                <a:cubicBezTo>
                  <a:pt x="16100" y="18664"/>
                  <a:pt x="16089" y="18395"/>
                  <a:pt x="16089" y="18108"/>
                </a:cubicBezTo>
                <a:cubicBezTo>
                  <a:pt x="16089" y="15744"/>
                  <a:pt x="16808" y="13837"/>
                  <a:pt x="17700" y="13837"/>
                </a:cubicBezTo>
                <a:cubicBezTo>
                  <a:pt x="18592" y="13837"/>
                  <a:pt x="19312" y="15745"/>
                  <a:pt x="19312" y="18108"/>
                </a:cubicBezTo>
                <a:cubicBezTo>
                  <a:pt x="19312" y="18395"/>
                  <a:pt x="19302" y="18664"/>
                  <a:pt x="19280" y="18936"/>
                </a:cubicBezTo>
                <a:cubicBezTo>
                  <a:pt x="20205" y="18936"/>
                  <a:pt x="20816" y="18936"/>
                  <a:pt x="20935" y="18936"/>
                </a:cubicBezTo>
                <a:cubicBezTo>
                  <a:pt x="21600" y="18936"/>
                  <a:pt x="21579" y="16271"/>
                  <a:pt x="21579" y="15583"/>
                </a:cubicBezTo>
                <a:cubicBezTo>
                  <a:pt x="21579" y="14896"/>
                  <a:pt x="21183" y="14724"/>
                  <a:pt x="21183" y="14724"/>
                </a:cubicBezTo>
                <a:cubicBezTo>
                  <a:pt x="21183" y="14724"/>
                  <a:pt x="21195" y="14111"/>
                  <a:pt x="21065" y="13166"/>
                </a:cubicBezTo>
                <a:cubicBezTo>
                  <a:pt x="21021" y="12842"/>
                  <a:pt x="20952" y="12461"/>
                  <a:pt x="20869" y="12065"/>
                </a:cubicBezTo>
                <a:lnTo>
                  <a:pt x="20869" y="13148"/>
                </a:lnTo>
                <a:lnTo>
                  <a:pt x="20436" y="13148"/>
                </a:lnTo>
                <a:lnTo>
                  <a:pt x="20436" y="12047"/>
                </a:lnTo>
                <a:lnTo>
                  <a:pt x="20015" y="12047"/>
                </a:lnTo>
                <a:lnTo>
                  <a:pt x="20015" y="13166"/>
                </a:lnTo>
                <a:lnTo>
                  <a:pt x="19588" y="13166"/>
                </a:lnTo>
                <a:lnTo>
                  <a:pt x="19588" y="12047"/>
                </a:lnTo>
                <a:lnTo>
                  <a:pt x="19165" y="12047"/>
                </a:lnTo>
                <a:lnTo>
                  <a:pt x="19165" y="13166"/>
                </a:lnTo>
                <a:lnTo>
                  <a:pt x="18744" y="13166"/>
                </a:lnTo>
                <a:lnTo>
                  <a:pt x="18744" y="12047"/>
                </a:lnTo>
                <a:lnTo>
                  <a:pt x="18322" y="12047"/>
                </a:lnTo>
                <a:lnTo>
                  <a:pt x="18322" y="13166"/>
                </a:lnTo>
                <a:lnTo>
                  <a:pt x="17901" y="13166"/>
                </a:lnTo>
                <a:lnTo>
                  <a:pt x="17901" y="12047"/>
                </a:lnTo>
                <a:lnTo>
                  <a:pt x="17479" y="12047"/>
                </a:lnTo>
                <a:lnTo>
                  <a:pt x="17479" y="13166"/>
                </a:lnTo>
                <a:lnTo>
                  <a:pt x="17056" y="13166"/>
                </a:lnTo>
                <a:lnTo>
                  <a:pt x="17056" y="12047"/>
                </a:lnTo>
                <a:lnTo>
                  <a:pt x="16635" y="12047"/>
                </a:lnTo>
                <a:lnTo>
                  <a:pt x="16635" y="13166"/>
                </a:lnTo>
                <a:lnTo>
                  <a:pt x="16213" y="13166"/>
                </a:lnTo>
                <a:lnTo>
                  <a:pt x="16213" y="12047"/>
                </a:lnTo>
                <a:lnTo>
                  <a:pt x="15792" y="12047"/>
                </a:lnTo>
                <a:lnTo>
                  <a:pt x="15792" y="13166"/>
                </a:lnTo>
                <a:lnTo>
                  <a:pt x="15369" y="13166"/>
                </a:lnTo>
                <a:lnTo>
                  <a:pt x="15369" y="12047"/>
                </a:lnTo>
                <a:lnTo>
                  <a:pt x="14947" y="12047"/>
                </a:lnTo>
                <a:lnTo>
                  <a:pt x="14947" y="13166"/>
                </a:lnTo>
                <a:lnTo>
                  <a:pt x="14526" y="13166"/>
                </a:lnTo>
                <a:lnTo>
                  <a:pt x="14526" y="12047"/>
                </a:lnTo>
                <a:lnTo>
                  <a:pt x="14104" y="12047"/>
                </a:lnTo>
                <a:lnTo>
                  <a:pt x="14104" y="13166"/>
                </a:lnTo>
                <a:lnTo>
                  <a:pt x="13683" y="13166"/>
                </a:lnTo>
                <a:lnTo>
                  <a:pt x="13683" y="12047"/>
                </a:lnTo>
                <a:lnTo>
                  <a:pt x="13260" y="12047"/>
                </a:lnTo>
                <a:lnTo>
                  <a:pt x="13260" y="13166"/>
                </a:lnTo>
                <a:lnTo>
                  <a:pt x="12838" y="13166"/>
                </a:lnTo>
                <a:lnTo>
                  <a:pt x="12838" y="12047"/>
                </a:lnTo>
                <a:lnTo>
                  <a:pt x="12427" y="12047"/>
                </a:lnTo>
                <a:lnTo>
                  <a:pt x="12427" y="10928"/>
                </a:lnTo>
                <a:lnTo>
                  <a:pt x="12838" y="10928"/>
                </a:lnTo>
                <a:lnTo>
                  <a:pt x="12838" y="12047"/>
                </a:lnTo>
                <a:lnTo>
                  <a:pt x="13260" y="12047"/>
                </a:lnTo>
                <a:lnTo>
                  <a:pt x="13260" y="10928"/>
                </a:lnTo>
                <a:lnTo>
                  <a:pt x="13683" y="10928"/>
                </a:lnTo>
                <a:lnTo>
                  <a:pt x="13683" y="12047"/>
                </a:lnTo>
                <a:lnTo>
                  <a:pt x="14104" y="12047"/>
                </a:lnTo>
                <a:lnTo>
                  <a:pt x="14104" y="10928"/>
                </a:lnTo>
                <a:lnTo>
                  <a:pt x="14526" y="10928"/>
                </a:lnTo>
                <a:lnTo>
                  <a:pt x="14526" y="12047"/>
                </a:lnTo>
                <a:lnTo>
                  <a:pt x="14947" y="12047"/>
                </a:lnTo>
                <a:lnTo>
                  <a:pt x="14947" y="10928"/>
                </a:lnTo>
                <a:lnTo>
                  <a:pt x="15369" y="10928"/>
                </a:lnTo>
                <a:lnTo>
                  <a:pt x="15369" y="12047"/>
                </a:lnTo>
                <a:lnTo>
                  <a:pt x="15792" y="12047"/>
                </a:lnTo>
                <a:lnTo>
                  <a:pt x="15792" y="10928"/>
                </a:lnTo>
                <a:lnTo>
                  <a:pt x="16213" y="10928"/>
                </a:lnTo>
                <a:lnTo>
                  <a:pt x="16213" y="12047"/>
                </a:lnTo>
                <a:lnTo>
                  <a:pt x="16635" y="12047"/>
                </a:lnTo>
                <a:lnTo>
                  <a:pt x="16635" y="10928"/>
                </a:lnTo>
                <a:lnTo>
                  <a:pt x="17056" y="10928"/>
                </a:lnTo>
                <a:lnTo>
                  <a:pt x="17056" y="12047"/>
                </a:lnTo>
                <a:lnTo>
                  <a:pt x="17479" y="12047"/>
                </a:lnTo>
                <a:lnTo>
                  <a:pt x="17479" y="10928"/>
                </a:lnTo>
                <a:lnTo>
                  <a:pt x="17901" y="10928"/>
                </a:lnTo>
                <a:lnTo>
                  <a:pt x="17901" y="12047"/>
                </a:lnTo>
                <a:lnTo>
                  <a:pt x="18322" y="12047"/>
                </a:lnTo>
                <a:lnTo>
                  <a:pt x="18322" y="10928"/>
                </a:lnTo>
                <a:lnTo>
                  <a:pt x="18744" y="10928"/>
                </a:lnTo>
                <a:lnTo>
                  <a:pt x="18744" y="12047"/>
                </a:lnTo>
                <a:lnTo>
                  <a:pt x="19165" y="12047"/>
                </a:lnTo>
                <a:lnTo>
                  <a:pt x="19165" y="10928"/>
                </a:lnTo>
                <a:lnTo>
                  <a:pt x="19588" y="10928"/>
                </a:lnTo>
                <a:lnTo>
                  <a:pt x="19588" y="12047"/>
                </a:lnTo>
                <a:lnTo>
                  <a:pt x="20010" y="12047"/>
                </a:lnTo>
                <a:lnTo>
                  <a:pt x="20010" y="10986"/>
                </a:lnTo>
                <a:cubicBezTo>
                  <a:pt x="19978" y="10971"/>
                  <a:pt x="19945" y="10942"/>
                  <a:pt x="19907" y="10928"/>
                </a:cubicBezTo>
                <a:cubicBezTo>
                  <a:pt x="18339" y="9982"/>
                  <a:pt x="15391" y="9468"/>
                  <a:pt x="15391" y="9468"/>
                </a:cubicBezTo>
                <a:cubicBezTo>
                  <a:pt x="13217" y="4798"/>
                  <a:pt x="12016" y="4468"/>
                  <a:pt x="11291" y="4468"/>
                </a:cubicBezTo>
                <a:cubicBezTo>
                  <a:pt x="10567" y="4468"/>
                  <a:pt x="7950" y="4468"/>
                  <a:pt x="7950" y="4468"/>
                </a:cubicBezTo>
                <a:close/>
                <a:moveTo>
                  <a:pt x="20869" y="12065"/>
                </a:moveTo>
                <a:lnTo>
                  <a:pt x="20869" y="12033"/>
                </a:lnTo>
                <a:lnTo>
                  <a:pt x="20864" y="12033"/>
                </a:lnTo>
                <a:cubicBezTo>
                  <a:pt x="20866" y="12044"/>
                  <a:pt x="20867" y="12054"/>
                  <a:pt x="20869" y="12065"/>
                </a:cubicBezTo>
                <a:close/>
                <a:moveTo>
                  <a:pt x="20864" y="12033"/>
                </a:moveTo>
                <a:cubicBezTo>
                  <a:pt x="20857" y="12003"/>
                  <a:pt x="20855" y="11979"/>
                  <a:pt x="20849" y="11948"/>
                </a:cubicBezTo>
                <a:cubicBezTo>
                  <a:pt x="20800" y="11719"/>
                  <a:pt x="20647" y="11504"/>
                  <a:pt x="20436" y="11304"/>
                </a:cubicBezTo>
                <a:lnTo>
                  <a:pt x="20436" y="12033"/>
                </a:lnTo>
                <a:lnTo>
                  <a:pt x="20864" y="12033"/>
                </a:lnTo>
                <a:close/>
                <a:moveTo>
                  <a:pt x="7328" y="5627"/>
                </a:moveTo>
                <a:cubicBezTo>
                  <a:pt x="7539" y="5627"/>
                  <a:pt x="8625" y="5627"/>
                  <a:pt x="9647" y="5627"/>
                </a:cubicBezTo>
                <a:lnTo>
                  <a:pt x="9902" y="9728"/>
                </a:lnTo>
                <a:cubicBezTo>
                  <a:pt x="8025" y="9728"/>
                  <a:pt x="6245" y="9728"/>
                  <a:pt x="6105" y="9728"/>
                </a:cubicBezTo>
                <a:cubicBezTo>
                  <a:pt x="5796" y="9728"/>
                  <a:pt x="6760" y="5627"/>
                  <a:pt x="7328" y="5627"/>
                </a:cubicBezTo>
                <a:close/>
                <a:moveTo>
                  <a:pt x="10242" y="5627"/>
                </a:moveTo>
                <a:cubicBezTo>
                  <a:pt x="10810" y="5627"/>
                  <a:pt x="11297" y="5627"/>
                  <a:pt x="11503" y="5627"/>
                </a:cubicBezTo>
                <a:cubicBezTo>
                  <a:pt x="12135" y="5627"/>
                  <a:pt x="12616" y="5932"/>
                  <a:pt x="14563" y="9728"/>
                </a:cubicBezTo>
                <a:cubicBezTo>
                  <a:pt x="14563" y="9728"/>
                  <a:pt x="12670" y="9728"/>
                  <a:pt x="10674" y="9728"/>
                </a:cubicBezTo>
                <a:lnTo>
                  <a:pt x="10242" y="5627"/>
                </a:lnTo>
                <a:close/>
                <a:moveTo>
                  <a:pt x="5219" y="14612"/>
                </a:moveTo>
                <a:cubicBezTo>
                  <a:pt x="4489" y="14612"/>
                  <a:pt x="3899" y="16174"/>
                  <a:pt x="3899" y="18108"/>
                </a:cubicBezTo>
                <a:cubicBezTo>
                  <a:pt x="3899" y="20042"/>
                  <a:pt x="4489" y="21600"/>
                  <a:pt x="5219" y="21600"/>
                </a:cubicBezTo>
                <a:cubicBezTo>
                  <a:pt x="5949" y="21600"/>
                  <a:pt x="6537" y="20042"/>
                  <a:pt x="6537" y="18108"/>
                </a:cubicBezTo>
                <a:cubicBezTo>
                  <a:pt x="6537" y="16174"/>
                  <a:pt x="5949" y="14612"/>
                  <a:pt x="5219" y="14612"/>
                </a:cubicBezTo>
                <a:close/>
                <a:moveTo>
                  <a:pt x="17695" y="14612"/>
                </a:moveTo>
                <a:cubicBezTo>
                  <a:pt x="16965" y="14612"/>
                  <a:pt x="16375" y="16174"/>
                  <a:pt x="16375" y="18108"/>
                </a:cubicBezTo>
                <a:cubicBezTo>
                  <a:pt x="16375" y="20042"/>
                  <a:pt x="16965" y="21600"/>
                  <a:pt x="17695" y="21600"/>
                </a:cubicBezTo>
                <a:cubicBezTo>
                  <a:pt x="18425" y="21600"/>
                  <a:pt x="19015" y="20042"/>
                  <a:pt x="19015" y="18108"/>
                </a:cubicBezTo>
                <a:cubicBezTo>
                  <a:pt x="19020" y="16174"/>
                  <a:pt x="18425" y="14612"/>
                  <a:pt x="17695" y="14612"/>
                </a:cubicBezTo>
                <a:close/>
                <a:moveTo>
                  <a:pt x="5219" y="16461"/>
                </a:moveTo>
                <a:cubicBezTo>
                  <a:pt x="5565" y="16461"/>
                  <a:pt x="5841" y="17191"/>
                  <a:pt x="5841" y="18108"/>
                </a:cubicBezTo>
                <a:cubicBezTo>
                  <a:pt x="5841" y="19025"/>
                  <a:pt x="5560" y="19756"/>
                  <a:pt x="5219" y="19756"/>
                </a:cubicBezTo>
                <a:cubicBezTo>
                  <a:pt x="4878" y="19756"/>
                  <a:pt x="4597" y="19025"/>
                  <a:pt x="4597" y="18108"/>
                </a:cubicBezTo>
                <a:cubicBezTo>
                  <a:pt x="4597" y="17191"/>
                  <a:pt x="4873" y="16461"/>
                  <a:pt x="5219" y="16461"/>
                </a:cubicBezTo>
                <a:close/>
                <a:moveTo>
                  <a:pt x="17695" y="16461"/>
                </a:moveTo>
                <a:cubicBezTo>
                  <a:pt x="18041" y="16461"/>
                  <a:pt x="18317" y="17191"/>
                  <a:pt x="18317" y="18108"/>
                </a:cubicBezTo>
                <a:cubicBezTo>
                  <a:pt x="18317" y="19025"/>
                  <a:pt x="18041" y="19756"/>
                  <a:pt x="17695" y="19756"/>
                </a:cubicBezTo>
                <a:cubicBezTo>
                  <a:pt x="17354" y="19756"/>
                  <a:pt x="17073" y="19025"/>
                  <a:pt x="17073" y="18108"/>
                </a:cubicBezTo>
                <a:cubicBezTo>
                  <a:pt x="17073" y="17191"/>
                  <a:pt x="17349" y="16461"/>
                  <a:pt x="17695" y="16461"/>
                </a:cubicBez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6900640" y="3549817"/>
            <a:ext cx="3208517" cy="104527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0" y="15762"/>
                </a:lnTo>
                <a:lnTo>
                  <a:pt x="14585" y="15762"/>
                </a:lnTo>
                <a:lnTo>
                  <a:pt x="14585" y="0"/>
                </a:lnTo>
                <a:lnTo>
                  <a:pt x="0" y="0"/>
                </a:lnTo>
                <a:close/>
                <a:moveTo>
                  <a:pt x="15530" y="2020"/>
                </a:moveTo>
                <a:cubicBezTo>
                  <a:pt x="15390" y="2020"/>
                  <a:pt x="15282" y="2372"/>
                  <a:pt x="15282" y="2787"/>
                </a:cubicBezTo>
                <a:lnTo>
                  <a:pt x="15282" y="7029"/>
                </a:lnTo>
                <a:lnTo>
                  <a:pt x="18755" y="7029"/>
                </a:lnTo>
                <a:cubicBezTo>
                  <a:pt x="18917" y="7046"/>
                  <a:pt x="18927" y="6515"/>
                  <a:pt x="18819" y="6117"/>
                </a:cubicBezTo>
                <a:cubicBezTo>
                  <a:pt x="18527" y="5073"/>
                  <a:pt x="16891" y="2020"/>
                  <a:pt x="15530" y="2020"/>
                </a:cubicBezTo>
                <a:close/>
                <a:moveTo>
                  <a:pt x="15282" y="7640"/>
                </a:moveTo>
                <a:lnTo>
                  <a:pt x="15282" y="16311"/>
                </a:lnTo>
                <a:lnTo>
                  <a:pt x="14786" y="16311"/>
                </a:lnTo>
                <a:cubicBezTo>
                  <a:pt x="15067" y="16892"/>
                  <a:pt x="15250" y="17868"/>
                  <a:pt x="15250" y="18979"/>
                </a:cubicBezTo>
                <a:cubicBezTo>
                  <a:pt x="15250" y="19078"/>
                  <a:pt x="15250" y="19160"/>
                  <a:pt x="15245" y="19243"/>
                </a:cubicBezTo>
                <a:lnTo>
                  <a:pt x="18399" y="19243"/>
                </a:lnTo>
                <a:lnTo>
                  <a:pt x="18750" y="19243"/>
                </a:lnTo>
                <a:cubicBezTo>
                  <a:pt x="18750" y="19160"/>
                  <a:pt x="18743" y="19062"/>
                  <a:pt x="18743" y="18979"/>
                </a:cubicBezTo>
                <a:cubicBezTo>
                  <a:pt x="18743" y="17205"/>
                  <a:pt x="19213" y="15762"/>
                  <a:pt x="19791" y="15762"/>
                </a:cubicBezTo>
                <a:cubicBezTo>
                  <a:pt x="20369" y="15762"/>
                  <a:pt x="20839" y="17205"/>
                  <a:pt x="20839" y="18979"/>
                </a:cubicBezTo>
                <a:cubicBezTo>
                  <a:pt x="20839" y="19078"/>
                  <a:pt x="20839" y="19160"/>
                  <a:pt x="20834" y="19243"/>
                </a:cubicBezTo>
                <a:lnTo>
                  <a:pt x="20969" y="19243"/>
                </a:lnTo>
                <a:lnTo>
                  <a:pt x="21389" y="19243"/>
                </a:lnTo>
                <a:lnTo>
                  <a:pt x="21423" y="19243"/>
                </a:lnTo>
                <a:cubicBezTo>
                  <a:pt x="21520" y="19243"/>
                  <a:pt x="21600" y="18998"/>
                  <a:pt x="21600" y="18699"/>
                </a:cubicBezTo>
                <a:lnTo>
                  <a:pt x="21600" y="16327"/>
                </a:lnTo>
                <a:cubicBezTo>
                  <a:pt x="21600" y="16045"/>
                  <a:pt x="21520" y="15814"/>
                  <a:pt x="21423" y="15814"/>
                </a:cubicBezTo>
                <a:lnTo>
                  <a:pt x="21389" y="15814"/>
                </a:lnTo>
                <a:lnTo>
                  <a:pt x="21389" y="13395"/>
                </a:lnTo>
                <a:cubicBezTo>
                  <a:pt x="21389" y="13163"/>
                  <a:pt x="21336" y="12978"/>
                  <a:pt x="21266" y="12944"/>
                </a:cubicBezTo>
                <a:lnTo>
                  <a:pt x="19354" y="11287"/>
                </a:lnTo>
                <a:lnTo>
                  <a:pt x="18792" y="8008"/>
                </a:lnTo>
                <a:cubicBezTo>
                  <a:pt x="18754" y="7793"/>
                  <a:pt x="18679" y="7640"/>
                  <a:pt x="18598" y="7640"/>
                </a:cubicBezTo>
                <a:lnTo>
                  <a:pt x="16924" y="7640"/>
                </a:lnTo>
                <a:lnTo>
                  <a:pt x="16924" y="16311"/>
                </a:lnTo>
                <a:lnTo>
                  <a:pt x="16708" y="16311"/>
                </a:lnTo>
                <a:lnTo>
                  <a:pt x="16708" y="7640"/>
                </a:lnTo>
                <a:lnTo>
                  <a:pt x="15282" y="7640"/>
                </a:lnTo>
                <a:close/>
                <a:moveTo>
                  <a:pt x="17518" y="8505"/>
                </a:moveTo>
                <a:lnTo>
                  <a:pt x="18426" y="8505"/>
                </a:lnTo>
                <a:cubicBezTo>
                  <a:pt x="18474" y="8505"/>
                  <a:pt x="18518" y="8585"/>
                  <a:pt x="18534" y="8718"/>
                </a:cubicBezTo>
                <a:lnTo>
                  <a:pt x="18804" y="10660"/>
                </a:lnTo>
                <a:cubicBezTo>
                  <a:pt x="18842" y="10909"/>
                  <a:pt x="18787" y="11173"/>
                  <a:pt x="18701" y="11173"/>
                </a:cubicBezTo>
                <a:lnTo>
                  <a:pt x="17518" y="11173"/>
                </a:lnTo>
                <a:cubicBezTo>
                  <a:pt x="17453" y="11173"/>
                  <a:pt x="17400" y="11004"/>
                  <a:pt x="17400" y="10805"/>
                </a:cubicBezTo>
                <a:lnTo>
                  <a:pt x="17400" y="8868"/>
                </a:lnTo>
                <a:cubicBezTo>
                  <a:pt x="17400" y="8669"/>
                  <a:pt x="17453" y="8505"/>
                  <a:pt x="17518" y="8505"/>
                </a:cubicBezTo>
                <a:close/>
                <a:moveTo>
                  <a:pt x="10633" y="16327"/>
                </a:moveTo>
                <a:lnTo>
                  <a:pt x="10503" y="19259"/>
                </a:lnTo>
                <a:lnTo>
                  <a:pt x="11271" y="19259"/>
                </a:lnTo>
                <a:cubicBezTo>
                  <a:pt x="11271" y="19176"/>
                  <a:pt x="11264" y="19077"/>
                  <a:pt x="11264" y="18995"/>
                </a:cubicBezTo>
                <a:cubicBezTo>
                  <a:pt x="11264" y="17884"/>
                  <a:pt x="11448" y="16891"/>
                  <a:pt x="11723" y="16327"/>
                </a:cubicBezTo>
                <a:lnTo>
                  <a:pt x="10633" y="16327"/>
                </a:lnTo>
                <a:close/>
                <a:moveTo>
                  <a:pt x="12896" y="16327"/>
                </a:moveTo>
                <a:cubicBezTo>
                  <a:pt x="13047" y="16642"/>
                  <a:pt x="13171" y="17088"/>
                  <a:pt x="13252" y="17586"/>
                </a:cubicBezTo>
                <a:cubicBezTo>
                  <a:pt x="13333" y="17072"/>
                  <a:pt x="13457" y="16642"/>
                  <a:pt x="13608" y="16327"/>
                </a:cubicBezTo>
                <a:lnTo>
                  <a:pt x="12896" y="16327"/>
                </a:lnTo>
                <a:close/>
                <a:moveTo>
                  <a:pt x="2285" y="16394"/>
                </a:moveTo>
                <a:cubicBezTo>
                  <a:pt x="1815" y="16394"/>
                  <a:pt x="1436" y="17552"/>
                  <a:pt x="1436" y="18995"/>
                </a:cubicBezTo>
                <a:cubicBezTo>
                  <a:pt x="1436" y="20437"/>
                  <a:pt x="1815" y="21600"/>
                  <a:pt x="2285" y="21600"/>
                </a:cubicBezTo>
                <a:cubicBezTo>
                  <a:pt x="2755" y="21600"/>
                  <a:pt x="3132" y="20437"/>
                  <a:pt x="3132" y="18995"/>
                </a:cubicBezTo>
                <a:cubicBezTo>
                  <a:pt x="3127" y="17552"/>
                  <a:pt x="2749" y="16394"/>
                  <a:pt x="2285" y="16394"/>
                </a:cubicBezTo>
                <a:close/>
                <a:moveTo>
                  <a:pt x="4170" y="16394"/>
                </a:moveTo>
                <a:cubicBezTo>
                  <a:pt x="3700" y="16394"/>
                  <a:pt x="3321" y="17552"/>
                  <a:pt x="3321" y="18995"/>
                </a:cubicBezTo>
                <a:cubicBezTo>
                  <a:pt x="3321" y="20437"/>
                  <a:pt x="3700" y="21600"/>
                  <a:pt x="4170" y="21600"/>
                </a:cubicBezTo>
                <a:cubicBezTo>
                  <a:pt x="4640" y="21600"/>
                  <a:pt x="5017" y="20437"/>
                  <a:pt x="5017" y="18995"/>
                </a:cubicBezTo>
                <a:cubicBezTo>
                  <a:pt x="5017" y="17552"/>
                  <a:pt x="4634" y="16394"/>
                  <a:pt x="4170" y="16394"/>
                </a:cubicBezTo>
                <a:close/>
                <a:moveTo>
                  <a:pt x="12312" y="16394"/>
                </a:moveTo>
                <a:cubicBezTo>
                  <a:pt x="11842" y="16394"/>
                  <a:pt x="11465" y="17552"/>
                  <a:pt x="11465" y="18995"/>
                </a:cubicBezTo>
                <a:cubicBezTo>
                  <a:pt x="11465" y="20437"/>
                  <a:pt x="11842" y="21600"/>
                  <a:pt x="12312" y="21600"/>
                </a:cubicBezTo>
                <a:cubicBezTo>
                  <a:pt x="12782" y="21600"/>
                  <a:pt x="13161" y="20437"/>
                  <a:pt x="13161" y="18995"/>
                </a:cubicBezTo>
                <a:cubicBezTo>
                  <a:pt x="13161" y="17552"/>
                  <a:pt x="12776" y="16394"/>
                  <a:pt x="12312" y="16394"/>
                </a:cubicBezTo>
                <a:close/>
                <a:moveTo>
                  <a:pt x="14197" y="16394"/>
                </a:moveTo>
                <a:cubicBezTo>
                  <a:pt x="13727" y="16394"/>
                  <a:pt x="13350" y="17552"/>
                  <a:pt x="13350" y="18995"/>
                </a:cubicBezTo>
                <a:cubicBezTo>
                  <a:pt x="13350" y="20437"/>
                  <a:pt x="13727" y="21600"/>
                  <a:pt x="14197" y="21600"/>
                </a:cubicBezTo>
                <a:cubicBezTo>
                  <a:pt x="14667" y="21600"/>
                  <a:pt x="15044" y="20437"/>
                  <a:pt x="15044" y="18995"/>
                </a:cubicBezTo>
                <a:cubicBezTo>
                  <a:pt x="15044" y="17552"/>
                  <a:pt x="14661" y="16394"/>
                  <a:pt x="14197" y="16394"/>
                </a:cubicBezTo>
                <a:close/>
                <a:moveTo>
                  <a:pt x="19791" y="16394"/>
                </a:moveTo>
                <a:cubicBezTo>
                  <a:pt x="19321" y="16394"/>
                  <a:pt x="18944" y="17552"/>
                  <a:pt x="18944" y="18995"/>
                </a:cubicBezTo>
                <a:cubicBezTo>
                  <a:pt x="18944" y="20437"/>
                  <a:pt x="19321" y="21600"/>
                  <a:pt x="19791" y="21600"/>
                </a:cubicBezTo>
                <a:cubicBezTo>
                  <a:pt x="20261" y="21600"/>
                  <a:pt x="20640" y="20437"/>
                  <a:pt x="20640" y="18995"/>
                </a:cubicBezTo>
                <a:cubicBezTo>
                  <a:pt x="20640" y="17552"/>
                  <a:pt x="20255" y="16394"/>
                  <a:pt x="19791" y="16394"/>
                </a:cubicBezTo>
                <a:close/>
                <a:moveTo>
                  <a:pt x="2285" y="17751"/>
                </a:moveTo>
                <a:cubicBezTo>
                  <a:pt x="2506" y="17751"/>
                  <a:pt x="2685" y="18299"/>
                  <a:pt x="2685" y="18979"/>
                </a:cubicBezTo>
                <a:cubicBezTo>
                  <a:pt x="2679" y="19659"/>
                  <a:pt x="2501" y="20207"/>
                  <a:pt x="2285" y="20207"/>
                </a:cubicBezTo>
                <a:cubicBezTo>
                  <a:pt x="2063" y="20207"/>
                  <a:pt x="1885" y="19659"/>
                  <a:pt x="1885" y="18979"/>
                </a:cubicBezTo>
                <a:cubicBezTo>
                  <a:pt x="1885" y="18299"/>
                  <a:pt x="2063" y="17751"/>
                  <a:pt x="2285" y="17751"/>
                </a:cubicBezTo>
                <a:close/>
                <a:moveTo>
                  <a:pt x="4170" y="17751"/>
                </a:moveTo>
                <a:cubicBezTo>
                  <a:pt x="4391" y="17751"/>
                  <a:pt x="4568" y="18299"/>
                  <a:pt x="4568" y="18979"/>
                </a:cubicBezTo>
                <a:cubicBezTo>
                  <a:pt x="4563" y="19659"/>
                  <a:pt x="4386" y="20207"/>
                  <a:pt x="4170" y="20207"/>
                </a:cubicBezTo>
                <a:cubicBezTo>
                  <a:pt x="3948" y="20207"/>
                  <a:pt x="3770" y="19659"/>
                  <a:pt x="3770" y="18979"/>
                </a:cubicBezTo>
                <a:cubicBezTo>
                  <a:pt x="3770" y="18299"/>
                  <a:pt x="3948" y="17751"/>
                  <a:pt x="4170" y="17751"/>
                </a:cubicBezTo>
                <a:close/>
                <a:moveTo>
                  <a:pt x="12312" y="17751"/>
                </a:moveTo>
                <a:cubicBezTo>
                  <a:pt x="12533" y="17751"/>
                  <a:pt x="12712" y="18299"/>
                  <a:pt x="12712" y="18979"/>
                </a:cubicBezTo>
                <a:cubicBezTo>
                  <a:pt x="12707" y="19659"/>
                  <a:pt x="12528" y="20207"/>
                  <a:pt x="12312" y="20207"/>
                </a:cubicBezTo>
                <a:cubicBezTo>
                  <a:pt x="12091" y="20207"/>
                  <a:pt x="11912" y="19659"/>
                  <a:pt x="11912" y="18979"/>
                </a:cubicBezTo>
                <a:cubicBezTo>
                  <a:pt x="11912" y="18299"/>
                  <a:pt x="12091" y="17751"/>
                  <a:pt x="12312" y="17751"/>
                </a:cubicBezTo>
                <a:close/>
                <a:moveTo>
                  <a:pt x="14197" y="17751"/>
                </a:moveTo>
                <a:cubicBezTo>
                  <a:pt x="14418" y="17751"/>
                  <a:pt x="14597" y="18299"/>
                  <a:pt x="14597" y="18979"/>
                </a:cubicBezTo>
                <a:cubicBezTo>
                  <a:pt x="14597" y="19659"/>
                  <a:pt x="14418" y="20207"/>
                  <a:pt x="14197" y="20207"/>
                </a:cubicBezTo>
                <a:cubicBezTo>
                  <a:pt x="13976" y="20207"/>
                  <a:pt x="13797" y="19659"/>
                  <a:pt x="13797" y="18979"/>
                </a:cubicBezTo>
                <a:cubicBezTo>
                  <a:pt x="13797" y="18299"/>
                  <a:pt x="13976" y="17751"/>
                  <a:pt x="14197" y="17751"/>
                </a:cubicBezTo>
                <a:close/>
                <a:moveTo>
                  <a:pt x="19791" y="17751"/>
                </a:moveTo>
                <a:cubicBezTo>
                  <a:pt x="20012" y="17751"/>
                  <a:pt x="20191" y="18299"/>
                  <a:pt x="20191" y="18979"/>
                </a:cubicBezTo>
                <a:cubicBezTo>
                  <a:pt x="20186" y="19659"/>
                  <a:pt x="20007" y="20207"/>
                  <a:pt x="19791" y="20207"/>
                </a:cubicBezTo>
                <a:cubicBezTo>
                  <a:pt x="19570" y="20207"/>
                  <a:pt x="19391" y="19659"/>
                  <a:pt x="19391" y="18979"/>
                </a:cubicBezTo>
                <a:cubicBezTo>
                  <a:pt x="19391" y="18299"/>
                  <a:pt x="19570" y="17751"/>
                  <a:pt x="19791" y="17751"/>
                </a:cubicBez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8864376" y="2575547"/>
            <a:ext cx="1760895" cy="752897"/>
          </a:xfrm>
          <a:custGeom>
            <a:rect b="b" l="l" r="r" t="t"/>
            <a:pathLst>
              <a:path extrusionOk="0" h="21600" w="19988">
                <a:moveTo>
                  <a:pt x="4097" y="0"/>
                </a:moveTo>
                <a:cubicBezTo>
                  <a:pt x="3843" y="0"/>
                  <a:pt x="3599" y="241"/>
                  <a:pt x="3415" y="682"/>
                </a:cubicBezTo>
                <a:cubicBezTo>
                  <a:pt x="2324" y="3293"/>
                  <a:pt x="-1335" y="12764"/>
                  <a:pt x="512" y="18236"/>
                </a:cubicBezTo>
                <a:lnTo>
                  <a:pt x="1356" y="18236"/>
                </a:lnTo>
                <a:cubicBezTo>
                  <a:pt x="1327" y="17880"/>
                  <a:pt x="1312" y="17509"/>
                  <a:pt x="1312" y="17131"/>
                </a:cubicBezTo>
                <a:cubicBezTo>
                  <a:pt x="1312" y="14122"/>
                  <a:pt x="2276" y="11687"/>
                  <a:pt x="3466" y="11687"/>
                </a:cubicBezTo>
                <a:cubicBezTo>
                  <a:pt x="4657" y="11687"/>
                  <a:pt x="5622" y="14122"/>
                  <a:pt x="5622" y="17131"/>
                </a:cubicBezTo>
                <a:cubicBezTo>
                  <a:pt x="5622" y="17509"/>
                  <a:pt x="5607" y="17880"/>
                  <a:pt x="5578" y="18236"/>
                </a:cubicBezTo>
                <a:lnTo>
                  <a:pt x="14299" y="18236"/>
                </a:lnTo>
                <a:cubicBezTo>
                  <a:pt x="14270" y="17880"/>
                  <a:pt x="14254" y="17509"/>
                  <a:pt x="14254" y="17131"/>
                </a:cubicBezTo>
                <a:cubicBezTo>
                  <a:pt x="14254" y="14122"/>
                  <a:pt x="15220" y="11687"/>
                  <a:pt x="16410" y="11687"/>
                </a:cubicBezTo>
                <a:cubicBezTo>
                  <a:pt x="17601" y="11687"/>
                  <a:pt x="18566" y="14122"/>
                  <a:pt x="18566" y="17131"/>
                </a:cubicBezTo>
                <a:cubicBezTo>
                  <a:pt x="18566" y="17509"/>
                  <a:pt x="18551" y="17880"/>
                  <a:pt x="18522" y="18236"/>
                </a:cubicBezTo>
                <a:lnTo>
                  <a:pt x="19962" y="18236"/>
                </a:lnTo>
                <a:cubicBezTo>
                  <a:pt x="19962" y="18236"/>
                  <a:pt x="20265" y="10900"/>
                  <a:pt x="18757" y="9584"/>
                </a:cubicBezTo>
                <a:cubicBezTo>
                  <a:pt x="17248" y="8268"/>
                  <a:pt x="15499" y="7049"/>
                  <a:pt x="15499" y="7049"/>
                </a:cubicBezTo>
                <a:cubicBezTo>
                  <a:pt x="15499" y="7049"/>
                  <a:pt x="12380" y="0"/>
                  <a:pt x="9528" y="0"/>
                </a:cubicBezTo>
                <a:lnTo>
                  <a:pt x="4097" y="0"/>
                </a:lnTo>
                <a:close/>
                <a:moveTo>
                  <a:pt x="4878" y="1858"/>
                </a:moveTo>
                <a:lnTo>
                  <a:pt x="6327" y="1858"/>
                </a:lnTo>
                <a:lnTo>
                  <a:pt x="5978" y="7075"/>
                </a:lnTo>
                <a:lnTo>
                  <a:pt x="3470" y="7075"/>
                </a:lnTo>
                <a:cubicBezTo>
                  <a:pt x="3315" y="7075"/>
                  <a:pt x="3228" y="6631"/>
                  <a:pt x="3320" y="6318"/>
                </a:cubicBezTo>
                <a:lnTo>
                  <a:pt x="4483" y="2361"/>
                </a:lnTo>
                <a:cubicBezTo>
                  <a:pt x="4576" y="2045"/>
                  <a:pt x="4722" y="1858"/>
                  <a:pt x="4878" y="1858"/>
                </a:cubicBezTo>
                <a:close/>
                <a:moveTo>
                  <a:pt x="7387" y="1858"/>
                </a:moveTo>
                <a:lnTo>
                  <a:pt x="9405" y="1858"/>
                </a:lnTo>
                <a:cubicBezTo>
                  <a:pt x="11385" y="1858"/>
                  <a:pt x="13886" y="7075"/>
                  <a:pt x="13886" y="7075"/>
                </a:cubicBezTo>
                <a:lnTo>
                  <a:pt x="7038" y="7075"/>
                </a:lnTo>
                <a:lnTo>
                  <a:pt x="7387" y="1858"/>
                </a:lnTo>
                <a:close/>
                <a:moveTo>
                  <a:pt x="3466" y="12667"/>
                </a:moveTo>
                <a:cubicBezTo>
                  <a:pt x="2490" y="12667"/>
                  <a:pt x="1700" y="14665"/>
                  <a:pt x="1700" y="17131"/>
                </a:cubicBezTo>
                <a:cubicBezTo>
                  <a:pt x="1700" y="19597"/>
                  <a:pt x="2490" y="21600"/>
                  <a:pt x="3466" y="21600"/>
                </a:cubicBezTo>
                <a:cubicBezTo>
                  <a:pt x="4442" y="21600"/>
                  <a:pt x="5233" y="19597"/>
                  <a:pt x="5233" y="17131"/>
                </a:cubicBezTo>
                <a:cubicBezTo>
                  <a:pt x="5233" y="14665"/>
                  <a:pt x="4442" y="12667"/>
                  <a:pt x="3466" y="12667"/>
                </a:cubicBezTo>
                <a:close/>
                <a:moveTo>
                  <a:pt x="16410" y="12667"/>
                </a:moveTo>
                <a:cubicBezTo>
                  <a:pt x="15435" y="12667"/>
                  <a:pt x="14644" y="14665"/>
                  <a:pt x="14644" y="17131"/>
                </a:cubicBezTo>
                <a:cubicBezTo>
                  <a:pt x="14644" y="19597"/>
                  <a:pt x="15435" y="21600"/>
                  <a:pt x="16410" y="21600"/>
                </a:cubicBezTo>
                <a:cubicBezTo>
                  <a:pt x="17386" y="21600"/>
                  <a:pt x="18177" y="19597"/>
                  <a:pt x="18177" y="17131"/>
                </a:cubicBezTo>
                <a:cubicBezTo>
                  <a:pt x="18177" y="14665"/>
                  <a:pt x="17386" y="12667"/>
                  <a:pt x="16410" y="12667"/>
                </a:cubicBezTo>
                <a:close/>
                <a:moveTo>
                  <a:pt x="3466" y="15033"/>
                </a:moveTo>
                <a:cubicBezTo>
                  <a:pt x="3925" y="15033"/>
                  <a:pt x="4297" y="15973"/>
                  <a:pt x="4297" y="17131"/>
                </a:cubicBezTo>
                <a:cubicBezTo>
                  <a:pt x="4297" y="18290"/>
                  <a:pt x="3925" y="19230"/>
                  <a:pt x="3466" y="19230"/>
                </a:cubicBezTo>
                <a:cubicBezTo>
                  <a:pt x="3008" y="19230"/>
                  <a:pt x="2636" y="18290"/>
                  <a:pt x="2636" y="17131"/>
                </a:cubicBezTo>
                <a:cubicBezTo>
                  <a:pt x="2636" y="15973"/>
                  <a:pt x="3008" y="15033"/>
                  <a:pt x="3466" y="15033"/>
                </a:cubicBezTo>
                <a:close/>
                <a:moveTo>
                  <a:pt x="16410" y="15033"/>
                </a:moveTo>
                <a:cubicBezTo>
                  <a:pt x="16869" y="15033"/>
                  <a:pt x="17241" y="15973"/>
                  <a:pt x="17241" y="17131"/>
                </a:cubicBezTo>
                <a:cubicBezTo>
                  <a:pt x="17241" y="18290"/>
                  <a:pt x="16869" y="19230"/>
                  <a:pt x="16410" y="19230"/>
                </a:cubicBezTo>
                <a:cubicBezTo>
                  <a:pt x="15952" y="19230"/>
                  <a:pt x="15580" y="18290"/>
                  <a:pt x="15580" y="17131"/>
                </a:cubicBezTo>
                <a:cubicBezTo>
                  <a:pt x="15580" y="15973"/>
                  <a:pt x="15952" y="15033"/>
                  <a:pt x="16410" y="15033"/>
                </a:cubicBez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/>
          <p:nvPr/>
        </p:nvSpPr>
        <p:spPr>
          <a:xfrm>
            <a:off x="1036319" y="457200"/>
            <a:ext cx="1042416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12" name="Google Shape;112;p4"/>
          <p:cNvSpPr txBox="1"/>
          <p:nvPr/>
        </p:nvSpPr>
        <p:spPr>
          <a:xfrm>
            <a:off x="883919" y="1575687"/>
            <a:ext cx="10424162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«Умный руль» + ПО помогающий концентрировать внимание водителя.</a:t>
            </a:r>
            <a:endParaRPr/>
          </a:p>
        </p:txBody>
      </p:sp>
      <p:cxnSp>
        <p:nvCxnSpPr>
          <p:cNvPr id="113" name="Google Shape;113;p4"/>
          <p:cNvCxnSpPr/>
          <p:nvPr/>
        </p:nvCxnSpPr>
        <p:spPr>
          <a:xfrm>
            <a:off x="803275" y="1284514"/>
            <a:ext cx="11020426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  <p:grpSp>
        <p:nvGrpSpPr>
          <p:cNvPr id="114" name="Google Shape;114;p4"/>
          <p:cNvGrpSpPr/>
          <p:nvPr/>
        </p:nvGrpSpPr>
        <p:grpSpPr>
          <a:xfrm>
            <a:off x="3720807" y="2962692"/>
            <a:ext cx="4750388" cy="3442399"/>
            <a:chOff x="0" y="0"/>
            <a:chExt cx="4750386" cy="3442398"/>
          </a:xfrm>
        </p:grpSpPr>
        <p:grpSp>
          <p:nvGrpSpPr>
            <p:cNvPr id="115" name="Google Shape;115;p4"/>
            <p:cNvGrpSpPr/>
            <p:nvPr/>
          </p:nvGrpSpPr>
          <p:grpSpPr>
            <a:xfrm>
              <a:off x="0" y="751190"/>
              <a:ext cx="2537490" cy="2524742"/>
              <a:chOff x="0" y="0"/>
              <a:chExt cx="2537489" cy="2524741"/>
            </a:xfrm>
          </p:grpSpPr>
          <p:sp>
            <p:nvSpPr>
              <p:cNvPr id="116" name="Google Shape;116;p4"/>
              <p:cNvSpPr/>
              <p:nvPr/>
            </p:nvSpPr>
            <p:spPr>
              <a:xfrm>
                <a:off x="21789" y="0"/>
                <a:ext cx="2515700" cy="2524741"/>
              </a:xfrm>
              <a:custGeom>
                <a:rect b="b" l="l" r="r" t="t"/>
                <a:pathLst>
                  <a:path extrusionOk="0" h="21600" w="21600">
                    <a:moveTo>
                      <a:pt x="559" y="0"/>
                    </a:moveTo>
                    <a:cubicBezTo>
                      <a:pt x="251" y="0"/>
                      <a:pt x="0" y="250"/>
                      <a:pt x="0" y="557"/>
                    </a:cubicBezTo>
                    <a:lnTo>
                      <a:pt x="0" y="15411"/>
                    </a:lnTo>
                    <a:cubicBezTo>
                      <a:pt x="0" y="15717"/>
                      <a:pt x="251" y="15967"/>
                      <a:pt x="559" y="15967"/>
                    </a:cubicBezTo>
                    <a:lnTo>
                      <a:pt x="5699" y="15967"/>
                    </a:lnTo>
                    <a:cubicBezTo>
                      <a:pt x="6442" y="16247"/>
                      <a:pt x="6547" y="16971"/>
                      <a:pt x="6547" y="16971"/>
                    </a:cubicBezTo>
                    <a:cubicBezTo>
                      <a:pt x="6592" y="17343"/>
                      <a:pt x="6223" y="17890"/>
                      <a:pt x="6075" y="18092"/>
                    </a:cubicBezTo>
                    <a:cubicBezTo>
                      <a:pt x="5749" y="18463"/>
                      <a:pt x="5552" y="18940"/>
                      <a:pt x="5552" y="19460"/>
                    </a:cubicBezTo>
                    <a:cubicBezTo>
                      <a:pt x="5552" y="20642"/>
                      <a:pt x="6569" y="21600"/>
                      <a:pt x="7823" y="21600"/>
                    </a:cubicBezTo>
                    <a:cubicBezTo>
                      <a:pt x="9077" y="21600"/>
                      <a:pt x="10095" y="20642"/>
                      <a:pt x="10095" y="19460"/>
                    </a:cubicBezTo>
                    <a:cubicBezTo>
                      <a:pt x="10095" y="18976"/>
                      <a:pt x="9923" y="18530"/>
                      <a:pt x="9636" y="18172"/>
                    </a:cubicBezTo>
                    <a:lnTo>
                      <a:pt x="9634" y="18170"/>
                    </a:lnTo>
                    <a:cubicBezTo>
                      <a:pt x="9604" y="18133"/>
                      <a:pt x="9050" y="17422"/>
                      <a:pt x="9104" y="16971"/>
                    </a:cubicBezTo>
                    <a:cubicBezTo>
                      <a:pt x="9104" y="16971"/>
                      <a:pt x="9211" y="16247"/>
                      <a:pt x="9955" y="15967"/>
                    </a:cubicBezTo>
                    <a:lnTo>
                      <a:pt x="15373" y="15967"/>
                    </a:lnTo>
                    <a:cubicBezTo>
                      <a:pt x="15681" y="15967"/>
                      <a:pt x="15932" y="15717"/>
                      <a:pt x="15932" y="15411"/>
                    </a:cubicBezTo>
                    <a:lnTo>
                      <a:pt x="15932" y="9979"/>
                    </a:lnTo>
                    <a:cubicBezTo>
                      <a:pt x="16201" y="9201"/>
                      <a:pt x="16953" y="9092"/>
                      <a:pt x="16953" y="9092"/>
                    </a:cubicBezTo>
                    <a:cubicBezTo>
                      <a:pt x="17326" y="9047"/>
                      <a:pt x="17877" y="9415"/>
                      <a:pt x="18080" y="9562"/>
                    </a:cubicBezTo>
                    <a:cubicBezTo>
                      <a:pt x="18452" y="9888"/>
                      <a:pt x="18930" y="10084"/>
                      <a:pt x="19452" y="10084"/>
                    </a:cubicBezTo>
                    <a:cubicBezTo>
                      <a:pt x="20639" y="10084"/>
                      <a:pt x="21600" y="9070"/>
                      <a:pt x="21600" y="7820"/>
                    </a:cubicBezTo>
                    <a:cubicBezTo>
                      <a:pt x="21600" y="6571"/>
                      <a:pt x="20639" y="5559"/>
                      <a:pt x="19452" y="5559"/>
                    </a:cubicBezTo>
                    <a:cubicBezTo>
                      <a:pt x="18965" y="5559"/>
                      <a:pt x="18518" y="5731"/>
                      <a:pt x="18158" y="6018"/>
                    </a:cubicBezTo>
                    <a:lnTo>
                      <a:pt x="18158" y="6015"/>
                    </a:lnTo>
                    <a:cubicBezTo>
                      <a:pt x="18125" y="6041"/>
                      <a:pt x="17407" y="6598"/>
                      <a:pt x="16953" y="6544"/>
                    </a:cubicBezTo>
                    <a:cubicBezTo>
                      <a:pt x="16953" y="6544"/>
                      <a:pt x="16201" y="6436"/>
                      <a:pt x="15932" y="5658"/>
                    </a:cubicBezTo>
                    <a:lnTo>
                      <a:pt x="15932" y="5036"/>
                    </a:lnTo>
                    <a:lnTo>
                      <a:pt x="15932" y="557"/>
                    </a:lnTo>
                    <a:cubicBezTo>
                      <a:pt x="15932" y="250"/>
                      <a:pt x="15681" y="0"/>
                      <a:pt x="15373" y="0"/>
                    </a:cubicBezTo>
                    <a:lnTo>
                      <a:pt x="9592" y="0"/>
                    </a:lnTo>
                    <a:cubicBezTo>
                      <a:pt x="9174" y="329"/>
                      <a:pt x="9104" y="800"/>
                      <a:pt x="9104" y="800"/>
                    </a:cubicBezTo>
                    <a:cubicBezTo>
                      <a:pt x="9050" y="1253"/>
                      <a:pt x="9609" y="1969"/>
                      <a:pt x="9636" y="2001"/>
                    </a:cubicBezTo>
                    <a:lnTo>
                      <a:pt x="9634" y="2001"/>
                    </a:lnTo>
                    <a:cubicBezTo>
                      <a:pt x="9922" y="2360"/>
                      <a:pt x="10095" y="2804"/>
                      <a:pt x="10095" y="3289"/>
                    </a:cubicBezTo>
                    <a:cubicBezTo>
                      <a:pt x="10095" y="4471"/>
                      <a:pt x="9077" y="5431"/>
                      <a:pt x="7823" y="5431"/>
                    </a:cubicBezTo>
                    <a:cubicBezTo>
                      <a:pt x="6569" y="5431"/>
                      <a:pt x="5552" y="4471"/>
                      <a:pt x="5552" y="3289"/>
                    </a:cubicBezTo>
                    <a:cubicBezTo>
                      <a:pt x="5552" y="2769"/>
                      <a:pt x="5749" y="2294"/>
                      <a:pt x="6075" y="1924"/>
                    </a:cubicBezTo>
                    <a:cubicBezTo>
                      <a:pt x="6223" y="1721"/>
                      <a:pt x="6592" y="1172"/>
                      <a:pt x="6547" y="800"/>
                    </a:cubicBezTo>
                    <a:cubicBezTo>
                      <a:pt x="6547" y="800"/>
                      <a:pt x="6479" y="329"/>
                      <a:pt x="6061" y="0"/>
                    </a:cubicBezTo>
                    <a:lnTo>
                      <a:pt x="559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12700">
                <a:solidFill>
                  <a:srgbClr val="41404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4"/>
              <p:cNvSpPr txBox="1"/>
              <p:nvPr/>
            </p:nvSpPr>
            <p:spPr>
              <a:xfrm>
                <a:off x="0" y="803726"/>
                <a:ext cx="1885642" cy="917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45700" spcFirstLastPara="1" rIns="45700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rPr b="1" i="0" lang="en-US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Системы сенсорных датчиков</a:t>
                </a:r>
                <a:endParaRPr/>
              </a:p>
            </p:txBody>
          </p:sp>
        </p:grpSp>
        <p:grpSp>
          <p:nvGrpSpPr>
            <p:cNvPr id="118" name="Google Shape;118;p4"/>
            <p:cNvGrpSpPr/>
            <p:nvPr/>
          </p:nvGrpSpPr>
          <p:grpSpPr>
            <a:xfrm>
              <a:off x="2731740" y="0"/>
              <a:ext cx="2018645" cy="3442398"/>
              <a:chOff x="-2" y="11513"/>
              <a:chExt cx="2018643" cy="3442396"/>
            </a:xfrm>
          </p:grpSpPr>
          <p:sp>
            <p:nvSpPr>
              <p:cNvPr id="119" name="Google Shape;119;p4"/>
              <p:cNvSpPr/>
              <p:nvPr/>
            </p:nvSpPr>
            <p:spPr>
              <a:xfrm rot="-5400000">
                <a:off x="-711878" y="723389"/>
                <a:ext cx="3442396" cy="2018643"/>
              </a:xfrm>
              <a:custGeom>
                <a:rect b="b" l="l" r="r" t="t"/>
                <a:pathLst>
                  <a:path extrusionOk="0" h="21600" w="21600">
                    <a:moveTo>
                      <a:pt x="4970" y="0"/>
                    </a:moveTo>
                    <a:cubicBezTo>
                      <a:pt x="4727" y="0"/>
                      <a:pt x="4529" y="339"/>
                      <a:pt x="4529" y="754"/>
                    </a:cubicBezTo>
                    <a:lnTo>
                      <a:pt x="4529" y="7491"/>
                    </a:lnTo>
                    <a:cubicBezTo>
                      <a:pt x="4382" y="8825"/>
                      <a:pt x="3672" y="8999"/>
                      <a:pt x="3672" y="8999"/>
                    </a:cubicBezTo>
                    <a:cubicBezTo>
                      <a:pt x="3377" y="9059"/>
                      <a:pt x="2943" y="8562"/>
                      <a:pt x="2783" y="8363"/>
                    </a:cubicBezTo>
                    <a:cubicBezTo>
                      <a:pt x="2489" y="7923"/>
                      <a:pt x="2110" y="7658"/>
                      <a:pt x="1698" y="7658"/>
                    </a:cubicBezTo>
                    <a:cubicBezTo>
                      <a:pt x="760" y="7658"/>
                      <a:pt x="0" y="9026"/>
                      <a:pt x="0" y="10717"/>
                    </a:cubicBezTo>
                    <a:cubicBezTo>
                      <a:pt x="0" y="12407"/>
                      <a:pt x="760" y="13778"/>
                      <a:pt x="1698" y="13778"/>
                    </a:cubicBezTo>
                    <a:cubicBezTo>
                      <a:pt x="2082" y="13778"/>
                      <a:pt x="2436" y="13545"/>
                      <a:pt x="2720" y="13157"/>
                    </a:cubicBezTo>
                    <a:lnTo>
                      <a:pt x="2720" y="13160"/>
                    </a:lnTo>
                    <a:cubicBezTo>
                      <a:pt x="2746" y="13124"/>
                      <a:pt x="3313" y="12370"/>
                      <a:pt x="3672" y="12443"/>
                    </a:cubicBezTo>
                    <a:cubicBezTo>
                      <a:pt x="3672" y="12443"/>
                      <a:pt x="4382" y="12617"/>
                      <a:pt x="4529" y="13951"/>
                    </a:cubicBezTo>
                    <a:lnTo>
                      <a:pt x="4529" y="20846"/>
                    </a:lnTo>
                    <a:cubicBezTo>
                      <a:pt x="4529" y="21260"/>
                      <a:pt x="4727" y="21600"/>
                      <a:pt x="4970" y="21600"/>
                    </a:cubicBezTo>
                    <a:lnTo>
                      <a:pt x="9322" y="21600"/>
                    </a:lnTo>
                    <a:cubicBezTo>
                      <a:pt x="9749" y="21162"/>
                      <a:pt x="9815" y="20388"/>
                      <a:pt x="9815" y="20388"/>
                    </a:cubicBezTo>
                    <a:cubicBezTo>
                      <a:pt x="9857" y="19778"/>
                      <a:pt x="9419" y="18814"/>
                      <a:pt x="9396" y="18765"/>
                    </a:cubicBezTo>
                    <a:lnTo>
                      <a:pt x="9394" y="18763"/>
                    </a:lnTo>
                    <a:cubicBezTo>
                      <a:pt x="9168" y="18278"/>
                      <a:pt x="9032" y="17676"/>
                      <a:pt x="9032" y="17022"/>
                    </a:cubicBezTo>
                    <a:cubicBezTo>
                      <a:pt x="9032" y="15422"/>
                      <a:pt x="9836" y="14124"/>
                      <a:pt x="10827" y="14124"/>
                    </a:cubicBezTo>
                    <a:cubicBezTo>
                      <a:pt x="11818" y="14124"/>
                      <a:pt x="12621" y="15422"/>
                      <a:pt x="12621" y="17022"/>
                    </a:cubicBezTo>
                    <a:cubicBezTo>
                      <a:pt x="12621" y="17724"/>
                      <a:pt x="12467" y="18368"/>
                      <a:pt x="12209" y="18869"/>
                    </a:cubicBezTo>
                    <a:cubicBezTo>
                      <a:pt x="12092" y="19143"/>
                      <a:pt x="11799" y="19886"/>
                      <a:pt x="11834" y="20388"/>
                    </a:cubicBezTo>
                    <a:cubicBezTo>
                      <a:pt x="11834" y="20388"/>
                      <a:pt x="11900" y="21162"/>
                      <a:pt x="12327" y="21600"/>
                    </a:cubicBezTo>
                    <a:lnTo>
                      <a:pt x="16679" y="21600"/>
                    </a:lnTo>
                    <a:cubicBezTo>
                      <a:pt x="16922" y="21600"/>
                      <a:pt x="17120" y="21261"/>
                      <a:pt x="17120" y="20846"/>
                    </a:cubicBezTo>
                    <a:lnTo>
                      <a:pt x="17120" y="13499"/>
                    </a:lnTo>
                    <a:cubicBezTo>
                      <a:pt x="17332" y="12447"/>
                      <a:pt x="17928" y="12299"/>
                      <a:pt x="17928" y="12299"/>
                    </a:cubicBezTo>
                    <a:cubicBezTo>
                      <a:pt x="18223" y="12239"/>
                      <a:pt x="18657" y="12736"/>
                      <a:pt x="18817" y="12935"/>
                    </a:cubicBezTo>
                    <a:cubicBezTo>
                      <a:pt x="19111" y="13375"/>
                      <a:pt x="19490" y="13640"/>
                      <a:pt x="19902" y="13640"/>
                    </a:cubicBezTo>
                    <a:cubicBezTo>
                      <a:pt x="20840" y="13640"/>
                      <a:pt x="21600" y="12272"/>
                      <a:pt x="21600" y="10581"/>
                    </a:cubicBezTo>
                    <a:cubicBezTo>
                      <a:pt x="21600" y="8891"/>
                      <a:pt x="20840" y="7519"/>
                      <a:pt x="19902" y="7519"/>
                    </a:cubicBezTo>
                    <a:cubicBezTo>
                      <a:pt x="19518" y="7519"/>
                      <a:pt x="19164" y="7753"/>
                      <a:pt x="18880" y="8141"/>
                    </a:cubicBezTo>
                    <a:lnTo>
                      <a:pt x="18880" y="8138"/>
                    </a:lnTo>
                    <a:cubicBezTo>
                      <a:pt x="18854" y="8174"/>
                      <a:pt x="18287" y="8928"/>
                      <a:pt x="17928" y="8855"/>
                    </a:cubicBezTo>
                    <a:cubicBezTo>
                      <a:pt x="17928" y="8855"/>
                      <a:pt x="17332" y="8707"/>
                      <a:pt x="17120" y="7655"/>
                    </a:cubicBezTo>
                    <a:lnTo>
                      <a:pt x="17120" y="6814"/>
                    </a:lnTo>
                    <a:lnTo>
                      <a:pt x="17120" y="754"/>
                    </a:lnTo>
                    <a:cubicBezTo>
                      <a:pt x="17120" y="340"/>
                      <a:pt x="16921" y="0"/>
                      <a:pt x="16678" y="0"/>
                    </a:cubicBezTo>
                    <a:lnTo>
                      <a:pt x="12110" y="0"/>
                    </a:lnTo>
                    <a:cubicBezTo>
                      <a:pt x="11780" y="445"/>
                      <a:pt x="11725" y="1085"/>
                      <a:pt x="11725" y="1085"/>
                    </a:cubicBezTo>
                    <a:cubicBezTo>
                      <a:pt x="11682" y="1697"/>
                      <a:pt x="12124" y="2664"/>
                      <a:pt x="12145" y="2708"/>
                    </a:cubicBezTo>
                    <a:lnTo>
                      <a:pt x="12142" y="2708"/>
                    </a:lnTo>
                    <a:cubicBezTo>
                      <a:pt x="12369" y="3193"/>
                      <a:pt x="12506" y="3796"/>
                      <a:pt x="12506" y="4452"/>
                    </a:cubicBezTo>
                    <a:cubicBezTo>
                      <a:pt x="12506" y="6051"/>
                      <a:pt x="11704" y="7347"/>
                      <a:pt x="10712" y="7347"/>
                    </a:cubicBezTo>
                    <a:cubicBezTo>
                      <a:pt x="9721" y="7347"/>
                      <a:pt x="8917" y="6051"/>
                      <a:pt x="8917" y="4452"/>
                    </a:cubicBezTo>
                    <a:cubicBezTo>
                      <a:pt x="8917" y="3749"/>
                      <a:pt x="9072" y="3103"/>
                      <a:pt x="9330" y="2601"/>
                    </a:cubicBezTo>
                    <a:cubicBezTo>
                      <a:pt x="9447" y="2328"/>
                      <a:pt x="9738" y="1588"/>
                      <a:pt x="9703" y="1085"/>
                    </a:cubicBezTo>
                    <a:cubicBezTo>
                      <a:pt x="9703" y="1085"/>
                      <a:pt x="9648" y="445"/>
                      <a:pt x="9318" y="0"/>
                    </a:cubicBezTo>
                    <a:lnTo>
                      <a:pt x="497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12700">
                <a:solidFill>
                  <a:srgbClr val="41404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4"/>
              <p:cNvSpPr txBox="1"/>
              <p:nvPr/>
            </p:nvSpPr>
            <p:spPr>
              <a:xfrm>
                <a:off x="671949" y="1992138"/>
                <a:ext cx="674742" cy="539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45700" spcFirstLastPara="1" rIns="45700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500"/>
                  <a:buFont typeface="Calibri"/>
                  <a:buNone/>
                </a:pPr>
                <a:r>
                  <a:rPr b="0" i="0" lang="en-US" sz="35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ПО</a:t>
                </a:r>
                <a:endParaRPr/>
              </a:p>
            </p:txBody>
          </p:sp>
        </p:grpSp>
        <p:grpSp>
          <p:nvGrpSpPr>
            <p:cNvPr id="121" name="Google Shape;121;p4"/>
            <p:cNvGrpSpPr/>
            <p:nvPr/>
          </p:nvGrpSpPr>
          <p:grpSpPr>
            <a:xfrm>
              <a:off x="20647" y="3564"/>
              <a:ext cx="3253883" cy="545283"/>
              <a:chOff x="0" y="0"/>
              <a:chExt cx="3253881" cy="545282"/>
            </a:xfrm>
          </p:grpSpPr>
          <p:sp>
            <p:nvSpPr>
              <p:cNvPr id="122" name="Google Shape;122;p4"/>
              <p:cNvSpPr/>
              <p:nvPr/>
            </p:nvSpPr>
            <p:spPr>
              <a:xfrm>
                <a:off x="0" y="0"/>
                <a:ext cx="3253881" cy="545282"/>
              </a:xfrm>
              <a:prstGeom prst="roundRect">
                <a:avLst>
                  <a:gd fmla="val 34936" name="adj"/>
                </a:avLst>
              </a:prstGeom>
              <a:solidFill>
                <a:srgbClr val="FFFFFF"/>
              </a:solidFill>
              <a:ln cap="flat" cmpd="sng" w="12700">
                <a:solidFill>
                  <a:srgbClr val="41404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4"/>
              <p:cNvSpPr txBox="1"/>
              <p:nvPr/>
            </p:nvSpPr>
            <p:spPr>
              <a:xfrm>
                <a:off x="546170" y="76405"/>
                <a:ext cx="2161541" cy="3924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45700" spcFirstLastPara="1" rIns="45700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Calibri"/>
                  <a:buNone/>
                </a:pPr>
                <a:r>
                  <a:rPr b="1" i="0" lang="en-US" sz="2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ПАК состоит из: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/>
          <p:nvPr/>
        </p:nvSpPr>
        <p:spPr>
          <a:xfrm>
            <a:off x="1036319" y="457200"/>
            <a:ext cx="10424161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16"/>
              <a:buFont typeface="Arial"/>
              <a:buNone/>
            </a:pPr>
            <a:r>
              <a:rPr b="1" i="0" lang="en-US" sz="2816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 как выглядит</a:t>
            </a:r>
            <a:endParaRPr/>
          </a:p>
        </p:txBody>
      </p:sp>
      <p:sp>
        <p:nvSpPr>
          <p:cNvPr id="129" name="Google Shape;129;p5"/>
          <p:cNvSpPr txBox="1"/>
          <p:nvPr/>
        </p:nvSpPr>
        <p:spPr>
          <a:xfrm>
            <a:off x="883919" y="1782308"/>
            <a:ext cx="10424161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На руль надевается чехол, изготовленный из синтетических тканей с тонким прорезиненным слоем, под которым находится сенсор с пульсометром и акселерометром.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Система подключена к приложению на телефоне, куда поступают данные для обработки.</a:t>
            </a:r>
            <a:endParaRPr/>
          </a:p>
        </p:txBody>
      </p:sp>
      <p:cxnSp>
        <p:nvCxnSpPr>
          <p:cNvPr id="130" name="Google Shape;130;p5"/>
          <p:cNvCxnSpPr/>
          <p:nvPr/>
        </p:nvCxnSpPr>
        <p:spPr>
          <a:xfrm>
            <a:off x="803275" y="1284514"/>
            <a:ext cx="11020425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/>
          <p:nvPr/>
        </p:nvSpPr>
        <p:spPr>
          <a:xfrm>
            <a:off x="1036319" y="457200"/>
            <a:ext cx="1042416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16"/>
              <a:buFont typeface="Arial"/>
              <a:buNone/>
            </a:pPr>
            <a:r>
              <a:rPr b="1" i="0" lang="en-US" sz="2816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 как работает</a:t>
            </a:r>
            <a:endParaRPr/>
          </a:p>
        </p:txBody>
      </p:sp>
      <p:sp>
        <p:nvSpPr>
          <p:cNvPr id="136" name="Google Shape;136;p6"/>
          <p:cNvSpPr txBox="1"/>
          <p:nvPr/>
        </p:nvSpPr>
        <p:spPr>
          <a:xfrm>
            <a:off x="883919" y="1782308"/>
            <a:ext cx="10424162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Датчики считывают состояние водителя, если выявляется отклонение от заданной нормы, то по персональным настройкам система начинает взаимодействовать с водителем через подключение к аудио системе ТС.</a:t>
            </a:r>
            <a:endParaRPr/>
          </a:p>
        </p:txBody>
      </p:sp>
      <p:cxnSp>
        <p:nvCxnSpPr>
          <p:cNvPr id="137" name="Google Shape;137;p6"/>
          <p:cNvCxnSpPr/>
          <p:nvPr/>
        </p:nvCxnSpPr>
        <p:spPr>
          <a:xfrm>
            <a:off x="803275" y="1284514"/>
            <a:ext cx="11020426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 txBox="1"/>
          <p:nvPr/>
        </p:nvSpPr>
        <p:spPr>
          <a:xfrm>
            <a:off x="1036319" y="457200"/>
            <a:ext cx="10424161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16"/>
              <a:buFont typeface="Arial"/>
              <a:buNone/>
            </a:pPr>
            <a:r>
              <a:rPr b="1" i="0" lang="en-US" sz="2816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43" name="Google Shape;143;p7"/>
          <p:cNvSpPr txBox="1"/>
          <p:nvPr/>
        </p:nvSpPr>
        <p:spPr>
          <a:xfrm>
            <a:off x="1249119" y="1811333"/>
            <a:ext cx="104241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34290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Уникальное торговое предложение:</a:t>
            </a:r>
            <a:endParaRPr/>
          </a:p>
          <a:p>
            <a:pPr indent="0" lvl="0" marL="0" marR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«Умный руль» - инвестиция в ваше здоровье, безопасность и комфорт на дороге.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14042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продукта по шкале: TRL 2</a:t>
            </a:r>
            <a:endParaRPr/>
          </a:p>
        </p:txBody>
      </p:sp>
      <p:cxnSp>
        <p:nvCxnSpPr>
          <p:cNvPr id="144" name="Google Shape;144;p7"/>
          <p:cNvCxnSpPr/>
          <p:nvPr/>
        </p:nvCxnSpPr>
        <p:spPr>
          <a:xfrm>
            <a:off x="803275" y="1284514"/>
            <a:ext cx="11020425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"/>
          <p:cNvSpPr txBox="1"/>
          <p:nvPr/>
        </p:nvSpPr>
        <p:spPr>
          <a:xfrm>
            <a:off x="1036319" y="457200"/>
            <a:ext cx="1042416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150" name="Google Shape;150;p8"/>
          <p:cNvCxnSpPr/>
          <p:nvPr/>
        </p:nvCxnSpPr>
        <p:spPr>
          <a:xfrm>
            <a:off x="803275" y="1284514"/>
            <a:ext cx="11020426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51" name="Google Shape;151;p8"/>
          <p:cNvSpPr/>
          <p:nvPr/>
        </p:nvSpPr>
        <p:spPr>
          <a:xfrm>
            <a:off x="1209204" y="1471630"/>
            <a:ext cx="5312114" cy="5312114"/>
          </a:xfrm>
          <a:prstGeom prst="ellipse">
            <a:avLst/>
          </a:prstGeom>
          <a:solidFill>
            <a:srgbClr val="D6D3D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8"/>
          <p:cNvSpPr/>
          <p:nvPr/>
        </p:nvSpPr>
        <p:spPr>
          <a:xfrm>
            <a:off x="1794542" y="2631152"/>
            <a:ext cx="4141438" cy="4141439"/>
          </a:xfrm>
          <a:prstGeom prst="ellipse">
            <a:avLst/>
          </a:prstGeom>
          <a:solidFill>
            <a:srgbClr val="B7B5B9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8"/>
          <p:cNvSpPr/>
          <p:nvPr/>
        </p:nvSpPr>
        <p:spPr>
          <a:xfrm>
            <a:off x="2312314" y="3655544"/>
            <a:ext cx="3105894" cy="3105894"/>
          </a:xfrm>
          <a:prstGeom prst="ellipse">
            <a:avLst/>
          </a:prstGeom>
          <a:solidFill>
            <a:srgbClr val="8D8C8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"/>
          <p:cNvSpPr/>
          <p:nvPr/>
        </p:nvSpPr>
        <p:spPr>
          <a:xfrm>
            <a:off x="2735801" y="4502877"/>
            <a:ext cx="2258920" cy="2258920"/>
          </a:xfrm>
          <a:prstGeom prst="ellipse">
            <a:avLst/>
          </a:prstGeom>
          <a:solidFill>
            <a:srgbClr val="69686A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5" name="Google Shape;155;p8"/>
          <p:cNvCxnSpPr/>
          <p:nvPr/>
        </p:nvCxnSpPr>
        <p:spPr>
          <a:xfrm rot="10800000">
            <a:off x="4791039" y="2325633"/>
            <a:ext cx="3942892" cy="1"/>
          </a:xfrm>
          <a:prstGeom prst="straightConnector1">
            <a:avLst/>
          </a:prstGeom>
          <a:noFill/>
          <a:ln cap="flat" cmpd="sng" w="635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56" name="Google Shape;156;p8"/>
          <p:cNvCxnSpPr/>
          <p:nvPr/>
        </p:nvCxnSpPr>
        <p:spPr>
          <a:xfrm rot="10800000">
            <a:off x="4791039" y="3396830"/>
            <a:ext cx="3942892" cy="1"/>
          </a:xfrm>
          <a:prstGeom prst="straightConnector1">
            <a:avLst/>
          </a:prstGeom>
          <a:noFill/>
          <a:ln cap="flat" cmpd="sng" w="635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57" name="Google Shape;157;p8"/>
          <p:cNvCxnSpPr/>
          <p:nvPr/>
        </p:nvCxnSpPr>
        <p:spPr>
          <a:xfrm rot="10800000">
            <a:off x="4791039" y="4468027"/>
            <a:ext cx="3942892" cy="1"/>
          </a:xfrm>
          <a:prstGeom prst="straightConnector1">
            <a:avLst/>
          </a:prstGeom>
          <a:noFill/>
          <a:ln cap="flat" cmpd="sng" w="635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58" name="Google Shape;158;p8"/>
          <p:cNvCxnSpPr/>
          <p:nvPr/>
        </p:nvCxnSpPr>
        <p:spPr>
          <a:xfrm rot="10800000">
            <a:off x="4791039" y="5632337"/>
            <a:ext cx="3942892" cy="1"/>
          </a:xfrm>
          <a:prstGeom prst="straightConnector1">
            <a:avLst/>
          </a:prstGeom>
          <a:noFill/>
          <a:ln cap="flat" cmpd="sng" w="635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59" name="Google Shape;159;p8"/>
          <p:cNvSpPr txBox="1"/>
          <p:nvPr/>
        </p:nvSpPr>
        <p:spPr>
          <a:xfrm>
            <a:off x="9953349" y="1896025"/>
            <a:ext cx="771412" cy="4447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PAM</a:t>
            </a:r>
            <a:endParaRPr/>
          </a:p>
        </p:txBody>
      </p:sp>
      <p:sp>
        <p:nvSpPr>
          <p:cNvPr id="160" name="Google Shape;160;p8"/>
          <p:cNvSpPr txBox="1"/>
          <p:nvPr/>
        </p:nvSpPr>
        <p:spPr>
          <a:xfrm>
            <a:off x="8834794" y="2196093"/>
            <a:ext cx="3008522" cy="33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Потенциальный объем рынка</a:t>
            </a:r>
            <a:endParaRPr/>
          </a:p>
        </p:txBody>
      </p:sp>
      <p:sp>
        <p:nvSpPr>
          <p:cNvPr id="161" name="Google Shape;161;p8"/>
          <p:cNvSpPr txBox="1"/>
          <p:nvPr/>
        </p:nvSpPr>
        <p:spPr>
          <a:xfrm>
            <a:off x="9953349" y="2922358"/>
            <a:ext cx="759431" cy="4447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/>
          </a:p>
        </p:txBody>
      </p:sp>
      <p:sp>
        <p:nvSpPr>
          <p:cNvPr id="162" name="Google Shape;162;p8"/>
          <p:cNvSpPr txBox="1"/>
          <p:nvPr/>
        </p:nvSpPr>
        <p:spPr>
          <a:xfrm>
            <a:off x="9270228" y="3230287"/>
            <a:ext cx="2137654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Общий объем рынка</a:t>
            </a:r>
            <a:endParaRPr/>
          </a:p>
        </p:txBody>
      </p:sp>
      <p:sp>
        <p:nvSpPr>
          <p:cNvPr id="163" name="Google Shape;163;p8"/>
          <p:cNvSpPr txBox="1"/>
          <p:nvPr/>
        </p:nvSpPr>
        <p:spPr>
          <a:xfrm>
            <a:off x="9959339" y="3948692"/>
            <a:ext cx="774711" cy="4447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/>
          </a:p>
        </p:txBody>
      </p:sp>
      <p:sp>
        <p:nvSpPr>
          <p:cNvPr id="164" name="Google Shape;164;p8"/>
          <p:cNvSpPr txBox="1"/>
          <p:nvPr/>
        </p:nvSpPr>
        <p:spPr>
          <a:xfrm>
            <a:off x="9087777" y="4264480"/>
            <a:ext cx="2517835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Доступный объем рынка</a:t>
            </a:r>
            <a:endParaRPr/>
          </a:p>
        </p:txBody>
      </p:sp>
      <p:sp>
        <p:nvSpPr>
          <p:cNvPr id="165" name="Google Shape;165;p8"/>
          <p:cNvSpPr txBox="1"/>
          <p:nvPr/>
        </p:nvSpPr>
        <p:spPr>
          <a:xfrm>
            <a:off x="9935551" y="4853914"/>
            <a:ext cx="807007" cy="4447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/>
          </a:p>
        </p:txBody>
      </p:sp>
      <p:sp>
        <p:nvSpPr>
          <p:cNvPr id="166" name="Google Shape;166;p8"/>
          <p:cNvSpPr txBox="1"/>
          <p:nvPr/>
        </p:nvSpPr>
        <p:spPr>
          <a:xfrm>
            <a:off x="9415420" y="5273784"/>
            <a:ext cx="1835287" cy="91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Реально достижимый объем рынка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/>
          <p:nvPr/>
        </p:nvSpPr>
        <p:spPr>
          <a:xfrm>
            <a:off x="3259891" y="1910870"/>
            <a:ext cx="1210740" cy="415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 млрд</a:t>
            </a:r>
            <a:endParaRPr/>
          </a:p>
        </p:txBody>
      </p:sp>
      <p:sp>
        <p:nvSpPr>
          <p:cNvPr id="168" name="Google Shape;168;p8"/>
          <p:cNvSpPr txBox="1"/>
          <p:nvPr/>
        </p:nvSpPr>
        <p:spPr>
          <a:xfrm>
            <a:off x="3259891" y="2922358"/>
            <a:ext cx="1289960" cy="415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9,2 млрд</a:t>
            </a:r>
            <a:endParaRPr/>
          </a:p>
        </p:txBody>
      </p:sp>
      <p:sp>
        <p:nvSpPr>
          <p:cNvPr id="169" name="Google Shape;169;p8"/>
          <p:cNvSpPr txBox="1"/>
          <p:nvPr/>
        </p:nvSpPr>
        <p:spPr>
          <a:xfrm>
            <a:off x="3259891" y="3963537"/>
            <a:ext cx="1289960" cy="415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7,9 млрд</a:t>
            </a:r>
            <a:endParaRPr/>
          </a:p>
        </p:txBody>
      </p:sp>
      <p:sp>
        <p:nvSpPr>
          <p:cNvPr id="170" name="Google Shape;170;p8"/>
          <p:cNvSpPr txBox="1"/>
          <p:nvPr/>
        </p:nvSpPr>
        <p:spPr>
          <a:xfrm>
            <a:off x="3302292" y="5424804"/>
            <a:ext cx="1205159" cy="415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780 млн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"/>
          <p:cNvSpPr txBox="1"/>
          <p:nvPr/>
        </p:nvSpPr>
        <p:spPr>
          <a:xfrm>
            <a:off x="1036319" y="457200"/>
            <a:ext cx="10424161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176" name="Google Shape;176;p9"/>
          <p:cNvCxnSpPr/>
          <p:nvPr/>
        </p:nvCxnSpPr>
        <p:spPr>
          <a:xfrm>
            <a:off x="803275" y="1284514"/>
            <a:ext cx="11020425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  <p:graphicFrame>
        <p:nvGraphicFramePr>
          <p:cNvPr id="177" name="Google Shape;177;p9"/>
          <p:cNvGraphicFramePr/>
          <p:nvPr/>
        </p:nvGraphicFramePr>
        <p:xfrm>
          <a:off x="1287436" y="1573922"/>
          <a:ext cx="3000000" cy="3000000"/>
        </p:xfrm>
        <a:graphic>
          <a:graphicData uri="http://schemas.openxmlformats.org/drawingml/2006/table">
            <a:tbl>
              <a:tblPr bandRow="1" firstCol="1">
                <a:noFill/>
                <a:tableStyleId>{6BCECA3B-A28A-48B8-AB11-69CEF397429F}</a:tableStyleId>
              </a:tblPr>
              <a:tblGrid>
                <a:gridCol w="1675350"/>
                <a:gridCol w="1675350"/>
                <a:gridCol w="1675350"/>
                <a:gridCol w="1675350"/>
                <a:gridCol w="1675350"/>
                <a:gridCol w="1675350"/>
              </a:tblGrid>
              <a:tr h="7387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500"/>
                        <a:buFont typeface="Calibri"/>
                        <a:buNone/>
                      </a:pPr>
                      <a:r>
                        <a:rPr b="1" lang="en-US" sz="2500" u="none" cap="none" strike="noStrike">
                          <a:solidFill>
                            <a:srgbClr val="FFFFFF"/>
                          </a:solidFill>
                        </a:rPr>
                        <a:t>Сравнительные показатели</a:t>
                      </a:r>
                      <a:endParaRPr/>
                    </a:p>
                  </a:txBody>
                  <a:tcPr marT="0" marB="0" marR="0" marL="0" anchor="ctr"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3300"/>
                        <a:buFont typeface="Calibri"/>
                        <a:buNone/>
                      </a:pPr>
                      <a:r>
                        <a:rPr b="1" lang="en-US" sz="3300" u="none" cap="none" strike="noStrike">
                          <a:solidFill>
                            <a:srgbClr val="FFFFFF"/>
                          </a:solidFill>
                        </a:rPr>
                        <a:t>Умный руль</a:t>
                      </a:r>
                      <a:endParaRPr/>
                    </a:p>
                  </a:txBody>
                  <a:tcPr marT="0" marB="0" marR="0" marL="0" anchor="ctr"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3200"/>
                        <a:buFont typeface="Calibri"/>
                        <a:buNone/>
                      </a:pPr>
                      <a:r>
                        <a:rPr b="1" lang="en-US" sz="3200" u="none" cap="none" strike="noStrike">
                          <a:solidFill>
                            <a:srgbClr val="FFFFFF"/>
                          </a:solidFill>
                        </a:rPr>
                        <a:t>Конкуренты</a:t>
                      </a:r>
                      <a:endParaRPr/>
                    </a:p>
                  </a:txBody>
                  <a:tcPr marT="0" marB="0" marR="0" marL="0" anchor="ctr">
                    <a:solidFill>
                      <a:schemeClr val="accent3"/>
                    </a:solidFill>
                  </a:tcPr>
                </a:tc>
                <a:tc hMerge="1"/>
                <a:tc hMerge="1"/>
                <a:tc hMerge="1"/>
              </a:tr>
              <a:tr h="73870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</a:rPr>
                        <a:t>Антисон</a:t>
                      </a:r>
                      <a:endParaRPr/>
                    </a:p>
                  </a:txBody>
                  <a:tcPr marT="0" marB="0" marR="0" marL="0" anchor="ctr"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</a:rPr>
                        <a:t>Радиостанции</a:t>
                      </a:r>
                      <a:endParaRPr/>
                    </a:p>
                  </a:txBody>
                  <a:tcPr marT="0" marB="0" marR="0" marL="0" anchor="ctr"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</a:rPr>
                        <a:t>Рекламные баннеры</a:t>
                      </a:r>
                      <a:endParaRPr/>
                    </a:p>
                  </a:txBody>
                  <a:tcPr marT="0" marB="0" marR="0" marL="0" anchor="ctr"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</a:rPr>
                        <a:t>Умные часы</a:t>
                      </a:r>
                      <a:endParaRPr/>
                    </a:p>
                  </a:txBody>
                  <a:tcPr marT="0" marB="0" marR="0" marL="0" anchor="ctr"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738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</a:rPr>
                        <a:t>Время действия</a:t>
                      </a:r>
                      <a:endParaRPr/>
                    </a:p>
                  </a:txBody>
                  <a:tcPr marT="0" marB="0" marR="0" marL="0" anchor="ctr"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Длительное</a:t>
                      </a:r>
                      <a:endParaRPr/>
                    </a:p>
                  </a:txBody>
                  <a:tcPr marT="0" marB="0" marR="0" marL="0" anchor="ctr"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Длительное</a:t>
                      </a:r>
                      <a:endParaRPr/>
                    </a:p>
                  </a:txBody>
                  <a:tcPr marT="0" marB="0" marR="0" marL="0" anchor="ctr"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Длительное</a:t>
                      </a:r>
                      <a:endParaRPr/>
                    </a:p>
                  </a:txBody>
                  <a:tcPr marT="0" marB="0" marR="0" marL="0" anchor="ctr"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Кратковременное</a:t>
                      </a:r>
                      <a:endParaRPr/>
                    </a:p>
                  </a:txBody>
                  <a:tcPr marT="0" marB="0" marR="0" marL="0" anchor="ctr"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Кратковременное</a:t>
                      </a:r>
                      <a:endParaRPr/>
                    </a:p>
                  </a:txBody>
                  <a:tcPr marT="0" marB="0" marR="0" marL="0" anchor="ctr"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738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</a:rPr>
                        <a:t>Безопасность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Да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Да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Да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Нет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Да</a:t>
                      </a:r>
                      <a:endParaRPr/>
                    </a:p>
                  </a:txBody>
                  <a:tcPr marT="0" marB="0" marR="0" marL="0" anchor="ctr"/>
                </a:tc>
              </a:tr>
              <a:tr h="738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</a:rPr>
                        <a:t>Наличие персональных настроек</a:t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Да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Нет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Нет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Нет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Да</a:t>
                      </a:r>
                      <a:endParaRPr/>
                    </a:p>
                  </a:txBody>
                  <a:tcPr marT="0" marB="0" marR="0" marL="0" anchor="ctr"/>
                </a:tc>
              </a:tr>
              <a:tr h="738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</a:rPr>
                        <a:t>Удобство восприятия информации</a:t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Да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Нет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Нет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Нет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Да</a:t>
                      </a:r>
                      <a:endParaRPr/>
                    </a:p>
                  </a:txBody>
                  <a:tcPr marT="0" marB="0" marR="0" marL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"/>
          <p:cNvSpPr txBox="1"/>
          <p:nvPr/>
        </p:nvSpPr>
        <p:spPr>
          <a:xfrm>
            <a:off x="1036319" y="457200"/>
            <a:ext cx="1042416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183" name="Google Shape;183;p10"/>
          <p:cNvCxnSpPr/>
          <p:nvPr/>
        </p:nvCxnSpPr>
        <p:spPr>
          <a:xfrm>
            <a:off x="803275" y="1284514"/>
            <a:ext cx="11020426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  <p:grpSp>
        <p:nvGrpSpPr>
          <p:cNvPr id="184" name="Google Shape;184;p10"/>
          <p:cNvGrpSpPr/>
          <p:nvPr/>
        </p:nvGrpSpPr>
        <p:grpSpPr>
          <a:xfrm>
            <a:off x="1036317" y="1723818"/>
            <a:ext cx="10928692" cy="4380963"/>
            <a:chOff x="1051617" y="1694793"/>
            <a:chExt cx="10928692" cy="4380963"/>
          </a:xfrm>
        </p:grpSpPr>
        <p:sp>
          <p:nvSpPr>
            <p:cNvPr id="185" name="Google Shape;185;p10"/>
            <p:cNvSpPr/>
            <p:nvPr/>
          </p:nvSpPr>
          <p:spPr>
            <a:xfrm>
              <a:off x="7552052" y="1694793"/>
              <a:ext cx="3210169" cy="1270001"/>
            </a:xfrm>
            <a:prstGeom prst="ellipse">
              <a:avLst/>
            </a:prstGeom>
            <a:solidFill>
              <a:srgbClr val="52B1BA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0"/>
            <p:cNvSpPr/>
            <p:nvPr/>
          </p:nvSpPr>
          <p:spPr>
            <a:xfrm>
              <a:off x="1051617" y="1907518"/>
              <a:ext cx="2695378" cy="844551"/>
            </a:xfrm>
            <a:prstGeom prst="roundRect">
              <a:avLst>
                <a:gd fmla="val 22556" name="adj"/>
              </a:avLst>
            </a:prstGeom>
            <a:solidFill>
              <a:srgbClr val="414042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0"/>
            <p:cNvSpPr/>
            <p:nvPr/>
          </p:nvSpPr>
          <p:spPr>
            <a:xfrm>
              <a:off x="1411413" y="2914546"/>
              <a:ext cx="1975786" cy="1122394"/>
            </a:xfrm>
            <a:prstGeom prst="roundRect">
              <a:avLst>
                <a:gd fmla="val 16973" name="adj"/>
              </a:avLst>
            </a:prstGeom>
            <a:solidFill>
              <a:srgbClr val="FFFFFF"/>
            </a:solidFill>
            <a:ln cap="flat" cmpd="sng" w="12700">
              <a:solidFill>
                <a:srgbClr val="41404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8" name="Google Shape;188;p10"/>
            <p:cNvCxnSpPr/>
            <p:nvPr/>
          </p:nvCxnSpPr>
          <p:spPr>
            <a:xfrm rot="10800000">
              <a:off x="3977623" y="2020036"/>
              <a:ext cx="3343801" cy="1"/>
            </a:xfrm>
            <a:prstGeom prst="straightConnector1">
              <a:avLst/>
            </a:prstGeom>
            <a:noFill/>
            <a:ln cap="flat" cmpd="sng" w="63500">
              <a:solidFill>
                <a:srgbClr val="414042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  <p:cxnSp>
          <p:nvCxnSpPr>
            <p:cNvPr id="189" name="Google Shape;189;p10"/>
            <p:cNvCxnSpPr/>
            <p:nvPr/>
          </p:nvCxnSpPr>
          <p:spPr>
            <a:xfrm>
              <a:off x="3977623" y="2578055"/>
              <a:ext cx="3343802" cy="1"/>
            </a:xfrm>
            <a:prstGeom prst="straightConnector1">
              <a:avLst/>
            </a:prstGeom>
            <a:noFill/>
            <a:ln cap="flat" cmpd="sng" w="63500">
              <a:solidFill>
                <a:srgbClr val="414042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  <p:cxnSp>
          <p:nvCxnSpPr>
            <p:cNvPr id="190" name="Google Shape;190;p10"/>
            <p:cNvCxnSpPr/>
            <p:nvPr/>
          </p:nvCxnSpPr>
          <p:spPr>
            <a:xfrm flipH="1" rot="10800000">
              <a:off x="7736756" y="3045539"/>
              <a:ext cx="832544" cy="832543"/>
            </a:xfrm>
            <a:prstGeom prst="straightConnector1">
              <a:avLst/>
            </a:prstGeom>
            <a:noFill/>
            <a:ln cap="flat" cmpd="sng" w="63500">
              <a:solidFill>
                <a:srgbClr val="414042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  <p:cxnSp>
          <p:nvCxnSpPr>
            <p:cNvPr id="191" name="Google Shape;191;p10"/>
            <p:cNvCxnSpPr/>
            <p:nvPr/>
          </p:nvCxnSpPr>
          <p:spPr>
            <a:xfrm flipH="1">
              <a:off x="7207113" y="3067989"/>
              <a:ext cx="832543" cy="832544"/>
            </a:xfrm>
            <a:prstGeom prst="straightConnector1">
              <a:avLst/>
            </a:prstGeom>
            <a:noFill/>
            <a:ln cap="flat" cmpd="sng" w="63500">
              <a:solidFill>
                <a:srgbClr val="414042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  <p:sp>
          <p:nvSpPr>
            <p:cNvPr id="192" name="Google Shape;192;p10"/>
            <p:cNvSpPr txBox="1"/>
            <p:nvPr/>
          </p:nvSpPr>
          <p:spPr>
            <a:xfrm rot="-2700000">
              <a:off x="7857069" y="3329508"/>
              <a:ext cx="1260489" cy="6465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Клиентская база</a:t>
              </a:r>
              <a:endParaRPr/>
            </a:p>
          </p:txBody>
        </p:sp>
        <p:sp>
          <p:nvSpPr>
            <p:cNvPr id="193" name="Google Shape;193;p10"/>
            <p:cNvSpPr txBox="1"/>
            <p:nvPr/>
          </p:nvSpPr>
          <p:spPr>
            <a:xfrm rot="-2700000">
              <a:off x="6833558" y="3136480"/>
              <a:ext cx="1287217" cy="369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«Руль» + ПО</a:t>
              </a:r>
              <a:endParaRPr/>
            </a:p>
          </p:txBody>
        </p:sp>
        <p:cxnSp>
          <p:nvCxnSpPr>
            <p:cNvPr id="194" name="Google Shape;194;p10"/>
            <p:cNvCxnSpPr/>
            <p:nvPr/>
          </p:nvCxnSpPr>
          <p:spPr>
            <a:xfrm>
              <a:off x="9166549" y="3070697"/>
              <a:ext cx="832543" cy="832543"/>
            </a:xfrm>
            <a:prstGeom prst="straightConnector1">
              <a:avLst/>
            </a:prstGeom>
            <a:noFill/>
            <a:ln cap="flat" cmpd="sng" w="63500">
              <a:solidFill>
                <a:srgbClr val="414042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  <p:cxnSp>
          <p:nvCxnSpPr>
            <p:cNvPr id="195" name="Google Shape;195;p10"/>
            <p:cNvCxnSpPr/>
            <p:nvPr/>
          </p:nvCxnSpPr>
          <p:spPr>
            <a:xfrm rot="10800000">
              <a:off x="10358808" y="3008289"/>
              <a:ext cx="832544" cy="832543"/>
            </a:xfrm>
            <a:prstGeom prst="straightConnector1">
              <a:avLst/>
            </a:prstGeom>
            <a:noFill/>
            <a:ln cap="flat" cmpd="sng" w="63500">
              <a:solidFill>
                <a:srgbClr val="414042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  <p:cxnSp>
          <p:nvCxnSpPr>
            <p:cNvPr id="196" name="Google Shape;196;p10"/>
            <p:cNvCxnSpPr/>
            <p:nvPr/>
          </p:nvCxnSpPr>
          <p:spPr>
            <a:xfrm>
              <a:off x="9823135" y="3067989"/>
              <a:ext cx="832543" cy="832544"/>
            </a:xfrm>
            <a:prstGeom prst="straightConnector1">
              <a:avLst/>
            </a:prstGeom>
            <a:noFill/>
            <a:ln cap="flat" cmpd="sng" w="63500">
              <a:solidFill>
                <a:srgbClr val="414042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  <p:sp>
          <p:nvSpPr>
            <p:cNvPr id="197" name="Google Shape;197;p10"/>
            <p:cNvSpPr/>
            <p:nvPr/>
          </p:nvSpPr>
          <p:spPr>
            <a:xfrm>
              <a:off x="6811920" y="4964531"/>
              <a:ext cx="1975787" cy="483087"/>
            </a:xfrm>
            <a:prstGeom prst="roundRect">
              <a:avLst>
                <a:gd fmla="val 39434" name="adj"/>
              </a:avLst>
            </a:prstGeom>
            <a:solidFill>
              <a:srgbClr val="FFFFFF"/>
            </a:solidFill>
            <a:ln cap="flat" cmpd="sng" w="12700">
              <a:solidFill>
                <a:srgbClr val="41404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0"/>
            <p:cNvSpPr txBox="1"/>
            <p:nvPr/>
          </p:nvSpPr>
          <p:spPr>
            <a:xfrm>
              <a:off x="7042130" y="5039530"/>
              <a:ext cx="1515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Сервисы такси</a:t>
              </a:r>
              <a:endParaRPr/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9798412" y="4964531"/>
              <a:ext cx="1975786" cy="483087"/>
            </a:xfrm>
            <a:prstGeom prst="roundRect">
              <a:avLst>
                <a:gd fmla="val 39434" name="adj"/>
              </a:avLst>
            </a:prstGeom>
            <a:solidFill>
              <a:srgbClr val="FFFFFF"/>
            </a:solidFill>
            <a:ln cap="flat" cmpd="sng" w="12700">
              <a:solidFill>
                <a:srgbClr val="41404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0"/>
            <p:cNvSpPr txBox="1"/>
            <p:nvPr/>
          </p:nvSpPr>
          <p:spPr>
            <a:xfrm>
              <a:off x="10449601" y="5039530"/>
              <a:ext cx="673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Китай</a:t>
              </a:r>
              <a:endParaRPr/>
            </a:p>
          </p:txBody>
        </p:sp>
        <p:sp>
          <p:nvSpPr>
            <p:cNvPr id="201" name="Google Shape;201;p10"/>
            <p:cNvSpPr txBox="1"/>
            <p:nvPr/>
          </p:nvSpPr>
          <p:spPr>
            <a:xfrm rot="2700000">
              <a:off x="9398891" y="3247799"/>
              <a:ext cx="909198" cy="369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Датчики</a:t>
              </a:r>
              <a:endParaRPr/>
            </a:p>
          </p:txBody>
        </p:sp>
        <p:sp>
          <p:nvSpPr>
            <p:cNvPr id="202" name="Google Shape;202;p10"/>
            <p:cNvSpPr txBox="1"/>
            <p:nvPr/>
          </p:nvSpPr>
          <p:spPr>
            <a:xfrm rot="2700000">
              <a:off x="8746348" y="3303821"/>
              <a:ext cx="988960" cy="369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Обшивка</a:t>
              </a:r>
              <a:endParaRPr/>
            </a:p>
          </p:txBody>
        </p:sp>
        <p:sp>
          <p:nvSpPr>
            <p:cNvPr id="203" name="Google Shape;203;p10"/>
            <p:cNvSpPr txBox="1"/>
            <p:nvPr/>
          </p:nvSpPr>
          <p:spPr>
            <a:xfrm>
              <a:off x="1391151" y="2986541"/>
              <a:ext cx="20163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Транспортные логистические компании</a:t>
              </a:r>
              <a:endParaRPr/>
            </a:p>
          </p:txBody>
        </p:sp>
        <p:grpSp>
          <p:nvGrpSpPr>
            <p:cNvPr id="204" name="Google Shape;204;p10"/>
            <p:cNvGrpSpPr/>
            <p:nvPr/>
          </p:nvGrpSpPr>
          <p:grpSpPr>
            <a:xfrm>
              <a:off x="6452125" y="3981278"/>
              <a:ext cx="2695379" cy="844551"/>
              <a:chOff x="0" y="0"/>
              <a:chExt cx="2695378" cy="844550"/>
            </a:xfrm>
          </p:grpSpPr>
          <p:sp>
            <p:nvSpPr>
              <p:cNvPr id="205" name="Google Shape;205;p10"/>
              <p:cNvSpPr/>
              <p:nvPr/>
            </p:nvSpPr>
            <p:spPr>
              <a:xfrm>
                <a:off x="0" y="0"/>
                <a:ext cx="2695378" cy="844550"/>
              </a:xfrm>
              <a:prstGeom prst="roundRect">
                <a:avLst>
                  <a:gd fmla="val 22556" name="adj"/>
                </a:avLst>
              </a:prstGeom>
              <a:solidFill>
                <a:srgbClr val="414042"/>
              </a:solidFill>
              <a:ln>
                <a:noFill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10"/>
              <p:cNvSpPr txBox="1"/>
              <p:nvPr/>
            </p:nvSpPr>
            <p:spPr>
              <a:xfrm>
                <a:off x="569216" y="204844"/>
                <a:ext cx="1557000" cy="50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45700" spcFirstLastPara="1" rIns="45700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2700"/>
                  <a:buFont typeface="Calibri"/>
                  <a:buNone/>
                </a:pPr>
                <a:r>
                  <a:rPr b="0" i="0" lang="en-US" sz="27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Партнеры</a:t>
                </a:r>
                <a:endParaRPr/>
              </a:p>
            </p:txBody>
          </p:sp>
        </p:grpSp>
        <p:grpSp>
          <p:nvGrpSpPr>
            <p:cNvPr id="207" name="Google Shape;207;p10"/>
            <p:cNvGrpSpPr/>
            <p:nvPr/>
          </p:nvGrpSpPr>
          <p:grpSpPr>
            <a:xfrm>
              <a:off x="9284929" y="3991631"/>
              <a:ext cx="2695380" cy="844551"/>
              <a:chOff x="0" y="0"/>
              <a:chExt cx="2695378" cy="844550"/>
            </a:xfrm>
          </p:grpSpPr>
          <p:sp>
            <p:nvSpPr>
              <p:cNvPr id="208" name="Google Shape;208;p10"/>
              <p:cNvSpPr/>
              <p:nvPr/>
            </p:nvSpPr>
            <p:spPr>
              <a:xfrm>
                <a:off x="0" y="0"/>
                <a:ext cx="2695378" cy="844550"/>
              </a:xfrm>
              <a:prstGeom prst="roundRect">
                <a:avLst>
                  <a:gd fmla="val 22556" name="adj"/>
                </a:avLst>
              </a:prstGeom>
              <a:solidFill>
                <a:srgbClr val="414042"/>
              </a:solidFill>
              <a:ln>
                <a:noFill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10"/>
              <p:cNvSpPr txBox="1"/>
              <p:nvPr/>
            </p:nvSpPr>
            <p:spPr>
              <a:xfrm>
                <a:off x="402203" y="172663"/>
                <a:ext cx="1890900" cy="50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45700" spcFirstLastPara="1" rIns="45700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2700"/>
                  <a:buFont typeface="Calibri"/>
                  <a:buNone/>
                </a:pPr>
                <a:r>
                  <a:rPr b="0" i="0" lang="en-US" sz="27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Поставщики</a:t>
                </a:r>
                <a:endParaRPr/>
              </a:p>
            </p:txBody>
          </p:sp>
        </p:grpSp>
        <p:sp>
          <p:nvSpPr>
            <p:cNvPr id="210" name="Google Shape;210;p10"/>
            <p:cNvSpPr txBox="1"/>
            <p:nvPr/>
          </p:nvSpPr>
          <p:spPr>
            <a:xfrm>
              <a:off x="8101815" y="2112362"/>
              <a:ext cx="21105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CF9FF"/>
                </a:buClr>
                <a:buSzPts val="2700"/>
                <a:buFont typeface="Calibri"/>
                <a:buNone/>
              </a:pPr>
              <a:r>
                <a:rPr b="0" i="0" lang="en-US" sz="2700" u="none" cap="none" strike="noStrike">
                  <a:solidFill>
                    <a:srgbClr val="FCF9FF"/>
                  </a:solidFill>
                  <a:latin typeface="Calibri"/>
                  <a:ea typeface="Calibri"/>
                  <a:cs typeface="Calibri"/>
                  <a:sym typeface="Calibri"/>
                </a:rPr>
                <a:t>"Умный руль"</a:t>
              </a:r>
              <a:endParaRPr/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3619320" y="3982169"/>
              <a:ext cx="2695378" cy="844551"/>
            </a:xfrm>
            <a:prstGeom prst="roundRect">
              <a:avLst>
                <a:gd fmla="val 22556" name="adj"/>
              </a:avLst>
            </a:prstGeom>
            <a:solidFill>
              <a:srgbClr val="414042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2" name="Google Shape;212;p10"/>
            <p:cNvCxnSpPr/>
            <p:nvPr/>
          </p:nvCxnSpPr>
          <p:spPr>
            <a:xfrm flipH="1">
              <a:off x="6251915" y="2698271"/>
              <a:ext cx="1242634" cy="1242635"/>
            </a:xfrm>
            <a:prstGeom prst="straightConnector1">
              <a:avLst/>
            </a:prstGeom>
            <a:noFill/>
            <a:ln cap="flat" cmpd="sng" w="63500">
              <a:solidFill>
                <a:srgbClr val="414042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  <p:sp>
          <p:nvSpPr>
            <p:cNvPr id="213" name="Google Shape;213;p10"/>
            <p:cNvSpPr txBox="1"/>
            <p:nvPr/>
          </p:nvSpPr>
          <p:spPr>
            <a:xfrm>
              <a:off x="1494757" y="2112362"/>
              <a:ext cx="18090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00"/>
                <a:buFont typeface="Calibri"/>
                <a:buNone/>
              </a:pPr>
              <a:r>
                <a:rPr b="0" i="0" lang="en-US" sz="27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Покупатели</a:t>
              </a:r>
              <a:endParaRPr/>
            </a:p>
          </p:txBody>
        </p:sp>
        <p:sp>
          <p:nvSpPr>
            <p:cNvPr id="214" name="Google Shape;214;p10"/>
            <p:cNvSpPr/>
            <p:nvPr/>
          </p:nvSpPr>
          <p:spPr>
            <a:xfrm>
              <a:off x="3979116" y="4964531"/>
              <a:ext cx="1975786" cy="1024995"/>
            </a:xfrm>
            <a:prstGeom prst="roundRect">
              <a:avLst>
                <a:gd fmla="val 18585" name="adj"/>
              </a:avLst>
            </a:prstGeom>
            <a:solidFill>
              <a:srgbClr val="FFFFFF"/>
            </a:solidFill>
            <a:ln cap="flat" cmpd="sng" w="12700">
              <a:solidFill>
                <a:srgbClr val="41404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0"/>
            <p:cNvSpPr txBox="1"/>
            <p:nvPr/>
          </p:nvSpPr>
          <p:spPr>
            <a:xfrm>
              <a:off x="3978074" y="4187014"/>
              <a:ext cx="19779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00"/>
                <a:buFont typeface="Calibri"/>
                <a:buNone/>
              </a:pPr>
              <a:r>
                <a:rPr b="0" i="0" lang="en-US" sz="27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Потребитель</a:t>
              </a:r>
              <a:endParaRPr/>
            </a:p>
          </p:txBody>
        </p:sp>
        <p:cxnSp>
          <p:nvCxnSpPr>
            <p:cNvPr id="216" name="Google Shape;216;p10"/>
            <p:cNvCxnSpPr/>
            <p:nvPr/>
          </p:nvCxnSpPr>
          <p:spPr>
            <a:xfrm flipH="1" rot="10800000">
              <a:off x="5680945" y="2791370"/>
              <a:ext cx="1112459" cy="1112459"/>
            </a:xfrm>
            <a:prstGeom prst="straightConnector1">
              <a:avLst/>
            </a:prstGeom>
            <a:noFill/>
            <a:ln cap="flat" cmpd="sng" w="63500">
              <a:solidFill>
                <a:srgbClr val="414042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  <p:sp>
          <p:nvSpPr>
            <p:cNvPr id="217" name="Google Shape;217;p10"/>
            <p:cNvSpPr txBox="1"/>
            <p:nvPr/>
          </p:nvSpPr>
          <p:spPr>
            <a:xfrm>
              <a:off x="4162645" y="5018384"/>
              <a:ext cx="16086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Физ лица, являющиеся водителями ТС</a:t>
              </a:r>
              <a:endParaRPr/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6811920" y="5592670"/>
              <a:ext cx="1975787" cy="483086"/>
            </a:xfrm>
            <a:prstGeom prst="roundRect">
              <a:avLst>
                <a:gd fmla="val 39434" name="adj"/>
              </a:avLst>
            </a:prstGeom>
            <a:solidFill>
              <a:srgbClr val="FFFFFF"/>
            </a:solidFill>
            <a:ln cap="flat" cmpd="sng" w="12700">
              <a:solidFill>
                <a:srgbClr val="41404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0"/>
            <p:cNvSpPr txBox="1"/>
            <p:nvPr/>
          </p:nvSpPr>
          <p:spPr>
            <a:xfrm>
              <a:off x="7399597" y="5667669"/>
              <a:ext cx="800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Платон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"/>
          <p:cNvSpPr txBox="1"/>
          <p:nvPr/>
        </p:nvSpPr>
        <p:spPr>
          <a:xfrm>
            <a:off x="1036319" y="457200"/>
            <a:ext cx="1042416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cxnSp>
        <p:nvCxnSpPr>
          <p:cNvPr id="225" name="Google Shape;225;p11"/>
          <p:cNvCxnSpPr/>
          <p:nvPr/>
        </p:nvCxnSpPr>
        <p:spPr>
          <a:xfrm>
            <a:off x="803275" y="1284514"/>
            <a:ext cx="11020426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  <p:cxnSp>
        <p:nvCxnSpPr>
          <p:cNvPr id="226" name="Google Shape;226;p11"/>
          <p:cNvCxnSpPr/>
          <p:nvPr/>
        </p:nvCxnSpPr>
        <p:spPr>
          <a:xfrm>
            <a:off x="553799" y="3873589"/>
            <a:ext cx="11519378" cy="1"/>
          </a:xfrm>
          <a:prstGeom prst="straightConnector1">
            <a:avLst/>
          </a:prstGeom>
          <a:noFill/>
          <a:ln cap="flat" cmpd="sng" w="635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27" name="Google Shape;227;p11"/>
          <p:cNvSpPr txBox="1"/>
          <p:nvPr/>
        </p:nvSpPr>
        <p:spPr>
          <a:xfrm rot="-5400000">
            <a:off x="11664049" y="4137425"/>
            <a:ext cx="723973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Время</a:t>
            </a:r>
            <a:endParaRPr/>
          </a:p>
        </p:txBody>
      </p:sp>
      <p:sp>
        <p:nvSpPr>
          <p:cNvPr id="228" name="Google Shape;228;p11"/>
          <p:cNvSpPr/>
          <p:nvPr/>
        </p:nvSpPr>
        <p:spPr>
          <a:xfrm>
            <a:off x="913464" y="3683178"/>
            <a:ext cx="116658" cy="380823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1"/>
          <p:cNvSpPr/>
          <p:nvPr/>
        </p:nvSpPr>
        <p:spPr>
          <a:xfrm>
            <a:off x="1863266" y="3683178"/>
            <a:ext cx="116657" cy="380823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3757113" y="3683178"/>
            <a:ext cx="116657" cy="380823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6464677" y="3683178"/>
            <a:ext cx="116658" cy="380823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9375334" y="3695799"/>
            <a:ext cx="116657" cy="380822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4702192" y="3683178"/>
            <a:ext cx="116658" cy="380823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653450" y="4010784"/>
            <a:ext cx="636685" cy="33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 мес</a:t>
            </a:r>
            <a:endParaRPr/>
          </a:p>
        </p:txBody>
      </p:sp>
      <p:sp>
        <p:nvSpPr>
          <p:cNvPr id="235" name="Google Shape;235;p11"/>
          <p:cNvSpPr txBox="1"/>
          <p:nvPr/>
        </p:nvSpPr>
        <p:spPr>
          <a:xfrm>
            <a:off x="1603252" y="4010784"/>
            <a:ext cx="636685" cy="33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 мес</a:t>
            </a:r>
            <a:endParaRPr/>
          </a:p>
        </p:txBody>
      </p:sp>
      <p:sp>
        <p:nvSpPr>
          <p:cNvPr id="236" name="Google Shape;236;p11"/>
          <p:cNvSpPr txBox="1"/>
          <p:nvPr/>
        </p:nvSpPr>
        <p:spPr>
          <a:xfrm>
            <a:off x="3497099" y="4010784"/>
            <a:ext cx="636685" cy="33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 мес</a:t>
            </a:r>
            <a:endParaRPr/>
          </a:p>
        </p:txBody>
      </p:sp>
      <p:sp>
        <p:nvSpPr>
          <p:cNvPr id="237" name="Google Shape;237;p11"/>
          <p:cNvSpPr txBox="1"/>
          <p:nvPr/>
        </p:nvSpPr>
        <p:spPr>
          <a:xfrm>
            <a:off x="4384247" y="4010784"/>
            <a:ext cx="752548" cy="33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 мес</a:t>
            </a:r>
            <a:endParaRPr/>
          </a:p>
        </p:txBody>
      </p:sp>
      <p:sp>
        <p:nvSpPr>
          <p:cNvPr id="238" name="Google Shape;238;p11"/>
          <p:cNvSpPr txBox="1"/>
          <p:nvPr/>
        </p:nvSpPr>
        <p:spPr>
          <a:xfrm>
            <a:off x="6146732" y="4010784"/>
            <a:ext cx="752548" cy="33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 мес</a:t>
            </a:r>
            <a:endParaRPr/>
          </a:p>
        </p:txBody>
      </p:sp>
      <p:sp>
        <p:nvSpPr>
          <p:cNvPr id="239" name="Google Shape;239;p11"/>
          <p:cNvSpPr txBox="1"/>
          <p:nvPr/>
        </p:nvSpPr>
        <p:spPr>
          <a:xfrm>
            <a:off x="9057389" y="4010784"/>
            <a:ext cx="752547" cy="33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 мес</a:t>
            </a:r>
            <a:endParaRPr/>
          </a:p>
        </p:txBody>
      </p:sp>
      <p:sp>
        <p:nvSpPr>
          <p:cNvPr id="240" name="Google Shape;240;p11"/>
          <p:cNvSpPr txBox="1"/>
          <p:nvPr/>
        </p:nvSpPr>
        <p:spPr>
          <a:xfrm rot="-5400000">
            <a:off x="-459246" y="3043714"/>
            <a:ext cx="1461788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Старт проекта</a:t>
            </a:r>
            <a:endParaRPr/>
          </a:p>
        </p:txBody>
      </p:sp>
      <p:sp>
        <p:nvSpPr>
          <p:cNvPr id="241" name="Google Shape;241;p11"/>
          <p:cNvSpPr/>
          <p:nvPr/>
        </p:nvSpPr>
        <p:spPr>
          <a:xfrm>
            <a:off x="490124" y="1852021"/>
            <a:ext cx="1870553" cy="1270001"/>
          </a:xfrm>
          <a:prstGeom prst="roundRect">
            <a:avLst>
              <a:gd fmla="val 1500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1"/>
          <p:cNvSpPr txBox="1"/>
          <p:nvPr/>
        </p:nvSpPr>
        <p:spPr>
          <a:xfrm>
            <a:off x="516359" y="2186220"/>
            <a:ext cx="1818083" cy="625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ФОТ = 350 000 * 5 = 1,75 млн</a:t>
            </a:r>
            <a:endParaRPr/>
          </a:p>
        </p:txBody>
      </p:sp>
      <p:sp>
        <p:nvSpPr>
          <p:cNvPr id="243" name="Google Shape;243;p11"/>
          <p:cNvSpPr/>
          <p:nvPr/>
        </p:nvSpPr>
        <p:spPr>
          <a:xfrm>
            <a:off x="985982" y="3807008"/>
            <a:ext cx="878837" cy="13316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582586" y="4869834"/>
            <a:ext cx="1870553" cy="1270001"/>
          </a:xfrm>
          <a:prstGeom prst="roundRect">
            <a:avLst>
              <a:gd fmla="val 1500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5" name="Google Shape;245;p11"/>
          <p:cNvCxnSpPr/>
          <p:nvPr/>
        </p:nvCxnSpPr>
        <p:spPr>
          <a:xfrm flipH="1" rot="10800000">
            <a:off x="675828" y="3318325"/>
            <a:ext cx="1" cy="380823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46" name="Google Shape;246;p11"/>
          <p:cNvCxnSpPr/>
          <p:nvPr/>
        </p:nvCxnSpPr>
        <p:spPr>
          <a:xfrm flipH="1">
            <a:off x="1425400" y="4010784"/>
            <a:ext cx="1" cy="782086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47" name="Google Shape;247;p11"/>
          <p:cNvSpPr txBox="1"/>
          <p:nvPr/>
        </p:nvSpPr>
        <p:spPr>
          <a:xfrm>
            <a:off x="697459" y="5226286"/>
            <a:ext cx="1640807" cy="625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Готовность MVP 3,5 млн</a:t>
            </a:r>
            <a:endParaRPr/>
          </a:p>
        </p:txBody>
      </p:sp>
      <p:sp>
        <p:nvSpPr>
          <p:cNvPr id="248" name="Google Shape;248;p11"/>
          <p:cNvSpPr/>
          <p:nvPr/>
        </p:nvSpPr>
        <p:spPr>
          <a:xfrm>
            <a:off x="2418959" y="1852021"/>
            <a:ext cx="1870553" cy="1270001"/>
          </a:xfrm>
          <a:prstGeom prst="roundRect">
            <a:avLst>
              <a:gd fmla="val 1500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9" name="Google Shape;249;p11"/>
          <p:cNvCxnSpPr/>
          <p:nvPr/>
        </p:nvCxnSpPr>
        <p:spPr>
          <a:xfrm flipH="1" rot="10800000">
            <a:off x="3116890" y="3318325"/>
            <a:ext cx="1" cy="380823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50" name="Google Shape;250;p11"/>
          <p:cNvSpPr txBox="1"/>
          <p:nvPr/>
        </p:nvSpPr>
        <p:spPr>
          <a:xfrm>
            <a:off x="2533833" y="2040170"/>
            <a:ext cx="1640806" cy="91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Тестирование и доработка 1,5 млн</a:t>
            </a:r>
            <a:endParaRPr/>
          </a:p>
        </p:txBody>
      </p:sp>
      <p:sp>
        <p:nvSpPr>
          <p:cNvPr id="251" name="Google Shape;251;p11"/>
          <p:cNvSpPr/>
          <p:nvPr/>
        </p:nvSpPr>
        <p:spPr>
          <a:xfrm>
            <a:off x="2880165" y="4869834"/>
            <a:ext cx="1870553" cy="1270001"/>
          </a:xfrm>
          <a:prstGeom prst="roundRect">
            <a:avLst>
              <a:gd fmla="val 1500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1"/>
          <p:cNvSpPr txBox="1"/>
          <p:nvPr/>
        </p:nvSpPr>
        <p:spPr>
          <a:xfrm>
            <a:off x="2899703" y="5338291"/>
            <a:ext cx="1831477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Проверка гипотез</a:t>
            </a:r>
            <a:endParaRPr/>
          </a:p>
        </p:txBody>
      </p:sp>
      <p:cxnSp>
        <p:nvCxnSpPr>
          <p:cNvPr id="253" name="Google Shape;253;p11"/>
          <p:cNvCxnSpPr/>
          <p:nvPr/>
        </p:nvCxnSpPr>
        <p:spPr>
          <a:xfrm>
            <a:off x="3818073" y="4414487"/>
            <a:ext cx="1" cy="378383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54" name="Google Shape;254;p11"/>
          <p:cNvSpPr/>
          <p:nvPr/>
        </p:nvSpPr>
        <p:spPr>
          <a:xfrm>
            <a:off x="4347794" y="1852021"/>
            <a:ext cx="1870553" cy="1270001"/>
          </a:xfrm>
          <a:prstGeom prst="roundRect">
            <a:avLst>
              <a:gd fmla="val 1500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1"/>
          <p:cNvSpPr txBox="1"/>
          <p:nvPr/>
        </p:nvSpPr>
        <p:spPr>
          <a:xfrm>
            <a:off x="4370167" y="2204862"/>
            <a:ext cx="1825808" cy="625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Выход на рынок с MVP</a:t>
            </a:r>
            <a:endParaRPr/>
          </a:p>
        </p:txBody>
      </p:sp>
      <p:cxnSp>
        <p:nvCxnSpPr>
          <p:cNvPr id="256" name="Google Shape;256;p11"/>
          <p:cNvCxnSpPr/>
          <p:nvPr/>
        </p:nvCxnSpPr>
        <p:spPr>
          <a:xfrm flipH="1" rot="10800000">
            <a:off x="4760521" y="3314461"/>
            <a:ext cx="1" cy="333088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57" name="Google Shape;257;p11"/>
          <p:cNvSpPr/>
          <p:nvPr/>
        </p:nvSpPr>
        <p:spPr>
          <a:xfrm>
            <a:off x="5587730" y="4869834"/>
            <a:ext cx="1870552" cy="1270001"/>
          </a:xfrm>
          <a:prstGeom prst="roundRect">
            <a:avLst>
              <a:gd fmla="val 1500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1"/>
          <p:cNvSpPr txBox="1"/>
          <p:nvPr/>
        </p:nvSpPr>
        <p:spPr>
          <a:xfrm>
            <a:off x="5666761" y="5192240"/>
            <a:ext cx="1712490" cy="625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Первая продажа в числе 100 ед</a:t>
            </a:r>
            <a:endParaRPr/>
          </a:p>
        </p:txBody>
      </p:sp>
      <p:cxnSp>
        <p:nvCxnSpPr>
          <p:cNvPr id="259" name="Google Shape;259;p11"/>
          <p:cNvCxnSpPr/>
          <p:nvPr/>
        </p:nvCxnSpPr>
        <p:spPr>
          <a:xfrm>
            <a:off x="6523006" y="4414487"/>
            <a:ext cx="1" cy="378383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60" name="Google Shape;260;p11"/>
          <p:cNvSpPr/>
          <p:nvPr/>
        </p:nvSpPr>
        <p:spPr>
          <a:xfrm>
            <a:off x="11066089" y="3683178"/>
            <a:ext cx="116657" cy="380823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1"/>
          <p:cNvSpPr txBox="1"/>
          <p:nvPr/>
        </p:nvSpPr>
        <p:spPr>
          <a:xfrm>
            <a:off x="10748144" y="4010784"/>
            <a:ext cx="752547" cy="33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 мес</a:t>
            </a:r>
            <a:endParaRPr/>
          </a:p>
        </p:txBody>
      </p:sp>
      <p:sp>
        <p:nvSpPr>
          <p:cNvPr id="262" name="Google Shape;262;p11"/>
          <p:cNvSpPr/>
          <p:nvPr/>
        </p:nvSpPr>
        <p:spPr>
          <a:xfrm>
            <a:off x="8498386" y="1419506"/>
            <a:ext cx="1870553" cy="1714309"/>
          </a:xfrm>
          <a:prstGeom prst="roundRect">
            <a:avLst>
              <a:gd fmla="val 11112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3" name="Google Shape;263;p11"/>
          <p:cNvCxnSpPr/>
          <p:nvPr/>
        </p:nvCxnSpPr>
        <p:spPr>
          <a:xfrm flipH="1" rot="10800000">
            <a:off x="9433662" y="3262456"/>
            <a:ext cx="1" cy="333088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64" name="Google Shape;264;p11"/>
          <p:cNvSpPr txBox="1"/>
          <p:nvPr/>
        </p:nvSpPr>
        <p:spPr>
          <a:xfrm>
            <a:off x="8524621" y="1525916"/>
            <a:ext cx="1818083" cy="150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Плановый выпуск 1000    ед/мес при подтверждении гипотезы</a:t>
            </a:r>
            <a:endParaRPr/>
          </a:p>
        </p:txBody>
      </p:sp>
      <p:sp>
        <p:nvSpPr>
          <p:cNvPr id="265" name="Google Shape;265;p11"/>
          <p:cNvSpPr txBox="1"/>
          <p:nvPr/>
        </p:nvSpPr>
        <p:spPr>
          <a:xfrm rot="-5400000">
            <a:off x="9966263" y="2343570"/>
            <a:ext cx="2293712" cy="310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Точка самоокупаемости</a:t>
            </a:r>
            <a:endParaRPr/>
          </a:p>
        </p:txBody>
      </p:sp>
      <p:sp>
        <p:nvSpPr>
          <p:cNvPr id="266" name="Google Shape;266;p11"/>
          <p:cNvSpPr/>
          <p:nvPr/>
        </p:nvSpPr>
        <p:spPr>
          <a:xfrm>
            <a:off x="7740973" y="4320820"/>
            <a:ext cx="4155969" cy="2368029"/>
          </a:xfrm>
          <a:prstGeom prst="roundRect">
            <a:avLst>
              <a:gd fmla="val 8045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1"/>
          <p:cNvSpPr txBox="1"/>
          <p:nvPr/>
        </p:nvSpPr>
        <p:spPr>
          <a:xfrm>
            <a:off x="7929507" y="4608041"/>
            <a:ext cx="3778901" cy="1793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Надо - 11 млн рублей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Выход - 15 млн рублей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Инвестору 51% доли до момента возврата инвестиций, после – 10% прибыли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8" name="Google Shape;268;p11"/>
          <p:cNvCxnSpPr/>
          <p:nvPr/>
        </p:nvCxnSpPr>
        <p:spPr>
          <a:xfrm flipH="1" rot="10800000">
            <a:off x="11124417" y="4437134"/>
            <a:ext cx="1" cy="625189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"/>
          <p:cNvSpPr txBox="1"/>
          <p:nvPr/>
        </p:nvSpPr>
        <p:spPr>
          <a:xfrm>
            <a:off x="1036319" y="457200"/>
            <a:ext cx="1042416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274" name="Google Shape;274;p12"/>
          <p:cNvCxnSpPr/>
          <p:nvPr/>
        </p:nvCxnSpPr>
        <p:spPr>
          <a:xfrm>
            <a:off x="803275" y="1284514"/>
            <a:ext cx="11020426" cy="1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"/>
            <a:headEnd len="sm" w="sm" type="none"/>
            <a:tailEnd len="sm" w="sm" type="none"/>
          </a:ln>
        </p:spPr>
      </p:cxnSp>
      <p:cxnSp>
        <p:nvCxnSpPr>
          <p:cNvPr id="275" name="Google Shape;275;p12"/>
          <p:cNvCxnSpPr/>
          <p:nvPr/>
        </p:nvCxnSpPr>
        <p:spPr>
          <a:xfrm>
            <a:off x="553799" y="3873589"/>
            <a:ext cx="11519378" cy="1"/>
          </a:xfrm>
          <a:prstGeom prst="straightConnector1">
            <a:avLst/>
          </a:prstGeom>
          <a:noFill/>
          <a:ln cap="flat" cmpd="sng" w="635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76" name="Google Shape;276;p12"/>
          <p:cNvSpPr txBox="1"/>
          <p:nvPr/>
        </p:nvSpPr>
        <p:spPr>
          <a:xfrm rot="-5400000">
            <a:off x="11664049" y="4137425"/>
            <a:ext cx="723973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Время</a:t>
            </a:r>
            <a:endParaRPr/>
          </a:p>
        </p:txBody>
      </p:sp>
      <p:sp>
        <p:nvSpPr>
          <p:cNvPr id="277" name="Google Shape;277;p12"/>
          <p:cNvSpPr/>
          <p:nvPr/>
        </p:nvSpPr>
        <p:spPr>
          <a:xfrm>
            <a:off x="2621961" y="3683178"/>
            <a:ext cx="116658" cy="380822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2"/>
          <p:cNvSpPr/>
          <p:nvPr/>
        </p:nvSpPr>
        <p:spPr>
          <a:xfrm>
            <a:off x="3810989" y="3683178"/>
            <a:ext cx="116657" cy="380822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2"/>
          <p:cNvSpPr/>
          <p:nvPr/>
        </p:nvSpPr>
        <p:spPr>
          <a:xfrm>
            <a:off x="6991385" y="3683178"/>
            <a:ext cx="116658" cy="380822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2"/>
          <p:cNvSpPr/>
          <p:nvPr/>
        </p:nvSpPr>
        <p:spPr>
          <a:xfrm>
            <a:off x="10171782" y="3683178"/>
            <a:ext cx="116658" cy="380822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8098453" y="3683178"/>
            <a:ext cx="116657" cy="380822"/>
          </a:xfrm>
          <a:prstGeom prst="rect">
            <a:avLst/>
          </a:prstGeom>
          <a:solidFill>
            <a:srgbClr val="414042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2"/>
          <p:cNvSpPr txBox="1"/>
          <p:nvPr/>
        </p:nvSpPr>
        <p:spPr>
          <a:xfrm>
            <a:off x="2361948" y="4010785"/>
            <a:ext cx="636685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 мес</a:t>
            </a:r>
            <a:endParaRPr/>
          </a:p>
        </p:txBody>
      </p:sp>
      <p:sp>
        <p:nvSpPr>
          <p:cNvPr id="283" name="Google Shape;283;p12"/>
          <p:cNvSpPr txBox="1"/>
          <p:nvPr/>
        </p:nvSpPr>
        <p:spPr>
          <a:xfrm>
            <a:off x="3550975" y="4010785"/>
            <a:ext cx="636685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 мес</a:t>
            </a:r>
            <a:endParaRPr/>
          </a:p>
        </p:txBody>
      </p:sp>
      <p:sp>
        <p:nvSpPr>
          <p:cNvPr id="284" name="Google Shape;284;p12"/>
          <p:cNvSpPr txBox="1"/>
          <p:nvPr/>
        </p:nvSpPr>
        <p:spPr>
          <a:xfrm>
            <a:off x="6731372" y="4010785"/>
            <a:ext cx="636685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 мес</a:t>
            </a:r>
            <a:endParaRPr/>
          </a:p>
        </p:txBody>
      </p:sp>
      <p:sp>
        <p:nvSpPr>
          <p:cNvPr id="285" name="Google Shape;285;p12"/>
          <p:cNvSpPr txBox="1"/>
          <p:nvPr/>
        </p:nvSpPr>
        <p:spPr>
          <a:xfrm>
            <a:off x="7780508" y="4010785"/>
            <a:ext cx="752548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 мес</a:t>
            </a:r>
            <a:endParaRPr/>
          </a:p>
        </p:txBody>
      </p:sp>
      <p:sp>
        <p:nvSpPr>
          <p:cNvPr id="286" name="Google Shape;286;p12"/>
          <p:cNvSpPr txBox="1"/>
          <p:nvPr/>
        </p:nvSpPr>
        <p:spPr>
          <a:xfrm>
            <a:off x="9853837" y="4137425"/>
            <a:ext cx="752548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 мес</a:t>
            </a:r>
            <a:endParaRPr/>
          </a:p>
        </p:txBody>
      </p:sp>
      <p:sp>
        <p:nvSpPr>
          <p:cNvPr id="287" name="Google Shape;287;p12"/>
          <p:cNvSpPr txBox="1"/>
          <p:nvPr/>
        </p:nvSpPr>
        <p:spPr>
          <a:xfrm rot="-5400000">
            <a:off x="-459246" y="3043713"/>
            <a:ext cx="1461788" cy="33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Старт проекта</a:t>
            </a:r>
            <a:endParaRPr/>
          </a:p>
        </p:txBody>
      </p:sp>
      <p:sp>
        <p:nvSpPr>
          <p:cNvPr id="288" name="Google Shape;288;p12"/>
          <p:cNvSpPr/>
          <p:nvPr/>
        </p:nvSpPr>
        <p:spPr>
          <a:xfrm>
            <a:off x="2689869" y="3807008"/>
            <a:ext cx="1237777" cy="13316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1169377" y="1894249"/>
            <a:ext cx="1870552" cy="1270001"/>
          </a:xfrm>
          <a:prstGeom prst="roundRect">
            <a:avLst>
              <a:gd fmla="val 1500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2"/>
          <p:cNvSpPr txBox="1"/>
          <p:nvPr/>
        </p:nvSpPr>
        <p:spPr>
          <a:xfrm>
            <a:off x="1146097" y="2090292"/>
            <a:ext cx="1917112" cy="91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Разработана система ПО и датчиков</a:t>
            </a:r>
            <a:endParaRPr/>
          </a:p>
        </p:txBody>
      </p:sp>
      <p:sp>
        <p:nvSpPr>
          <p:cNvPr id="291" name="Google Shape;291;p12"/>
          <p:cNvSpPr/>
          <p:nvPr/>
        </p:nvSpPr>
        <p:spPr>
          <a:xfrm>
            <a:off x="2373481" y="4745948"/>
            <a:ext cx="1870553" cy="1270001"/>
          </a:xfrm>
          <a:prstGeom prst="roundRect">
            <a:avLst>
              <a:gd fmla="val 1500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2"/>
          <p:cNvSpPr txBox="1"/>
          <p:nvPr/>
        </p:nvSpPr>
        <p:spPr>
          <a:xfrm>
            <a:off x="2487338" y="5214404"/>
            <a:ext cx="1642838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Готовность MVP</a:t>
            </a:r>
            <a:endParaRPr/>
          </a:p>
        </p:txBody>
      </p:sp>
      <p:cxnSp>
        <p:nvCxnSpPr>
          <p:cNvPr id="293" name="Google Shape;293;p12"/>
          <p:cNvCxnSpPr/>
          <p:nvPr/>
        </p:nvCxnSpPr>
        <p:spPr>
          <a:xfrm flipH="1" rot="10800000">
            <a:off x="2680290" y="3231741"/>
            <a:ext cx="1" cy="380822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94" name="Google Shape;294;p12"/>
          <p:cNvCxnSpPr/>
          <p:nvPr/>
        </p:nvCxnSpPr>
        <p:spPr>
          <a:xfrm>
            <a:off x="3274803" y="4046700"/>
            <a:ext cx="1" cy="586368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95" name="Google Shape;295;p12"/>
          <p:cNvSpPr/>
          <p:nvPr/>
        </p:nvSpPr>
        <p:spPr>
          <a:xfrm>
            <a:off x="4531459" y="1562348"/>
            <a:ext cx="1870552" cy="1590109"/>
          </a:xfrm>
          <a:prstGeom prst="roundRect">
            <a:avLst>
              <a:gd fmla="val 1198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 txBox="1"/>
          <p:nvPr/>
        </p:nvSpPr>
        <p:spPr>
          <a:xfrm>
            <a:off x="4519332" y="1669112"/>
            <a:ext cx="1894806" cy="1501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Протестирована и доработана система, проверены гипотезы</a:t>
            </a:r>
            <a:endParaRPr/>
          </a:p>
        </p:txBody>
      </p:sp>
      <p:cxnSp>
        <p:nvCxnSpPr>
          <p:cNvPr id="297" name="Google Shape;297;p12"/>
          <p:cNvCxnSpPr/>
          <p:nvPr/>
        </p:nvCxnSpPr>
        <p:spPr>
          <a:xfrm flipH="1" rot="10800000">
            <a:off x="5466734" y="3231741"/>
            <a:ext cx="1" cy="468738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98" name="Google Shape;298;p12"/>
          <p:cNvSpPr/>
          <p:nvPr/>
        </p:nvSpPr>
        <p:spPr>
          <a:xfrm>
            <a:off x="7221505" y="4745948"/>
            <a:ext cx="1870553" cy="1270001"/>
          </a:xfrm>
          <a:prstGeom prst="roundRect">
            <a:avLst>
              <a:gd fmla="val 1500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9" name="Google Shape;299;p12"/>
          <p:cNvCxnSpPr/>
          <p:nvPr/>
        </p:nvCxnSpPr>
        <p:spPr>
          <a:xfrm>
            <a:off x="8156781" y="4331460"/>
            <a:ext cx="1" cy="333088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300" name="Google Shape;300;p12"/>
          <p:cNvSpPr txBox="1"/>
          <p:nvPr/>
        </p:nvSpPr>
        <p:spPr>
          <a:xfrm>
            <a:off x="7213315" y="5068354"/>
            <a:ext cx="1886934" cy="625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Выход на рынок MVP</a:t>
            </a:r>
            <a:endParaRPr/>
          </a:p>
        </p:txBody>
      </p:sp>
      <p:sp>
        <p:nvSpPr>
          <p:cNvPr id="301" name="Google Shape;301;p12"/>
          <p:cNvSpPr/>
          <p:nvPr/>
        </p:nvSpPr>
        <p:spPr>
          <a:xfrm>
            <a:off x="9294835" y="1913936"/>
            <a:ext cx="1870552" cy="1270001"/>
          </a:xfrm>
          <a:prstGeom prst="roundRect">
            <a:avLst>
              <a:gd fmla="val 15000" name="adj"/>
            </a:avLst>
          </a:prstGeom>
          <a:solidFill>
            <a:srgbClr val="FFFFFF"/>
          </a:solidFill>
          <a:ln cap="flat" cmpd="sng" w="12700">
            <a:solidFill>
              <a:srgbClr val="41404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2"/>
          <p:cNvSpPr txBox="1"/>
          <p:nvPr/>
        </p:nvSpPr>
        <p:spPr>
          <a:xfrm>
            <a:off x="9336651" y="2236342"/>
            <a:ext cx="1786920" cy="625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Первая продажа 100 ед</a:t>
            </a:r>
            <a:endParaRPr/>
          </a:p>
        </p:txBody>
      </p:sp>
      <p:cxnSp>
        <p:nvCxnSpPr>
          <p:cNvPr id="303" name="Google Shape;303;p12"/>
          <p:cNvCxnSpPr/>
          <p:nvPr/>
        </p:nvCxnSpPr>
        <p:spPr>
          <a:xfrm flipH="1" rot="10800000">
            <a:off x="10230110" y="3231741"/>
            <a:ext cx="1" cy="380822"/>
          </a:xfrm>
          <a:prstGeom prst="straightConnector1">
            <a:avLst/>
          </a:prstGeom>
          <a:noFill/>
          <a:ln cap="flat" cmpd="sng" w="25400">
            <a:solidFill>
              <a:srgbClr val="414042"/>
            </a:solidFill>
            <a:prstDash val="solid"/>
            <a:miter lim="8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4"/>
          <p:cNvSpPr txBox="1"/>
          <p:nvPr/>
        </p:nvSpPr>
        <p:spPr>
          <a:xfrm>
            <a:off x="792093" y="778518"/>
            <a:ext cx="6244306" cy="22246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/>
          </a:p>
        </p:txBody>
      </p:sp>
      <p:sp>
        <p:nvSpPr>
          <p:cNvPr id="309" name="Google Shape;309;p14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</a:rPr>
              <a:t>‹#›</a:t>
            </a:fld>
            <a:endParaRPr/>
          </a:p>
        </p:txBody>
      </p:sp>
      <p:sp>
        <p:nvSpPr>
          <p:cNvPr id="310" name="Google Shape;310;p14"/>
          <p:cNvSpPr txBox="1"/>
          <p:nvPr/>
        </p:nvSpPr>
        <p:spPr>
          <a:xfrm>
            <a:off x="792094" y="3228944"/>
            <a:ext cx="9239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