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6" r:id="rId2"/>
  </p:sldMasterIdLst>
  <p:notesMasterIdLst>
    <p:notesMasterId r:id="rId16"/>
  </p:notesMasterIdLst>
  <p:sldIdLst>
    <p:sldId id="256" r:id="rId3"/>
    <p:sldId id="267" r:id="rId4"/>
    <p:sldId id="268" r:id="rId5"/>
    <p:sldId id="277" r:id="rId6"/>
    <p:sldId id="269" r:id="rId7"/>
    <p:sldId id="279" r:id="rId8"/>
    <p:sldId id="270" r:id="rId9"/>
    <p:sldId id="271" r:id="rId10"/>
    <p:sldId id="276" r:id="rId11"/>
    <p:sldId id="272" r:id="rId12"/>
    <p:sldId id="273" r:id="rId13"/>
    <p:sldId id="274" r:id="rId14"/>
    <p:sldId id="275" r:id="rId15"/>
  </p:sldIdLst>
  <p:sldSz cx="20104100" cy="11309350"/>
  <p:notesSz cx="20104100" cy="1130935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Lato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Palatino Linotype" panose="02040502050505030304" pitchFamily="18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00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76" autoAdjust="0"/>
    <p:restoredTop sz="96370" autoAdjust="0"/>
  </p:normalViewPr>
  <p:slideViewPr>
    <p:cSldViewPr>
      <p:cViewPr varScale="1">
        <p:scale>
          <a:sx n="53" d="100"/>
          <a:sy n="53" d="100"/>
        </p:scale>
        <p:origin x="-235" y="-8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808" y="1005277"/>
            <a:ext cx="17088485" cy="703692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15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5615" y="8167864"/>
            <a:ext cx="14072870" cy="2010551"/>
          </a:xfrm>
        </p:spPr>
        <p:txBody>
          <a:bodyPr>
            <a:normAutofit/>
          </a:bodyPr>
          <a:lstStyle>
            <a:lvl1pPr marL="0" indent="0" algn="ctr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1pPr>
            <a:lvl2pPr marL="897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94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92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89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8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384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282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179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69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4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085" y="2261871"/>
            <a:ext cx="17088485" cy="4131054"/>
          </a:xfrm>
        </p:spPr>
        <p:txBody>
          <a:bodyPr anchor="b"/>
          <a:lstStyle>
            <a:lvl1pPr algn="ctr" defTabSz="179496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8085" y="6709692"/>
            <a:ext cx="17088485" cy="1866566"/>
          </a:xfrm>
        </p:spPr>
        <p:txBody>
          <a:bodyPr anchor="t"/>
          <a:lstStyle>
            <a:lvl1pPr marL="0" indent="0" algn="ctr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1pPr>
            <a:lvl2pPr marL="89748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2pPr>
            <a:lvl3pPr marL="1794967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3pPr>
            <a:lvl4pPr marL="269245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58993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48741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38490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28238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17986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9884516" y="6471462"/>
            <a:ext cx="186381" cy="13979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497" tIns="89748" rIns="179497" bIns="89748" rtlCol="0" anchor="ctr"/>
          <a:lstStyle/>
          <a:p>
            <a:pPr algn="ctr" defTabSz="1794967"/>
            <a:endParaRPr lang="en-US" sz="35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324293" y="6471462"/>
            <a:ext cx="186381" cy="13979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497" tIns="89748" rIns="179497" bIns="89748" rtlCol="0" anchor="ctr"/>
          <a:lstStyle/>
          <a:p>
            <a:pPr algn="ctr" defTabSz="1794967"/>
            <a:endParaRPr lang="en-US" sz="350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9446834" y="6471462"/>
            <a:ext cx="186381" cy="13979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497" tIns="89748" rIns="179497" bIns="89748" rtlCol="0" anchor="ctr"/>
          <a:lstStyle/>
          <a:p>
            <a:pPr algn="ctr" defTabSz="1794967"/>
            <a:endParaRPr lang="en-US" sz="35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05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19584" y="2638849"/>
            <a:ext cx="8879311" cy="7463648"/>
          </a:xfrm>
        </p:spPr>
        <p:txBody>
          <a:bodyPr/>
          <a:lstStyle>
            <a:lvl1pPr>
              <a:defRPr sz="4700"/>
            </a:lvl1pPr>
            <a:lvl2pPr>
              <a:defRPr sz="3100"/>
            </a:lvl2pPr>
            <a:lvl3pPr>
              <a:defRPr sz="31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04164" y="2638848"/>
            <a:ext cx="8886012" cy="74641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3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205" y="2638848"/>
            <a:ext cx="8882802" cy="1005276"/>
          </a:xfrm>
        </p:spPr>
        <p:txBody>
          <a:bodyPr anchor="b">
            <a:noAutofit/>
          </a:bodyPr>
          <a:lstStyle>
            <a:lvl1pPr marL="0" indent="0" algn="ctr">
              <a:buNone/>
              <a:defRPr sz="4700" b="0"/>
            </a:lvl1pPr>
            <a:lvl2pPr marL="897484" indent="0">
              <a:buNone/>
              <a:defRPr sz="3900" b="1"/>
            </a:lvl2pPr>
            <a:lvl3pPr marL="1794967" indent="0">
              <a:buNone/>
              <a:defRPr sz="3500" b="1"/>
            </a:lvl3pPr>
            <a:lvl4pPr marL="2692451" indent="0">
              <a:buNone/>
              <a:defRPr sz="3100" b="1"/>
            </a:lvl4pPr>
            <a:lvl5pPr marL="3589934" indent="0">
              <a:buNone/>
              <a:defRPr sz="3100" b="1"/>
            </a:lvl5pPr>
            <a:lvl6pPr marL="4487418" indent="0">
              <a:buNone/>
              <a:defRPr sz="3100" b="1"/>
            </a:lvl6pPr>
            <a:lvl7pPr marL="5384902" indent="0">
              <a:buNone/>
              <a:defRPr sz="3100" b="1"/>
            </a:lvl7pPr>
            <a:lvl8pPr marL="6282385" indent="0">
              <a:buNone/>
              <a:defRPr sz="3100" b="1"/>
            </a:lvl8pPr>
            <a:lvl9pPr marL="7179869" indent="0">
              <a:buNone/>
              <a:defRPr sz="3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9585" y="2638848"/>
            <a:ext cx="8886291" cy="1005276"/>
          </a:xfrm>
        </p:spPr>
        <p:txBody>
          <a:bodyPr anchor="b">
            <a:noAutofit/>
          </a:bodyPr>
          <a:lstStyle>
            <a:lvl1pPr marL="0" indent="0" algn="ctr">
              <a:buNone/>
              <a:defRPr sz="4700" b="0"/>
            </a:lvl1pPr>
            <a:lvl2pPr marL="897484" indent="0">
              <a:buNone/>
              <a:defRPr sz="3900" b="1"/>
            </a:lvl2pPr>
            <a:lvl3pPr marL="1794967" indent="0">
              <a:buNone/>
              <a:defRPr sz="3500" b="1"/>
            </a:lvl3pPr>
            <a:lvl4pPr marL="2692451" indent="0">
              <a:buNone/>
              <a:defRPr sz="3100" b="1"/>
            </a:lvl4pPr>
            <a:lvl5pPr marL="3589934" indent="0">
              <a:buNone/>
              <a:defRPr sz="3100" b="1"/>
            </a:lvl5pPr>
            <a:lvl6pPr marL="4487418" indent="0">
              <a:buNone/>
              <a:defRPr sz="3100" b="1"/>
            </a:lvl6pPr>
            <a:lvl7pPr marL="5384902" indent="0">
              <a:buNone/>
              <a:defRPr sz="3100" b="1"/>
            </a:lvl7pPr>
            <a:lvl8pPr marL="6282385" indent="0">
              <a:buNone/>
              <a:defRPr sz="3100" b="1"/>
            </a:lvl8pPr>
            <a:lvl9pPr marL="7179869" indent="0">
              <a:buNone/>
              <a:defRPr sz="3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005205" y="3649150"/>
            <a:ext cx="8886012" cy="64538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10273195" y="3649151"/>
            <a:ext cx="8886012" cy="645313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7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077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781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7388" y="439808"/>
            <a:ext cx="6614110" cy="3455635"/>
          </a:xfrm>
        </p:spPr>
        <p:txBody>
          <a:bodyPr anchor="b"/>
          <a:lstStyle>
            <a:lvl1pPr algn="ctr">
              <a:lnSpc>
                <a:spcPct val="100000"/>
              </a:lnSpc>
              <a:defRPr sz="55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1104" y="450280"/>
            <a:ext cx="10983960" cy="9652217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7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87388" y="4021103"/>
            <a:ext cx="6614110" cy="6081394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3100"/>
            </a:lvl1pPr>
            <a:lvl2pPr marL="897484" indent="0">
              <a:buNone/>
              <a:defRPr sz="2400"/>
            </a:lvl2pPr>
            <a:lvl3pPr marL="1794967" indent="0">
              <a:buNone/>
              <a:defRPr sz="2000"/>
            </a:lvl3pPr>
            <a:lvl4pPr marL="2692451" indent="0">
              <a:buNone/>
              <a:defRPr sz="1800"/>
            </a:lvl4pPr>
            <a:lvl5pPr marL="3589934" indent="0">
              <a:buNone/>
              <a:defRPr sz="1800"/>
            </a:lvl5pPr>
            <a:lvl6pPr marL="4487418" indent="0">
              <a:buNone/>
              <a:defRPr sz="1800"/>
            </a:lvl6pPr>
            <a:lvl7pPr marL="5384902" indent="0">
              <a:buNone/>
              <a:defRPr sz="1800"/>
            </a:lvl7pPr>
            <a:lvl8pPr marL="6282385" indent="0">
              <a:buNone/>
              <a:defRPr sz="1800"/>
            </a:lvl8pPr>
            <a:lvl9pPr marL="7179869" indent="0">
              <a:buNone/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923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34" y="376979"/>
            <a:ext cx="12558080" cy="1476498"/>
          </a:xfrm>
        </p:spPr>
        <p:txBody>
          <a:bodyPr anchor="b"/>
          <a:lstStyle>
            <a:lvl1pPr algn="ctr">
              <a:lnSpc>
                <a:spcPct val="100000"/>
              </a:lnSpc>
              <a:defRPr sz="5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15783" y="1884892"/>
            <a:ext cx="13311983" cy="7488518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6300"/>
            </a:lvl1pPr>
            <a:lvl2pPr marL="897484" indent="0">
              <a:buNone/>
              <a:defRPr sz="5500"/>
            </a:lvl2pPr>
            <a:lvl3pPr marL="1794967" indent="0">
              <a:buNone/>
              <a:defRPr sz="4700"/>
            </a:lvl3pPr>
            <a:lvl4pPr marL="2692451" indent="0">
              <a:buNone/>
              <a:defRPr sz="3900"/>
            </a:lvl4pPr>
            <a:lvl5pPr marL="3589934" indent="0">
              <a:buNone/>
              <a:defRPr sz="3900"/>
            </a:lvl5pPr>
            <a:lvl6pPr marL="4487418" indent="0">
              <a:buNone/>
              <a:defRPr sz="3900"/>
            </a:lvl6pPr>
            <a:lvl7pPr marL="5384902" indent="0">
              <a:buNone/>
              <a:defRPr sz="3900"/>
            </a:lvl7pPr>
            <a:lvl8pPr marL="6282385" indent="0">
              <a:buNone/>
              <a:defRPr sz="3900"/>
            </a:lvl8pPr>
            <a:lvl9pPr marL="7179869" indent="0">
              <a:buNone/>
              <a:defRPr sz="39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92734" y="9581533"/>
            <a:ext cx="12558080" cy="879616"/>
          </a:xfrm>
        </p:spPr>
        <p:txBody>
          <a:bodyPr>
            <a:normAutofit/>
          </a:bodyPr>
          <a:lstStyle>
            <a:lvl1pPr marL="0" indent="0" algn="ctr">
              <a:buNone/>
              <a:defRPr sz="3100"/>
            </a:lvl1pPr>
            <a:lvl2pPr marL="897484" indent="0">
              <a:buNone/>
              <a:defRPr sz="2400"/>
            </a:lvl2pPr>
            <a:lvl3pPr marL="1794967" indent="0">
              <a:buNone/>
              <a:defRPr sz="2000"/>
            </a:lvl3pPr>
            <a:lvl4pPr marL="2692451" indent="0">
              <a:buNone/>
              <a:defRPr sz="1800"/>
            </a:lvl4pPr>
            <a:lvl5pPr marL="3589934" indent="0">
              <a:buNone/>
              <a:defRPr sz="1800"/>
            </a:lvl5pPr>
            <a:lvl6pPr marL="4487418" indent="0">
              <a:buNone/>
              <a:defRPr sz="1800"/>
            </a:lvl6pPr>
            <a:lvl7pPr marL="5384902" indent="0">
              <a:buNone/>
              <a:defRPr sz="1800"/>
            </a:lvl7pPr>
            <a:lvl8pPr marL="6282385" indent="0">
              <a:buNone/>
              <a:defRPr sz="1800"/>
            </a:lvl8pPr>
            <a:lvl9pPr marL="7179869" indent="0">
              <a:buNone/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736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062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75472" y="452899"/>
            <a:ext cx="4523423" cy="96495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205" y="452899"/>
            <a:ext cx="13235199" cy="964959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5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205" y="0"/>
            <a:ext cx="18093690" cy="2638848"/>
          </a:xfrm>
          <a:prstGeom prst="rect">
            <a:avLst/>
          </a:prstGeom>
        </p:spPr>
        <p:txBody>
          <a:bodyPr vert="horz" lIns="179497" tIns="89748" rIns="179497" bIns="89748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205" y="2638849"/>
            <a:ext cx="18093690" cy="7463648"/>
          </a:xfrm>
          <a:prstGeom prst="rect">
            <a:avLst/>
          </a:prstGeom>
        </p:spPr>
        <p:txBody>
          <a:bodyPr vert="horz" lIns="179497" tIns="89748" rIns="179497" bIns="897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90526" y="10482093"/>
            <a:ext cx="4586248" cy="602118"/>
          </a:xfrm>
          <a:prstGeom prst="rect">
            <a:avLst/>
          </a:prstGeom>
        </p:spPr>
        <p:txBody>
          <a:bodyPr vert="horz" lIns="179497" tIns="89748" rIns="89748" bIns="89748" rtlCol="0" anchor="ctr"/>
          <a:lstStyle>
            <a:lvl1pPr algn="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1794967"/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1794967"/>
              <a:t>28.11.2023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9249" y="10482093"/>
            <a:ext cx="6261589" cy="602118"/>
          </a:xfrm>
          <a:prstGeom prst="rect">
            <a:avLst/>
          </a:prstGeom>
        </p:spPr>
        <p:txBody>
          <a:bodyPr vert="horz" lIns="89748" tIns="89748" rIns="179497" bIns="89748" rtlCol="0" anchor="ctr"/>
          <a:lstStyle>
            <a:lvl1pPr algn="l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1794967"/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783347" y="10482093"/>
            <a:ext cx="1235564" cy="602118"/>
          </a:xfrm>
          <a:prstGeom prst="rect">
            <a:avLst/>
          </a:prstGeom>
        </p:spPr>
        <p:txBody>
          <a:bodyPr vert="horz" lIns="53849" tIns="89748" rIns="89748" bIns="89748" rtlCol="0" anchor="ctr"/>
          <a:lstStyle>
            <a:lvl1pPr algn="l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1794967"/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1794967"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8595325" y="10717966"/>
            <a:ext cx="186381" cy="13979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497" tIns="89748" rIns="179497" bIns="89748" rtlCol="0" anchor="ctr"/>
          <a:lstStyle/>
          <a:p>
            <a:pPr algn="ctr" defTabSz="1794967"/>
            <a:endParaRPr lang="en-US" sz="35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251271" y="10717966"/>
            <a:ext cx="186381" cy="13979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497" tIns="89748" rIns="179497" bIns="89748" rtlCol="0" anchor="ctr"/>
          <a:lstStyle/>
          <a:p>
            <a:pPr algn="ctr" defTabSz="1794967"/>
            <a:endParaRPr lang="en-US" sz="35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46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1794967" rtl="0" eaLnBrk="1" latinLnBrk="0" hangingPunct="1">
        <a:lnSpc>
          <a:spcPts val="11385"/>
        </a:lnSpc>
        <a:spcBef>
          <a:spcPct val="0"/>
        </a:spcBef>
        <a:buNone/>
        <a:defRPr sz="106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673113" indent="-673113" algn="l" defTabSz="1794967" rtl="0" eaLnBrk="1" latinLnBrk="0" hangingPunct="1">
        <a:spcBef>
          <a:spcPct val="20000"/>
        </a:spcBef>
        <a:buFont typeface="Arial" pitchFamily="34" charset="0"/>
        <a:buChar char="•"/>
        <a:defRPr sz="47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1458411" indent="-560927" algn="l" defTabSz="1794967" rtl="0" eaLnBrk="1" latinLnBrk="0" hangingPunct="1">
        <a:spcBef>
          <a:spcPct val="20000"/>
        </a:spcBef>
        <a:buFont typeface="Courier New" pitchFamily="49" charset="0"/>
        <a:buChar char="o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2243709" indent="-448742" algn="l" defTabSz="1794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3141193" indent="-448742" algn="l" defTabSz="1794967" rtl="0" eaLnBrk="1" latinLnBrk="0" hangingPunct="1">
        <a:spcBef>
          <a:spcPct val="20000"/>
        </a:spcBef>
        <a:buFont typeface="Courier New" pitchFamily="49" charset="0"/>
        <a:buChar char="o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4038676" indent="-448742" algn="l" defTabSz="1794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4936160" indent="-448742" algn="l" defTabSz="1794967" rtl="0" eaLnBrk="1" latinLnBrk="0" hangingPunct="1">
        <a:spcBef>
          <a:spcPct val="20000"/>
        </a:spcBef>
        <a:buFont typeface="Courier New" pitchFamily="49" charset="0"/>
        <a:buChar char="o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5833643" indent="-448742" algn="l" defTabSz="1794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6731127" indent="-448742" algn="l" defTabSz="1794967" rtl="0" eaLnBrk="1" latinLnBrk="0" hangingPunct="1">
        <a:spcBef>
          <a:spcPct val="20000"/>
        </a:spcBef>
        <a:buFont typeface="Courier New" pitchFamily="49" charset="0"/>
        <a:buChar char="o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7628611" indent="-448742" algn="l" defTabSz="1794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97484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94967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92451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89934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87418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384902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282385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179869" algn="l" defTabSz="1794967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base.garant.ru/12125267/c0750873211da98ff5f0e973a879be11/#block_8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Разработка технологии очистки сточных вод от </a:t>
            </a:r>
            <a:r>
              <a:rPr lang="ru-RU" sz="4800" b="1" kern="0" dirty="0" smtClean="0">
                <a:solidFill>
                  <a:srgbClr val="9933FF"/>
                </a:solidFill>
              </a:rPr>
              <a:t>нефтепродуктов с применением </a:t>
            </a:r>
            <a:r>
              <a:rPr lang="ru-RU" sz="4800" b="1" kern="0" dirty="0" err="1" smtClean="0">
                <a:solidFill>
                  <a:srgbClr val="9933FF"/>
                </a:solidFill>
              </a:rPr>
              <a:t>гидрофобизированного</a:t>
            </a:r>
            <a:r>
              <a:rPr lang="ru-RU" sz="4800" b="1" kern="0" dirty="0" smtClean="0">
                <a:solidFill>
                  <a:srgbClr val="9933FF"/>
                </a:solidFill>
              </a:rPr>
              <a:t> силикагеля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060450" y="1387475"/>
            <a:ext cx="18669000" cy="446787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Компании по переработки и хранение нефтепродуктов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не соблюдающие требования по очистке сточных вод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могут быть подвергнуты штрафам и другими административными наказаниями.</a:t>
            </a:r>
          </a:p>
          <a:p>
            <a:pPr marL="514350" indent="-514350" algn="just"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Неочищенные сточные воды могут содержать ценные нефтепродукты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которые могли бы быть  извлечены и повторно использованы. Потеря ресурсов может отразиться на прибыльности компании.</a:t>
            </a:r>
          </a:p>
          <a:p>
            <a:pPr marL="514350" indent="-514350" algn="just"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Накопление неочищенных сточных вод может привести к аварийным ситуациям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таким как разливы нефтепродуктов в море.  </a:t>
            </a:r>
          </a:p>
          <a:p>
            <a:pPr algn="just"/>
            <a:endParaRPr lang="ru-RU" sz="4000" kern="0" dirty="0">
              <a:solidFill>
                <a:srgbClr val="FF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6242" y="5711865"/>
            <a:ext cx="10058400" cy="35394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результате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попадания нефтепродуктов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водный объект (Азовское море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связи с чем окружающей природной среде был причинен вред. Общество привлечено к административной ответственности по 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статье 8.2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 КоАП РФ. Также было произведен расчет ущерба, причиненного водному объекту, и он составил 189 718 964 рубля.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302767" y="5855353"/>
            <a:ext cx="1005205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 </a:t>
            </a:r>
            <a:r>
              <a:rPr lang="ru-RU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нефтезагрязнения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был подтвержден вступившим в законную силу решением суда. С ООО «РН-</a:t>
            </a:r>
            <a:r>
              <a:rPr lang="ru-RU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Юганскнефтегаз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взыскано 3 090 434 рубля вреда, причиненного лесам. При этом были учтены затраты, которые общество понесло на рекультивацию участка.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280650" y="5732110"/>
            <a:ext cx="0" cy="32729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0280542" y="5687771"/>
            <a:ext cx="98235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10280542" y="8936748"/>
            <a:ext cx="9795510" cy="923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-6242" y="5711865"/>
            <a:ext cx="10058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9" y="9238279"/>
            <a:ext cx="10059988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928850" y="8954102"/>
            <a:ext cx="5196222" cy="190500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Решение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05363" y="2759075"/>
            <a:ext cx="126365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28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31850" y="1616074"/>
            <a:ext cx="1927225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Использование колонки с </a:t>
            </a:r>
            <a:r>
              <a:rPr lang="ru-RU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гидрофобизированным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силикагелем для очистки сточных вод поможет компаниям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 переработки и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храненим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нефтепродуктов 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соблюдать требованиям по защите окружающей среды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сохранить репутацию компании и предотвратить риск аварийных ситуаций.</a:t>
            </a:r>
          </a:p>
          <a:p>
            <a:pPr lvl="0" indent="719138" algn="just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Продукция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будет производиться на территории Республики Дагестан, в связи, с чем будет легче учитывать потребности заказчика более оперативно. Так же отсутствуют транспортные издержки, которые будут иметь производители из других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регионов.</a:t>
            </a:r>
          </a:p>
          <a:p>
            <a:endParaRPr lang="ru-RU" sz="4000" dirty="0"/>
          </a:p>
        </p:txBody>
      </p:sp>
      <p:pic>
        <p:nvPicPr>
          <p:cNvPr id="13" name="Picture 4" descr="https://ir.ozone.ru/s3/multimedia-9/63294717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1" r="73249"/>
          <a:stretch/>
        </p:blipFill>
        <p:spPr bwMode="auto">
          <a:xfrm rot="16200000">
            <a:off x="3259796" y="6339245"/>
            <a:ext cx="3312759" cy="61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8" r="19791" b="35551"/>
          <a:stretch/>
        </p:blipFill>
        <p:spPr bwMode="auto">
          <a:xfrm>
            <a:off x="2664550" y="7837505"/>
            <a:ext cx="5177700" cy="139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755650" y="1463675"/>
            <a:ext cx="19202399" cy="877837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711200" algn="just"/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692" y="5502275"/>
            <a:ext cx="13792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Преимущество:</a:t>
            </a:r>
          </a:p>
          <a:p>
            <a:pPr marL="342900" indent="-342900">
              <a:buAutoNum type="arabicParenR"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Сорбция нацеленная только на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нефтеродукты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arenR"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Не будет пропускать через себя все компоненты в воде (катионы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анионы).</a:t>
            </a:r>
          </a:p>
          <a:p>
            <a:pPr marL="342900" indent="-342900">
              <a:buAutoNum type="arabicParenR"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Замена фильтров будет происходить намного реже</a:t>
            </a:r>
          </a:p>
          <a:p>
            <a:pPr marL="342900" indent="-342900">
              <a:buAutoNum type="arabicParenR"/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" y="1997074"/>
            <a:ext cx="21100941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7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37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Гидрофобизированный</a:t>
            </a:r>
            <a:r>
              <a:rPr lang="ru-RU" sz="37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силикагель обладает способностью </a:t>
            </a:r>
            <a:r>
              <a:rPr lang="ru-RU" sz="3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притягивать и удерживать маслянистые загрязнения</a:t>
            </a:r>
            <a:r>
              <a:rPr lang="en-US" sz="3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Пропитка </a:t>
            </a:r>
            <a:r>
              <a:rPr lang="ru-RU" sz="37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метоксисиланом</a:t>
            </a:r>
            <a:r>
              <a:rPr lang="ru-RU" sz="3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придает материалу гидрофобные свойства, что способствует его притягиванию и удержанию нефтепродуктов. Это позволяет эффективно очищать сточные воды от нефтепродуктов даже в условиях повышенной влажности.  </a:t>
            </a:r>
            <a:endParaRPr lang="ru-RU" sz="3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85928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ПРИМЕРНАЯ СХЕМА ОЧИСТНЫХ СООРУЖЕНИЙ </a:t>
            </a:r>
            <a:r>
              <a:rPr lang="ru-RU" sz="4800" b="1" kern="0" dirty="0" smtClean="0">
                <a:solidFill>
                  <a:srgbClr val="9933FF"/>
                </a:solidFill>
              </a:rPr>
              <a:t>ОТ НЕФТЕПРОДУКТОВ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12187" y="2835275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ru-RU" sz="28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9450" y="7759954"/>
            <a:ext cx="131366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792778"/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Отстойник –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очистки сточной воды от грубых взвешенных веществ.</a:t>
            </a:r>
          </a:p>
          <a:p>
            <a:pPr lvl="0" algn="just" defTabSz="1792778"/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Фильтр-патрон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для очистки сточных вод от мелких взвешенных веществ.</a:t>
            </a:r>
          </a:p>
          <a:p>
            <a:pPr lvl="0" algn="just" defTabSz="1792778"/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Колонка с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силикагелем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очистки сточных вод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 нефтепродуктов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 algn="just" defTabSz="1792778"/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кран для переключения потоков.</a:t>
            </a:r>
          </a:p>
        </p:txBody>
      </p:sp>
      <p:sp>
        <p:nvSpPr>
          <p:cNvPr id="10" name="Блок-схема: сопоставление 9"/>
          <p:cNvSpPr/>
          <p:nvPr/>
        </p:nvSpPr>
        <p:spPr>
          <a:xfrm rot="5400000">
            <a:off x="1301056" y="10297186"/>
            <a:ext cx="356240" cy="502603"/>
          </a:xfrm>
          <a:prstGeom prst="flowChartCollate">
            <a:avLst/>
          </a:prstGeom>
          <a:solidFill>
            <a:srgbClr val="FF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lIns="179281" tIns="89640" rIns="179281" bIns="89640" rtlCol="0" anchor="ctr"/>
          <a:lstStyle/>
          <a:p>
            <a:pPr marL="0" marR="0" lvl="0" indent="0" algn="ctr" defTabSz="17927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" b="2587"/>
          <a:stretch/>
        </p:blipFill>
        <p:spPr bwMode="auto">
          <a:xfrm>
            <a:off x="1205836" y="1404112"/>
            <a:ext cx="16390013" cy="637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2806" y="0"/>
            <a:ext cx="15356806" cy="1854786"/>
          </a:xfrm>
        </p:spPr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607379"/>
              </p:ext>
            </p:extLst>
          </p:nvPr>
        </p:nvGraphicFramePr>
        <p:xfrm>
          <a:off x="222249" y="1768477"/>
          <a:ext cx="19050001" cy="89767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6066"/>
                <a:gridCol w="2620935"/>
                <a:gridCol w="3124200"/>
                <a:gridCol w="3124200"/>
                <a:gridCol w="3200400"/>
                <a:gridCol w="3124200"/>
              </a:tblGrid>
              <a:tr h="4049108">
                <a:tc>
                  <a:txBody>
                    <a:bodyPr/>
                    <a:lstStyle/>
                    <a:p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проект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 Holding</a:t>
                      </a:r>
                      <a:endParaRPr lang="ru-RU" sz="2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r>
                        <a:rPr lang="ru-RU" sz="2800" b="0" i="0" dirty="0" err="1" smtClean="0">
                          <a:solidFill>
                            <a:srgbClr val="32353C"/>
                          </a:solidFill>
                          <a:effectLst/>
                          <a:latin typeface="Museo Sans Cyrl"/>
                        </a:rPr>
                        <a:t>ЭкоПромКомпания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"Концепт"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Медиана</a:t>
                      </a:r>
                      <a:r>
                        <a:rPr lang="ru-RU" sz="2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Фильтр</a:t>
                      </a:r>
                      <a:endParaRPr lang="ru-RU" sz="2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</a:tr>
              <a:tr h="1154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</a:t>
                      </a:r>
                    </a:p>
                    <a:p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сорбента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собственного производства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Использование активированного угля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Использование активированного угля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Использование активированного угля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Использование активированного угля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</a:tr>
              <a:tr h="115481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Частота</a:t>
                      </a:r>
                      <a:r>
                        <a:rPr lang="ru-RU" sz="2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замена фильтров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</a:tr>
              <a:tr h="115481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на</a:t>
                      </a:r>
                      <a:r>
                        <a:rPr lang="ru-RU" sz="2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замену фильтров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</a:tr>
              <a:tr h="90892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Очистка</a:t>
                      </a:r>
                      <a:r>
                        <a:rPr lang="ru-RU" sz="2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только от нефтепродуктов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1041" marR="201041" marT="75396" marB="7539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39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5462250" y="10691462"/>
            <a:ext cx="3509489" cy="297213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011" y="9998075"/>
            <a:ext cx="2255978" cy="378156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6080261" y="10414954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-1149350" y="2682875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-4487018" y="5959475"/>
            <a:ext cx="18592800" cy="64770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719138" algn="just"/>
            <a:endParaRPr lang="ru-RU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-44450"/>
            <a:ext cx="19253200" cy="1112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Перспективы </a:t>
            </a:r>
            <a:r>
              <a:rPr lang="ru-RU" sz="4800" b="1" kern="0" dirty="0" smtClean="0">
                <a:solidFill>
                  <a:srgbClr val="9933FF"/>
                </a:solidFill>
              </a:rPr>
              <a:t>коммерциализации</a:t>
            </a:r>
          </a:p>
          <a:p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298450" y="1616075"/>
            <a:ext cx="18592800" cy="80010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812800" algn="just"/>
            <a:endParaRPr lang="ru-RU" sz="4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Блок-схема: магнитный диск 7"/>
          <p:cNvSpPr/>
          <p:nvPr/>
        </p:nvSpPr>
        <p:spPr>
          <a:xfrm>
            <a:off x="3867688" y="3992293"/>
            <a:ext cx="4050761" cy="3491182"/>
          </a:xfrm>
          <a:prstGeom prst="flowChartMagneticDisk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3755001" y="3902075"/>
            <a:ext cx="4427924" cy="2709674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0" name="Блок-схема: магнитный диск 9"/>
          <p:cNvSpPr/>
          <p:nvPr/>
        </p:nvSpPr>
        <p:spPr>
          <a:xfrm>
            <a:off x="3523126" y="3063875"/>
            <a:ext cx="4659799" cy="2713534"/>
          </a:xfrm>
          <a:prstGeom prst="flowChartMagneticDisk">
            <a:avLst/>
          </a:prstGeom>
          <a:solidFill>
            <a:srgbClr val="F6F0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1" name="Блок-схема: магнитный диск 10"/>
          <p:cNvSpPr/>
          <p:nvPr/>
        </p:nvSpPr>
        <p:spPr>
          <a:xfrm>
            <a:off x="3384579" y="2606675"/>
            <a:ext cx="5063367" cy="2302933"/>
          </a:xfrm>
          <a:prstGeom prst="flowChartMagneticDisk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3" name="Прямоугольник 28"/>
          <p:cNvSpPr>
            <a:spLocks noChangeArrowheads="1"/>
          </p:cNvSpPr>
          <p:nvPr/>
        </p:nvSpPr>
        <p:spPr bwMode="auto">
          <a:xfrm>
            <a:off x="2845023" y="6483195"/>
            <a:ext cx="1339627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altLang="ru-RU" sz="2800" b="1" dirty="0" smtClean="0"/>
              <a:t>SOM</a:t>
            </a:r>
            <a:endParaRPr lang="ru-RU" altLang="ru-RU" sz="2800" dirty="0"/>
          </a:p>
        </p:txBody>
      </p:sp>
      <p:sp>
        <p:nvSpPr>
          <p:cNvPr id="14" name="Прямоугольник 21"/>
          <p:cNvSpPr>
            <a:spLocks noChangeArrowheads="1"/>
          </p:cNvSpPr>
          <p:nvPr/>
        </p:nvSpPr>
        <p:spPr bwMode="auto">
          <a:xfrm>
            <a:off x="2854836" y="5654675"/>
            <a:ext cx="1558414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 b="1" dirty="0" smtClean="0"/>
              <a:t>SAM</a:t>
            </a:r>
            <a:r>
              <a:rPr lang="en-US" altLang="ru-RU" sz="2800" b="1" baseline="30000" dirty="0" smtClean="0"/>
              <a:t> </a:t>
            </a:r>
            <a:endParaRPr lang="ru-RU" altLang="ru-RU" sz="2800" dirty="0"/>
          </a:p>
        </p:txBody>
      </p:sp>
      <p:sp>
        <p:nvSpPr>
          <p:cNvPr id="16" name="Прямоугольник 20"/>
          <p:cNvSpPr>
            <a:spLocks noChangeArrowheads="1"/>
          </p:cNvSpPr>
          <p:nvPr/>
        </p:nvSpPr>
        <p:spPr bwMode="auto">
          <a:xfrm>
            <a:off x="2529637" y="4773544"/>
            <a:ext cx="1655013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baseline="30000" dirty="0"/>
              <a:t> </a:t>
            </a:r>
            <a:r>
              <a:rPr lang="en-US" altLang="ru-RU" sz="2800" b="1" dirty="0" smtClean="0"/>
              <a:t>TAM </a:t>
            </a:r>
            <a:endParaRPr lang="ru-RU" altLang="ru-RU" sz="2800" dirty="0"/>
          </a:p>
        </p:txBody>
      </p:sp>
      <p:sp>
        <p:nvSpPr>
          <p:cNvPr id="20" name="Прямоугольник 20"/>
          <p:cNvSpPr>
            <a:spLocks noChangeArrowheads="1"/>
          </p:cNvSpPr>
          <p:nvPr/>
        </p:nvSpPr>
        <p:spPr bwMode="auto">
          <a:xfrm>
            <a:off x="2351763" y="3508075"/>
            <a:ext cx="1680487" cy="5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baseline="30000" dirty="0"/>
              <a:t> </a:t>
            </a:r>
            <a:r>
              <a:rPr lang="en-US" altLang="ru-RU" sz="2800" b="1" dirty="0" smtClean="0"/>
              <a:t>PAM </a:t>
            </a:r>
            <a:endParaRPr lang="ru-RU" altLang="ru-RU" sz="2800" dirty="0"/>
          </a:p>
        </p:txBody>
      </p:sp>
      <p:sp>
        <p:nvSpPr>
          <p:cNvPr id="21" name="Прямоугольник 28"/>
          <p:cNvSpPr>
            <a:spLocks noChangeArrowheads="1"/>
          </p:cNvSpPr>
          <p:nvPr/>
        </p:nvSpPr>
        <p:spPr bwMode="auto">
          <a:xfrm>
            <a:off x="4607549" y="5060862"/>
            <a:ext cx="2490949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ru-RU" sz="2400" b="1" dirty="0" smtClean="0"/>
              <a:t>50</a:t>
            </a:r>
            <a:r>
              <a:rPr lang="ru-RU" altLang="ru-RU" sz="2400" b="1" dirty="0" smtClean="0"/>
              <a:t>000 компаний</a:t>
            </a:r>
            <a:endParaRPr lang="ru-RU" alt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44900" y="7737475"/>
            <a:ext cx="609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Потенциальные заказчики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9650" y="3825875"/>
            <a:ext cx="7848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PAM </a:t>
            </a:r>
            <a:r>
              <a:rPr lang="en-US" sz="3200" b="1" dirty="0"/>
              <a:t>– </a:t>
            </a:r>
            <a:r>
              <a:rPr lang="ru-RU" sz="3200" b="1" dirty="0" smtClean="0"/>
              <a:t>Россия</a:t>
            </a:r>
            <a:r>
              <a:rPr lang="en-US" sz="3200" b="1" dirty="0" smtClean="0"/>
              <a:t>, </a:t>
            </a:r>
            <a:r>
              <a:rPr lang="ru-RU" sz="3200" b="1" dirty="0" smtClean="0"/>
              <a:t>Азербайджан</a:t>
            </a:r>
            <a:r>
              <a:rPr lang="en-US" sz="3200" b="1" dirty="0" smtClean="0"/>
              <a:t>, </a:t>
            </a:r>
            <a:r>
              <a:rPr lang="ru-RU" sz="3200" b="1" dirty="0" smtClean="0"/>
              <a:t>Индия</a:t>
            </a:r>
            <a:r>
              <a:rPr lang="en-US" sz="3200" b="1" dirty="0" smtClean="0"/>
              <a:t>, </a:t>
            </a:r>
            <a:r>
              <a:rPr lang="ru-RU" sz="3200" b="1" dirty="0" smtClean="0"/>
              <a:t>Китай</a:t>
            </a:r>
            <a:endParaRPr lang="ru-RU" sz="3200" b="1" dirty="0"/>
          </a:p>
          <a:p>
            <a:r>
              <a:rPr lang="en-US" sz="3200" b="1" dirty="0" smtClean="0"/>
              <a:t>TAM – </a:t>
            </a:r>
            <a:r>
              <a:rPr lang="ru-RU" sz="3200" b="1" dirty="0" smtClean="0"/>
              <a:t>Все регионы России</a:t>
            </a:r>
          </a:p>
          <a:p>
            <a:r>
              <a:rPr lang="en-US" sz="3200" b="1" dirty="0" smtClean="0"/>
              <a:t>SAM </a:t>
            </a:r>
            <a:r>
              <a:rPr lang="ru-RU" sz="3200" b="1" dirty="0" smtClean="0"/>
              <a:t>– </a:t>
            </a:r>
            <a:r>
              <a:rPr lang="ru-RU" sz="3200" b="1" dirty="0"/>
              <a:t>Северо-Кавказский федеральный </a:t>
            </a:r>
            <a:r>
              <a:rPr lang="ru-RU" sz="3200" b="1" dirty="0" smtClean="0"/>
              <a:t>округ</a:t>
            </a:r>
          </a:p>
          <a:p>
            <a:r>
              <a:rPr lang="en-US" sz="3200" b="1" dirty="0" smtClean="0"/>
              <a:t>SOM </a:t>
            </a:r>
            <a:r>
              <a:rPr lang="en-US" sz="3200" b="1" dirty="0"/>
              <a:t>– </a:t>
            </a:r>
            <a:r>
              <a:rPr lang="ru-RU" sz="3200" b="1" dirty="0" smtClean="0"/>
              <a:t>Дагестан</a:t>
            </a:r>
            <a:r>
              <a:rPr lang="en-US" sz="3200" b="1" dirty="0" smtClean="0"/>
              <a:t>, </a:t>
            </a:r>
            <a:r>
              <a:rPr lang="ru-RU" sz="3200" b="1" dirty="0" smtClean="0"/>
              <a:t>Чечня</a:t>
            </a:r>
            <a:r>
              <a:rPr lang="en-US" sz="3200" b="1" dirty="0" smtClean="0"/>
              <a:t>, </a:t>
            </a:r>
            <a:r>
              <a:rPr lang="ru-RU" sz="3200" b="1" dirty="0" smtClean="0"/>
              <a:t>Адыгея</a:t>
            </a:r>
            <a:r>
              <a:rPr lang="en-US" sz="3200" b="1" dirty="0" smtClean="0"/>
              <a:t>, </a:t>
            </a:r>
            <a:r>
              <a:rPr lang="ru-RU" sz="3200" b="1" dirty="0" smtClean="0"/>
              <a:t>Астрахань</a:t>
            </a:r>
            <a:endParaRPr lang="ru-RU" sz="3200" b="1" dirty="0"/>
          </a:p>
          <a:p>
            <a:endParaRPr lang="ru-RU" sz="3200" dirty="0" smtClean="0"/>
          </a:p>
          <a:p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165547" y="9485651"/>
            <a:ext cx="6440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https://spark-interfax.ru/statistics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22" name="Прямоугольник 28"/>
          <p:cNvSpPr>
            <a:spLocks noChangeArrowheads="1"/>
          </p:cNvSpPr>
          <p:nvPr/>
        </p:nvSpPr>
        <p:spPr bwMode="auto">
          <a:xfrm>
            <a:off x="4645387" y="3841750"/>
            <a:ext cx="2490949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ru-RU" sz="2400" b="1" dirty="0" smtClean="0"/>
              <a:t>&gt;</a:t>
            </a:r>
            <a:r>
              <a:rPr lang="ru-RU" altLang="ru-RU" sz="2400" b="1" dirty="0" smtClean="0"/>
              <a:t>100000 компаний</a:t>
            </a:r>
            <a:endParaRPr lang="ru-RU" altLang="ru-RU" sz="2400" dirty="0"/>
          </a:p>
        </p:txBody>
      </p:sp>
      <p:sp>
        <p:nvSpPr>
          <p:cNvPr id="23" name="Прямоугольник 28"/>
          <p:cNvSpPr>
            <a:spLocks noChangeArrowheads="1"/>
          </p:cNvSpPr>
          <p:nvPr/>
        </p:nvSpPr>
        <p:spPr bwMode="auto">
          <a:xfrm>
            <a:off x="4670787" y="5888777"/>
            <a:ext cx="2490949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ru-RU" sz="2400" b="1" dirty="0" smtClean="0"/>
              <a:t>5</a:t>
            </a:r>
            <a:r>
              <a:rPr lang="ru-RU" altLang="ru-RU" sz="2400" b="1" dirty="0" smtClean="0"/>
              <a:t>000 компаний</a:t>
            </a:r>
            <a:endParaRPr lang="ru-RU" altLang="ru-RU" sz="2400" dirty="0"/>
          </a:p>
        </p:txBody>
      </p:sp>
      <p:sp>
        <p:nvSpPr>
          <p:cNvPr id="24" name="Прямоугольник 28"/>
          <p:cNvSpPr>
            <a:spLocks noChangeArrowheads="1"/>
          </p:cNvSpPr>
          <p:nvPr/>
        </p:nvSpPr>
        <p:spPr bwMode="auto">
          <a:xfrm>
            <a:off x="4607550" y="6652176"/>
            <a:ext cx="2490949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ru-RU" sz="2400" b="1" dirty="0" smtClean="0"/>
              <a:t>7</a:t>
            </a:r>
            <a:r>
              <a:rPr lang="ru-RU" altLang="ru-RU" sz="2400" b="1" dirty="0" smtClean="0"/>
              <a:t>00 компаний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0473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776450" y="9532550"/>
            <a:ext cx="5327758" cy="1456126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014" y="9686761"/>
            <a:ext cx="3784630" cy="42498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>
                <a:solidFill>
                  <a:srgbClr val="9933FF"/>
                </a:solidFill>
              </a:rPr>
              <a:t>стартап</a:t>
            </a:r>
            <a:r>
              <a:rPr lang="ru-RU" sz="4800" b="1" kern="0" dirty="0">
                <a:solidFill>
                  <a:srgbClr val="9933FF"/>
                </a:solidFill>
              </a:rPr>
              <a:t>-проекта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74980" y="1586230"/>
            <a:ext cx="19050000" cy="791647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Объем финансирования, необходимый для реализации данного проекта, составляет 1000000 рублей. Источниками финансирования являются гранты. Срок реализации – 1 год.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 flipV="1">
            <a:off x="108" y="3063875"/>
            <a:ext cx="20103992" cy="76200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353810" y="3140075"/>
            <a:ext cx="38100" cy="7848601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50" y="3092520"/>
            <a:ext cx="92075" cy="785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898649" y="3305245"/>
            <a:ext cx="23621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Стадия 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451850" y="3305245"/>
            <a:ext cx="2362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Стадия </a:t>
            </a:r>
            <a:r>
              <a:rPr lang="ru-RU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708169" y="3323045"/>
            <a:ext cx="2362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Стадия </a:t>
            </a:r>
            <a:r>
              <a:rPr lang="ru-RU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4128441"/>
            <a:ext cx="635381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Объём инвестиций 200 тыс. руб.</a:t>
            </a:r>
            <a:endParaRPr lang="ru-RU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77660" y="4128441"/>
            <a:ext cx="635381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Объём инвестиций </a:t>
            </a: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00 тыс. руб.</a:t>
            </a:r>
            <a:endParaRPr lang="ru-RU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V="1">
            <a:off x="20955" y="4659728"/>
            <a:ext cx="19958050" cy="762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0119" y="5349875"/>
            <a:ext cx="622369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Зима - Весна 2024</a:t>
            </a:r>
          </a:p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Синтез достаточного количества сорбента.(50 тыс. руб.)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лабораторных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испытаний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реальных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объектах. (50 тыс. руб.)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20166" y="6396315"/>
            <a:ext cx="66560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Создание колонки и интеграция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гидфробизированого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силикагеля в нее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(500 тыс. руб.)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Апробация нашего продукта (400 тыс. руб.)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85940" y="5252077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Лето 2024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657580" y="5252077"/>
            <a:ext cx="569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Осень 2024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447151" y="6242426"/>
            <a:ext cx="6248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Переговоры с компаниями по переработки и хранении нефтепродуктов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Внедрение нашего продукта на предприятия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0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6230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Меры по защите прав на интеллектуальную собственность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2127250" y="3341988"/>
            <a:ext cx="1492251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5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Технология очистки сточных вод будет запатентована.</a:t>
            </a:r>
          </a:p>
          <a:p>
            <a:pPr lvl="0" indent="450215" algn="just">
              <a:lnSpc>
                <a:spcPct val="115000"/>
              </a:lnSpc>
            </a:pPr>
            <a:endParaRPr lang="ru-RU" sz="2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3703252"/>
            <a:ext cx="8102600" cy="674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96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Целевая аудитория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176020" y="1844675"/>
            <a:ext cx="16611600" cy="37338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4400" b="1" dirty="0">
                <a:solidFill>
                  <a:prstClr val="black"/>
                </a:solidFill>
              </a:rPr>
              <a:t>Целевой аудиторией проекта являются</a:t>
            </a:r>
            <a:r>
              <a:rPr lang="ru-RU" sz="4400" dirty="0">
                <a:solidFill>
                  <a:prstClr val="black"/>
                </a:solidFill>
              </a:rPr>
              <a:t>:</a:t>
            </a:r>
          </a:p>
          <a:p>
            <a:pPr marL="514350" lvl="0" indent="-514350">
              <a:buFontTx/>
              <a:buAutoNum type="arabicPeriod"/>
            </a:pPr>
            <a:r>
              <a:rPr lang="ru-RU" sz="4400" dirty="0">
                <a:solidFill>
                  <a:prstClr val="black"/>
                </a:solidFill>
              </a:rPr>
              <a:t>Промышленные предприятия, которые имеют высокий уровень выбросов нефтепродуктов или других загрязняющих веществ в сточные воды. Это могут быть нефтеперерабатывающие </a:t>
            </a:r>
            <a:r>
              <a:rPr lang="ru-RU" sz="4400" dirty="0" smtClean="0">
                <a:solidFill>
                  <a:prstClr val="black"/>
                </a:solidFill>
              </a:rPr>
              <a:t>заводы</a:t>
            </a:r>
          </a:p>
          <a:p>
            <a:pPr marL="514350" lvl="0" indent="-514350">
              <a:buFontTx/>
              <a:buAutoNum type="arabicPeriod"/>
            </a:pPr>
            <a:r>
              <a:rPr lang="ru-RU" sz="4400" dirty="0">
                <a:solidFill>
                  <a:prstClr val="black"/>
                </a:solidFill>
              </a:rPr>
              <a:t> Организации и учреждения, занимающиеся охраной </a:t>
            </a:r>
            <a:r>
              <a:rPr lang="ru-RU" sz="4400" dirty="0" smtClean="0">
                <a:solidFill>
                  <a:prstClr val="black"/>
                </a:solidFill>
              </a:rPr>
              <a:t>окружающей </a:t>
            </a:r>
            <a:r>
              <a:rPr lang="ru-RU" sz="4400" dirty="0">
                <a:solidFill>
                  <a:prstClr val="black"/>
                </a:solidFill>
              </a:rPr>
              <a:t>среды и водных ресурсов. Это могут быть экологические </a:t>
            </a:r>
            <a:r>
              <a:rPr lang="ru-RU" sz="4400" dirty="0" smtClean="0">
                <a:solidFill>
                  <a:prstClr val="black"/>
                </a:solidFill>
              </a:rPr>
              <a:t>организации</a:t>
            </a:r>
            <a:endParaRPr lang="en-US" sz="4400" dirty="0" smtClean="0">
              <a:solidFill>
                <a:prstClr val="black"/>
              </a:solidFill>
            </a:endParaRPr>
          </a:p>
          <a:p>
            <a:pPr marL="514350" lvl="0" indent="-514350">
              <a:buFontTx/>
              <a:buAutoNum type="arabicPeriod"/>
            </a:pPr>
            <a:r>
              <a:rPr lang="en-US" sz="4400" dirty="0">
                <a:solidFill>
                  <a:prstClr val="black"/>
                </a:solidFill>
              </a:rPr>
              <a:t> </a:t>
            </a:r>
            <a:r>
              <a:rPr lang="ru-RU" sz="4400" dirty="0" smtClean="0">
                <a:solidFill>
                  <a:prstClr val="black"/>
                </a:solidFill>
              </a:rPr>
              <a:t>Заправки</a:t>
            </a:r>
            <a:endParaRPr lang="ru-RU" sz="4400" dirty="0">
              <a:solidFill>
                <a:prstClr val="black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70058" y="6054675"/>
            <a:ext cx="18364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19138" algn="just"/>
            <a:endParaRPr lang="ru-RU" sz="4400" dirty="0" smtClean="0">
              <a:solidFill>
                <a:prstClr val="black"/>
              </a:solidFill>
            </a:endParaRPr>
          </a:p>
          <a:p>
            <a:pPr lvl="0" indent="719138" algn="just"/>
            <a:endParaRPr lang="ru-RU" sz="4400" dirty="0">
              <a:solidFill>
                <a:prstClr val="black"/>
              </a:solidFill>
            </a:endParaRPr>
          </a:p>
          <a:p>
            <a:pPr lvl="0" indent="719138" algn="just"/>
            <a:r>
              <a:rPr lang="ru-RU" sz="4400" dirty="0" smtClean="0">
                <a:solidFill>
                  <a:prstClr val="black"/>
                </a:solidFill>
              </a:rPr>
              <a:t>Для </a:t>
            </a:r>
            <a:r>
              <a:rPr lang="ru-RU" sz="4400" dirty="0">
                <a:solidFill>
                  <a:prstClr val="black"/>
                </a:solidFill>
              </a:rPr>
              <a:t>реализации данного проекта поддержку в виде помещений и материально-технических средств готов оказать ФГБОУ ВО «Дагестанский государственный университет».</a:t>
            </a:r>
          </a:p>
        </p:txBody>
      </p:sp>
    </p:spTree>
    <p:extLst>
      <p:ext uri="{BB962C8B-B14F-4D97-AF65-F5344CB8AC3E}">
        <p14:creationId xmlns:p14="http://schemas.microsoft.com/office/powerpoint/2010/main" val="12006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25550" y="3690620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ru-RU" sz="28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088710"/>
              </p:ext>
            </p:extLst>
          </p:nvPr>
        </p:nvGraphicFramePr>
        <p:xfrm>
          <a:off x="527050" y="1463675"/>
          <a:ext cx="17815440" cy="9045542"/>
        </p:xfrm>
        <a:graphic>
          <a:graphicData uri="http://schemas.openxmlformats.org/drawingml/2006/table">
            <a:tbl>
              <a:tblPr/>
              <a:tblGrid>
                <a:gridCol w="4041148"/>
                <a:gridCol w="2937033"/>
                <a:gridCol w="6062721"/>
                <a:gridCol w="4774538"/>
              </a:tblGrid>
              <a:tr h="97378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Ф.И.О.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Должность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Выполняемые работы в проекте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Образование/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опыт в 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работе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586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Бабуев</a:t>
                      </a:r>
                      <a:r>
                        <a:rPr lang="ru-RU" sz="2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Магомед </a:t>
                      </a:r>
                      <a:r>
                        <a:rPr lang="ru-RU" sz="2800" baseline="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Абдурахманович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Куратор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Стратегическое</a:t>
                      </a:r>
                      <a:r>
                        <a:rPr lang="ru-RU" sz="2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управление хода реализации проекта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Кандидат</a:t>
                      </a:r>
                      <a:r>
                        <a:rPr lang="ru-RU" sz="2800" b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химических наук</a:t>
                      </a:r>
                      <a:r>
                        <a:rPr lang="en-US" sz="2800" b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2800" b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доцент</a:t>
                      </a:r>
                      <a:endParaRPr lang="ru-RU" sz="2800" b="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344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Дамыров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Умахан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Мубаризович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Общее руководство проектом. Сбор и обработка информации. Поиск потенциальных потребителей.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 </a:t>
                      </a:r>
                      <a:r>
                        <a:rPr lang="ru-RU" sz="280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курса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139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Верешагина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Александра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Валентиновна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Исполнитель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Проведение исследований по теме проекта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Студентка 3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курса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6046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Дубнова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Анастасия Игоревна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Исполнитель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Проведение исследований по теме проекта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Студентка 3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курса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6046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Разакова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Патимат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Рамазановна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Исполнитель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Проведение исследований по теме проекта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Студентка 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курса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246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Кадиева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Камила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Кадиевна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Исполнитель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Проведение исследований по теме проекта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Студентка 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курса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 smtClean="0">
                <a:solidFill>
                  <a:srgbClr val="9933FF"/>
                </a:solidFill>
              </a:rPr>
              <a:t>Спасибо за внимание!</a:t>
            </a:r>
            <a:endParaRPr lang="ru-RU" sz="6600" b="1" kern="0" dirty="0">
              <a:solidFill>
                <a:srgbClr val="9933FF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</TotalTime>
  <Words>733</Words>
  <Application>Microsoft Office PowerPoint</Application>
  <PresentationFormat>Произвольный</PresentationFormat>
  <Paragraphs>139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Courier New</vt:lpstr>
      <vt:lpstr>Museo Sans Cyrl</vt:lpstr>
      <vt:lpstr>Century Gothic</vt:lpstr>
      <vt:lpstr>Times New Roman</vt:lpstr>
      <vt:lpstr>Lato</vt:lpstr>
      <vt:lpstr>Calibri</vt:lpstr>
      <vt:lpstr>Palatino Linotype</vt:lpstr>
      <vt:lpstr>Office Theme</vt:lpstr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User</cp:lastModifiedBy>
  <cp:revision>73</cp:revision>
  <dcterms:created xsi:type="dcterms:W3CDTF">2022-06-08T08:32:52Z</dcterms:created>
  <dcterms:modified xsi:type="dcterms:W3CDTF">2023-11-28T07:13:06Z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