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7" roundtripDataSignature="AMtx7mixYm1/BwOalR9fKs74N4RTUGNrl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19DD1F2-E0E4-4862-AA55-BABB7244A6EF}">
  <a:tblStyle styleId="{219DD1F2-E0E4-4862-AA55-BABB7244A6EF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37" Type="http://customschemas.google.com/relationships/presentationmetadata" Target="metadata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2" name="Google Shape;152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0" name="Google Shape;180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8" name="Google Shape;188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1" name="Google Shape;201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4" name="Google Shape;214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7" name="Google Shape;22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7" name="Google Shape;23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4" name="Google Shape;254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8" name="Google Shape;268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30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30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3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3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3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3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36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36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3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3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7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2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jpg"/><Relationship Id="rId4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Relationship Id="rId4" Type="http://schemas.openxmlformats.org/officeDocument/2006/relationships/image" Target="../media/image15.png"/><Relationship Id="rId5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hyperlink" Target="mailto:drozdova@tspu.edu.ru" TargetMode="Externa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/>
          <p:nvPr>
            <p:ph type="title"/>
          </p:nvPr>
        </p:nvSpPr>
        <p:spPr>
          <a:xfrm>
            <a:off x="372017" y="1528606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3100">
                <a:solidFill>
                  <a:schemeClr val="dk1"/>
                </a:solidFill>
              </a:rPr>
              <a:t>“СкладОк”</a:t>
            </a:r>
            <a:endParaRPr sz="3100">
              <a:solidFill>
                <a:schemeClr val="dk1"/>
              </a:solidFill>
            </a:endParaRPr>
          </a:p>
        </p:txBody>
      </p:sp>
      <p:sp>
        <p:nvSpPr>
          <p:cNvPr id="105" name="Google Shape;105;p1"/>
          <p:cNvSpPr txBox="1"/>
          <p:nvPr>
            <p:ph idx="1" type="body"/>
          </p:nvPr>
        </p:nvSpPr>
        <p:spPr>
          <a:xfrm>
            <a:off x="401726" y="2306425"/>
            <a:ext cx="4596300" cy="7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100"/>
              <a:buNone/>
            </a:pPr>
            <a:r>
              <a:rPr lang="ru" sz="1800"/>
              <a:t>Обучение декоративно-прикладному искусству </a:t>
            </a:r>
            <a:endParaRPr sz="1800"/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2848" y="3792772"/>
            <a:ext cx="1876996" cy="12097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"/>
          <p:cNvSpPr txBox="1"/>
          <p:nvPr>
            <p:ph idx="1" type="body"/>
          </p:nvPr>
        </p:nvSpPr>
        <p:spPr>
          <a:xfrm>
            <a:off x="457200" y="1670125"/>
            <a:ext cx="6451800" cy="31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643"/>
              <a:buNone/>
            </a:pPr>
            <a:r>
              <a:rPr lang="ru" sz="1650"/>
              <a:t>Каждый родителей хоть раз сталкилвался с тем, что ребенок день до урока вспоминает о </a:t>
            </a:r>
            <a:r>
              <a:rPr lang="ru" sz="1650"/>
              <a:t>невыполненной</a:t>
            </a:r>
            <a:r>
              <a:rPr lang="ru" sz="1650"/>
              <a:t> подделке.</a:t>
            </a:r>
            <a:endParaRPr sz="1650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643"/>
              <a:buNone/>
            </a:pPr>
            <a:r>
              <a:rPr lang="ru" sz="1650"/>
              <a:t>Мы сможем решить данную проблему благодаря интерактивному приложению, которое повышает интерес детей к самостоятельной творческой деятельности и способствует усидчивости.</a:t>
            </a:r>
            <a:endParaRPr sz="1650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643"/>
              <a:buNone/>
            </a:pPr>
            <a:r>
              <a:rPr lang="ru" sz="1250"/>
              <a:t>  </a:t>
            </a:r>
            <a:endParaRPr sz="1250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643"/>
              <a:buNone/>
            </a:pPr>
            <a:r>
              <a:t/>
            </a:r>
            <a:endParaRPr sz="1250"/>
          </a:p>
        </p:txBody>
      </p:sp>
      <p:sp>
        <p:nvSpPr>
          <p:cNvPr id="122" name="Google Shape;122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0" name="Google Shape;130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1" name="Google Shape;131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1" name="Google Shape;141;p3"/>
          <p:cNvSpPr txBox="1"/>
          <p:nvPr>
            <p:ph idx="1" type="body"/>
          </p:nvPr>
        </p:nvSpPr>
        <p:spPr>
          <a:xfrm>
            <a:off x="456825" y="2626024"/>
            <a:ext cx="7993200" cy="16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857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" sz="1500">
                <a:solidFill>
                  <a:srgbClr val="132C40"/>
                </a:solidFill>
              </a:rPr>
              <a:t>Основной потребитель: Многодетные семьи (с ограниченными временем, средствами или знаниями). Продукт будут использовать дети, но потенциальный покупатель это именно родители.</a:t>
            </a:r>
            <a:endParaRPr sz="1500">
              <a:solidFill>
                <a:srgbClr val="132C40"/>
              </a:solidFill>
            </a:endParaRPr>
          </a:p>
          <a:p>
            <a:pPr indent="-2857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Char char="●"/>
            </a:pPr>
            <a:r>
              <a:rPr lang="ru" sz="1500">
                <a:solidFill>
                  <a:srgbClr val="132C40"/>
                </a:solidFill>
              </a:rPr>
              <a:t>В сегмент В также могут входить: Детские сады, образовательные организации,  </a:t>
            </a:r>
            <a:endParaRPr sz="15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2" name="Google Shape;142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9" name="Google Shape;14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5" name="Google Shape;155;p4"/>
          <p:cNvSpPr txBox="1"/>
          <p:nvPr>
            <p:ph idx="1" type="body"/>
          </p:nvPr>
        </p:nvSpPr>
        <p:spPr>
          <a:xfrm>
            <a:off x="456818" y="2568881"/>
            <a:ext cx="65682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857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" sz="1500">
                <a:solidFill>
                  <a:srgbClr val="132C40"/>
                </a:solidFill>
              </a:rPr>
              <a:t>Недостаточное количество навыков и идей у детей, и отсутствие времени для обучения и помощи в реализации школьных/детсадовских поделок.</a:t>
            </a:r>
            <a:endParaRPr sz="1500">
              <a:solidFill>
                <a:srgbClr val="132C40"/>
              </a:solidFill>
            </a:endParaRPr>
          </a:p>
          <a:p>
            <a:pPr indent="-2857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Char char="●"/>
            </a:pPr>
            <a:r>
              <a:rPr lang="ru" sz="1500">
                <a:solidFill>
                  <a:srgbClr val="132C40"/>
                </a:solidFill>
              </a:rPr>
              <a:t>Присутствуют другие варианты решения, но они не </a:t>
            </a:r>
            <a:r>
              <a:rPr lang="ru" sz="1500">
                <a:solidFill>
                  <a:srgbClr val="132C40"/>
                </a:solidFill>
              </a:rPr>
              <a:t>структурированы</a:t>
            </a:r>
            <a:r>
              <a:rPr lang="ru" sz="1500">
                <a:solidFill>
                  <a:srgbClr val="132C40"/>
                </a:solidFill>
              </a:rPr>
              <a:t> в одном месте (в одном приложении).</a:t>
            </a:r>
            <a:endParaRPr sz="15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6" name="Google Shape;156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3" name="Google Shape;16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9" name="Google Shape;169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" name="Google Shape;170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6" name="Google Shape;17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5"/>
          <p:cNvSpPr txBox="1"/>
          <p:nvPr>
            <p:ph idx="1" type="body"/>
          </p:nvPr>
        </p:nvSpPr>
        <p:spPr>
          <a:xfrm>
            <a:off x="530718" y="2331081"/>
            <a:ext cx="7993200" cy="19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857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" sz="1500">
                <a:solidFill>
                  <a:srgbClr val="132C40"/>
                </a:solidFill>
              </a:rPr>
              <a:t>Мы будем использовать технологию “Компьютерный симулятор”</a:t>
            </a:r>
            <a:endParaRPr sz="1500">
              <a:solidFill>
                <a:srgbClr val="132C40"/>
              </a:solidFill>
            </a:endParaRPr>
          </a:p>
          <a:p>
            <a:pPr indent="-2857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Char char="●"/>
            </a:pPr>
            <a:r>
              <a:rPr lang="ru" sz="1500">
                <a:solidFill>
                  <a:srgbClr val="132C40"/>
                </a:solidFill>
              </a:rPr>
              <a:t>Есть связи с программистами, которые готовы включится в разработку данного проекта. Также есть люди, которые смогут подготовить уроки. Финансов нет. </a:t>
            </a:r>
            <a:endParaRPr sz="1500">
              <a:solidFill>
                <a:srgbClr val="132C40"/>
              </a:solidFill>
            </a:endParaRPr>
          </a:p>
          <a:p>
            <a:pPr indent="-2857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Char char="●"/>
            </a:pPr>
            <a:r>
              <a:rPr lang="ru" sz="1500">
                <a:solidFill>
                  <a:srgbClr val="132C40"/>
                </a:solidFill>
              </a:rPr>
              <a:t>Большинство приложений в игровой форме только направлены на развлечение ребенка. Наше приложение помогает не только играть но и развивать творческие навыки и мелкую моторику у детей.</a:t>
            </a:r>
            <a:endParaRPr sz="15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3" name="Google Shape;183;p6"/>
          <p:cNvSpPr txBox="1"/>
          <p:nvPr/>
        </p:nvSpPr>
        <p:spPr>
          <a:xfrm>
            <a:off x="808050" y="1411925"/>
            <a:ext cx="7539300" cy="357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5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5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“СкладОк”</a:t>
            </a:r>
            <a:endParaRPr b="0" i="0" sz="15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5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5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клиентам типа 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Многодетных семей</a:t>
            </a:r>
            <a:endParaRPr b="0" i="0" sz="15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5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5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, когд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</a:t>
            </a:r>
            <a:r>
              <a:rPr b="0" i="0" lang="ru" sz="15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ребенок за день до урока вспоминает о невыполненной подделке.</a:t>
            </a:r>
            <a:endParaRPr b="0" i="0" sz="15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5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5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недостаточного количества навыков и идей у детей, и отсутствие времени для обучения и помощи в реализации школьных/детсадовских поделок.</a:t>
            </a:r>
            <a:r>
              <a:rPr b="0" i="0" lang="ru" sz="15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5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5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5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технологии 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интерактивного приложения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5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5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интерес детей к самостоятельной творческой деятельности, которая способствует усидчивости.</a:t>
            </a:r>
            <a:endParaRPr b="0" i="0" sz="15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4" name="Google Shape;184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7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7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4" name="Google Shape;194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7"/>
          <p:cNvSpPr txBox="1"/>
          <p:nvPr/>
        </p:nvSpPr>
        <p:spPr>
          <a:xfrm>
            <a:off x="456819" y="2363338"/>
            <a:ext cx="6936600" cy="12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Журнал “Известие” сообщает, что Россияне стали активнее рисовать и обращаться к Арт-терапевтам (ст. 3 мая 2021 год). Также отмечается, что на маркет-плейсах Wildberries и Ozon наиболее динамичными темпами растет интерес к товаром для подделок.  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8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8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7" name="Google Shape;207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8"/>
          <p:cNvSpPr txBox="1"/>
          <p:nvPr/>
        </p:nvSpPr>
        <p:spPr>
          <a:xfrm>
            <a:off x="456819" y="2165063"/>
            <a:ext cx="6936600" cy="25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Font typeface="Raleway"/>
              <a:buChar char="●"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Cайты с пошаговым описанием и фото этапов создания подделки (TRATATUK.RU, HandCraftGuide.com и т.д.), видео-уроки на YouTube и в соц. сетях 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Font typeface="Raleway"/>
              <a:buChar char="●"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Сильные: быстро находятся в сети Интернет, Слабые стороны: не структурированы; </a:t>
            </a: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неприглядные</a:t>
            </a: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для детей; имеют меньше интерактива, чем наш проект; 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Font typeface="Raleway"/>
              <a:buChar char="●"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Сбор неструктурированной информации, группирование и ее представление в виде интерактивного приложения с пошаговой игры и(или) видеоурока и последующая доработка.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9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9"/>
          <p:cNvSpPr txBox="1"/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0" name="Google Shape;220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9"/>
          <p:cNvSpPr txBox="1"/>
          <p:nvPr/>
        </p:nvSpPr>
        <p:spPr>
          <a:xfrm>
            <a:off x="488944" y="2878831"/>
            <a:ext cx="6936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Базовый курс бесплатный, дополнительные подделки платные. 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0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0" name="Google Shape;230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10"/>
          <p:cNvSpPr txBox="1"/>
          <p:nvPr>
            <p:ph idx="1" type="body"/>
          </p:nvPr>
        </p:nvSpPr>
        <p:spPr>
          <a:xfrm>
            <a:off x="392375" y="1913398"/>
            <a:ext cx="7993200" cy="21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ru" sz="1800"/>
              <a:t>с</a:t>
            </a:r>
            <a:r>
              <a:rPr lang="ru" sz="1800"/>
              <a:t>формированная команда;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ru" sz="1800"/>
              <a:t>идея;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ru" sz="1800"/>
              <a:t>презентация;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ru" sz="1800"/>
              <a:t>знания в области ДПИ и образования;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ru" sz="1800"/>
              <a:t>наработки технологических карт;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1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0" name="Google Shape;240;p11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{219DD1F2-E0E4-4862-AA55-BABB7244A6EF}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Дроздова Ангелина Геннадьевнаа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Немкова Вероника Михайловна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Старенченко Елена Сергеевна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1" name="Google Shape;241;p11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2" name="Google Shape;242;p11"/>
          <p:cNvSpPr txBox="1"/>
          <p:nvPr>
            <p:ph idx="1" type="body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43" name="Google Shape;243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9" name="Google Shape;249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78150" y="1165625"/>
            <a:ext cx="1239525" cy="165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1"/>
          <p:cNvPicPr preferRelativeResize="0"/>
          <p:nvPr/>
        </p:nvPicPr>
        <p:blipFill rotWithShape="1">
          <a:blip r:embed="rId4">
            <a:alphaModFix/>
          </a:blip>
          <a:srcRect b="0" l="24836" r="17778" t="1341"/>
          <a:stretch/>
        </p:blipFill>
        <p:spPr>
          <a:xfrm>
            <a:off x="6114550" y="2006575"/>
            <a:ext cx="1121226" cy="1445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4826" y="2672375"/>
            <a:ext cx="871176" cy="1550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7" name="Google Shape;257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0" name="Google Shape;26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5" name="Google Shape;265;p12"/>
          <p:cNvGraphicFramePr/>
          <p:nvPr/>
        </p:nvGraphicFramePr>
        <p:xfrm>
          <a:off x="684035" y="2002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{219DD1F2-E0E4-4862-AA55-BABB7244A6EF}</a:tableStyleId>
              </a:tblPr>
              <a:tblGrid>
                <a:gridCol w="3341400"/>
                <a:gridCol w="1679950"/>
                <a:gridCol w="2510675"/>
              </a:tblGrid>
              <a:tr h="291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65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Сбор и структурирование </a:t>
                      </a:r>
                      <a:r>
                        <a:rPr lang="ru">
                          <a:solidFill>
                            <a:schemeClr val="dk2"/>
                          </a:solidFill>
                        </a:rPr>
                        <a:t>информации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02.10.2023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Старенченко Е.С.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5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Разработка дизайна приложения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16.10.2023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Немкова В.М.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5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Бизнес аналитика проекта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09.10.2023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Дроздова А.Г.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3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1" name="Google Shape;271;p13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Дроздова Ангелина Геннадьевна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2" name="Google Shape;272;p13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8-993-798-71-33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u="sng">
                <a:solidFill>
                  <a:schemeClr val="hlink"/>
                </a:solidFill>
                <a:hlinkClick r:id="rId3"/>
              </a:rPr>
              <a:t>drozdova@tspu.edu.ru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20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3" name="Google Shape;273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6" name="Google Shape;276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