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3575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13">
          <p15:clr>
            <a:srgbClr val="747775"/>
          </p15:clr>
        </p15:guide>
        <p15:guide id="2" orient="horz" pos="1966">
          <p15:clr>
            <a:srgbClr val="747775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15223DE-830E-4E5C-A90C-7C72AB519E63}">
  <a:tblStyle styleId="{B15223DE-830E-4E5C-A90C-7C72AB519E6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13" orient="horz"/>
        <p:guide pos="1966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aleway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" name="Google Shape;40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609150" y="1677175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609150" y="3120375"/>
            <a:ext cx="106587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">
          <p15:clr>
            <a:srgbClr val="E46962"/>
          </p15:clr>
        </p15:guide>
        <p15:guide id="2" orient="horz" pos="10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8" name="Google Shape;1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7197628" y="0"/>
            <a:ext cx="4995570" cy="685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76821" y="5711245"/>
            <a:ext cx="1752745" cy="10640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/>
          <p:nvPr>
            <p:ph type="title"/>
          </p:nvPr>
        </p:nvSpPr>
        <p:spPr>
          <a:xfrm>
            <a:off x="415641" y="205784"/>
            <a:ext cx="86472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5" name="Google Shape;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522488" y="-209636"/>
            <a:ext cx="1704104" cy="24371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1" name="Google Shape;3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41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6443834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7" name="Google Shape;3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302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302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302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302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302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302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302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7722" y="6217622"/>
            <a:ext cx="731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3.jp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42" y="5858650"/>
            <a:ext cx="683199" cy="506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43" name="Google Shape;4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150" y="5860584"/>
            <a:ext cx="1000796" cy="49523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type="title"/>
          </p:nvPr>
        </p:nvSpPr>
        <p:spPr>
          <a:xfrm>
            <a:off x="609150" y="1677175"/>
            <a:ext cx="6208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" sz="4200">
                <a:solidFill>
                  <a:schemeClr val="dk1"/>
                </a:solidFill>
              </a:rPr>
              <a:t>SF fabric</a:t>
            </a:r>
            <a:endParaRPr sz="4200"/>
          </a:p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609150" y="3120375"/>
            <a:ext cx="51009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/>
              <a:t>Состав команды 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ru"/>
              <a:t>Розынко Ирина - финансовый менеджер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ru"/>
              <a:t>Кашурина Юлия - дизайн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rPr lang="ru"/>
              <a:t>Иванникова Анфиса - PR  менеджер</a:t>
            </a:r>
            <a:endParaRPr/>
          </a:p>
        </p:txBody>
      </p:sp>
      <p:pic>
        <p:nvPicPr>
          <p:cNvPr id="46" name="Google Shape;46;p8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6966827" y="892800"/>
            <a:ext cx="3777372" cy="5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/>
          <p:nvPr/>
        </p:nvSpPr>
        <p:spPr>
          <a:xfrm>
            <a:off x="6966863" y="13"/>
            <a:ext cx="3777300" cy="146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10744200" y="1464600"/>
            <a:ext cx="1449000" cy="317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8"/>
          <p:cNvSpPr/>
          <p:nvPr/>
        </p:nvSpPr>
        <p:spPr>
          <a:xfrm flipH="1" rot="10800000">
            <a:off x="10744200" y="4626300"/>
            <a:ext cx="1449000" cy="223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8"/>
          <p:cNvSpPr/>
          <p:nvPr/>
        </p:nvSpPr>
        <p:spPr>
          <a:xfrm>
            <a:off x="10744197" y="0"/>
            <a:ext cx="1449000" cy="146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64125" y="336475"/>
            <a:ext cx="1009150" cy="79165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8"/>
          <p:cNvPicPr preferRelativeResize="0"/>
          <p:nvPr/>
        </p:nvPicPr>
        <p:blipFill rotWithShape="1">
          <a:blip r:embed="rId7">
            <a:alphaModFix/>
          </a:blip>
          <a:srcRect b="0" l="10655" r="56081" t="0"/>
          <a:stretch/>
        </p:blipFill>
        <p:spPr>
          <a:xfrm>
            <a:off x="7608799" y="79713"/>
            <a:ext cx="1009150" cy="130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43250" y="1592129"/>
            <a:ext cx="1486635" cy="50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264421" y="603778"/>
            <a:ext cx="8810816" cy="772572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АКТУАЛЬНОСТЬ ПРОЕКТА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61" name="Google Shape;61;p9"/>
          <p:cNvSpPr txBox="1"/>
          <p:nvPr/>
        </p:nvSpPr>
        <p:spPr>
          <a:xfrm>
            <a:off x="9921304" y="416820"/>
            <a:ext cx="246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9"/>
          <p:cNvSpPr/>
          <p:nvPr/>
        </p:nvSpPr>
        <p:spPr>
          <a:xfrm>
            <a:off x="9639925" y="0"/>
            <a:ext cx="2552100" cy="492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9"/>
          <p:cNvSpPr/>
          <p:nvPr/>
        </p:nvSpPr>
        <p:spPr>
          <a:xfrm>
            <a:off x="9993575" y="4615376"/>
            <a:ext cx="2198100" cy="2258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9"/>
          <p:cNvSpPr/>
          <p:nvPr/>
        </p:nvSpPr>
        <p:spPr>
          <a:xfrm>
            <a:off x="9993575" y="429091"/>
            <a:ext cx="2198100" cy="2093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9"/>
          <p:cNvSpPr/>
          <p:nvPr/>
        </p:nvSpPr>
        <p:spPr>
          <a:xfrm>
            <a:off x="9993575" y="2522283"/>
            <a:ext cx="2198100" cy="2093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66" name="Google Shape;66;p9"/>
          <p:cNvGrpSpPr/>
          <p:nvPr/>
        </p:nvGrpSpPr>
        <p:grpSpPr>
          <a:xfrm>
            <a:off x="0" y="1596325"/>
            <a:ext cx="4728304" cy="97200"/>
            <a:chOff x="0" y="692501"/>
            <a:chExt cx="2624940" cy="97200"/>
          </a:xfrm>
        </p:grpSpPr>
        <p:sp>
          <p:nvSpPr>
            <p:cNvPr id="67" name="Google Shape;67;p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72" name="Google Shape;7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3278" y="5222441"/>
            <a:ext cx="1159335" cy="11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13287" y="895986"/>
            <a:ext cx="1159335" cy="115933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/>
          <p:nvPr/>
        </p:nvSpPr>
        <p:spPr>
          <a:xfrm>
            <a:off x="9639925" y="413125"/>
            <a:ext cx="354000" cy="644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" name="Google Shape;75;p9"/>
          <p:cNvSpPr txBox="1"/>
          <p:nvPr/>
        </p:nvSpPr>
        <p:spPr>
          <a:xfrm>
            <a:off x="68141" y="2398328"/>
            <a:ext cx="9398100" cy="23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 время ковида многие люди перешли на удаленный вид работы и студенты не стали исключением и сейчас после открытия общественных мест ношение с собой ноутбука уже кажется необходимостью, но многим это доставляет дискомфорт.</a:t>
            </a:r>
            <a:endParaRPr b="0" i="0" sz="1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провели </a:t>
            </a: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</a:rPr>
              <a:t>CustDev</a:t>
            </a: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интервью в роще ТГУ среди 20 студентов, это интервью доказало, что ребятам не удобен старый и обыденный формат шоперов</a:t>
            </a:r>
            <a:endParaRPr i="0" sz="1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предлагаем уникальный продукт, водонепроницаемые, эстетичные и эргономичные шоперы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/>
          <p:nvPr>
            <p:ph type="title"/>
          </p:nvPr>
        </p:nvSpPr>
        <p:spPr>
          <a:xfrm>
            <a:off x="1526250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ЦЕЛЕВАЯ АУДИТОРИЯ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83" name="Google Shape;83;p10"/>
          <p:cNvSpPr txBox="1"/>
          <p:nvPr>
            <p:ph idx="1" type="body"/>
          </p:nvPr>
        </p:nvSpPr>
        <p:spPr>
          <a:xfrm>
            <a:off x="609150" y="2034800"/>
            <a:ext cx="10658700" cy="4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Целевая аудитория включает студентов различных уровней образования, включая высшую школу, университеты и колледжи.  Они стремятся к оптимальному сочетанию практичности и стиля, оценивая удобство использования сумок, а также их способность вмещать ноутбук и другие необходимые для учебы вещи, такие как учебники, тетради, ручки и т.д. Эти студенты понимают важность портативности и защиты своих электронных устройств и ценностей, и, следовательно, активно ищут решения, которые соответствуют их потребностям и стилю жизни,часто перемещаются между учебными заведениями, библиотеками, лекциями и другими местами и нуждаются в надежной сумке, которая поможет им сохранить ценную технику и другие вещи в безопасности.</a:t>
            </a:r>
            <a:endParaRPr sz="1800">
              <a:solidFill>
                <a:srgbClr val="132C40"/>
              </a:solidFill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p1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" name="Google Shape;88;p10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" name="Google Shape;89;p10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10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1" name="Google Shape;9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10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/>
          <p:nvPr>
            <p:ph type="title"/>
          </p:nvPr>
        </p:nvSpPr>
        <p:spPr>
          <a:xfrm>
            <a:off x="1526250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ПРОБЛЕМА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97" name="Google Shape;97;p11"/>
          <p:cNvSpPr txBox="1"/>
          <p:nvPr>
            <p:ph idx="1" type="body"/>
          </p:nvPr>
        </p:nvSpPr>
        <p:spPr>
          <a:xfrm>
            <a:off x="707700" y="2725375"/>
            <a:ext cx="87585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7465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Мы решаем проблему потребителя, который ищет сочетание функциональности и стиля. Эти сумки предлагают решение для тех, кто хочет иметь надежное и водонепроницаемое средство транспортировки вещей, при этом соответствующее их эстетическим предпочтениям.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98" name="Google Shape;98;p11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1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1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1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1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5" name="Google Shape;10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3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РЕШЕНИЕ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11" name="Google Shape;111;p12"/>
          <p:cNvSpPr txBox="1"/>
          <p:nvPr>
            <p:ph idx="1" type="body"/>
          </p:nvPr>
        </p:nvSpPr>
        <p:spPr>
          <a:xfrm>
            <a:off x="430525" y="2453675"/>
            <a:ext cx="106587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Благодаря водонепроницаемой ткани Оксфорд, уникальному лекалу, а также удобной внутренней системе хранения наш товар будет являться лучшим решением основной проблемы нашей ЦА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12" name="Google Shape;112;p12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2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2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12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9" name="Google Shape;11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ЦЕННОСТЬ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2" name="Google Shape;13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3"/>
          <p:cNvSpPr txBox="1"/>
          <p:nvPr/>
        </p:nvSpPr>
        <p:spPr>
          <a:xfrm>
            <a:off x="609150" y="2177996"/>
            <a:ext cx="103263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 txBox="1"/>
          <p:nvPr/>
        </p:nvSpPr>
        <p:spPr>
          <a:xfrm>
            <a:off x="1120953" y="2474700"/>
            <a:ext cx="9031500" cy="134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SF fabric, помогаем клиентам типа модных и стильных людей, которые ценят комбинацию функциональности и эстетики, в ситуации поиска идеальной сумки, решать проблему защиты своих ценностей от влаги и непогоды, и получать ценность в виде уверенности и стильности в повседневной жизни.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РЫНОК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40" name="Google Shape;140;p14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14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4"/>
          <p:cNvSpPr txBox="1"/>
          <p:nvPr/>
        </p:nvSpPr>
        <p:spPr>
          <a:xfrm>
            <a:off x="609075" y="2359987"/>
            <a:ext cx="9249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9" name="Google Shape;149;p14"/>
          <p:cNvSpPr txBox="1"/>
          <p:nvPr/>
        </p:nvSpPr>
        <p:spPr>
          <a:xfrm>
            <a:off x="374200" y="1819950"/>
            <a:ext cx="11344500" cy="41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PAM Общая численность населения Томска: 551,505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Предположим, что примерно 50% населения использует шоперы для покупок.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TAM Общее население Томска - студенты: 57,700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Предположим, что 50% студентов также используют шоперы для покупок.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 Количество компаний, производящих тканевые шоперы: 5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Предположим, что каждая компания имеет примерно равную долю рынка.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  Проектная производительность производства тканевых шоперов: 30,000 шт./месяц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Предположим, что ваша компания сможет захватить 20% рынка.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PAM: 275,752.5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TAM: 28,850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SAM: 5,770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SOM: 1,154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Эти значения основаны на найденой информации и предположениях. Результаты могут быть приблизительными.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БИЗНЕС-МОДЕЛЬ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5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 txBox="1"/>
          <p:nvPr>
            <p:ph idx="1" type="body"/>
          </p:nvPr>
        </p:nvSpPr>
        <p:spPr>
          <a:xfrm>
            <a:off x="766650" y="2396875"/>
            <a:ext cx="8319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ru"/>
              <a:t>Это описание того, как компания создает продукт, поставляет продукт </a:t>
            </a:r>
            <a:br>
              <a:rPr lang="ru"/>
            </a:br>
            <a:r>
              <a:rPr lang="ru"/>
              <a:t>и получает ценность для себя и для клиента</a:t>
            </a:r>
            <a:endParaRPr/>
          </a:p>
        </p:txBody>
      </p:sp>
      <p:sp>
        <p:nvSpPr>
          <p:cNvPr id="164" name="Google Shape;164;p15"/>
          <p:cNvSpPr txBox="1"/>
          <p:nvPr/>
        </p:nvSpPr>
        <p:spPr>
          <a:xfrm>
            <a:off x="609150" y="3172673"/>
            <a:ext cx="10658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шоперы из ткани Оксфорд</a:t>
            </a:r>
            <a:endParaRPr/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нам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примерно 1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00  рублей</a:t>
            </a:r>
            <a:endParaRPr/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месяц примерно 1000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"/>
          <p:cNvSpPr txBox="1"/>
          <p:nvPr>
            <p:ph type="title"/>
          </p:nvPr>
        </p:nvSpPr>
        <p:spPr>
          <a:xfrm>
            <a:off x="1526250" y="874987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ТЕКУЩИЕ РЕЗУЛЬТАТЫ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170" name="Google Shape;170;p16"/>
          <p:cNvSpPr txBox="1"/>
          <p:nvPr>
            <p:ph idx="1" type="body"/>
          </p:nvPr>
        </p:nvSpPr>
        <p:spPr>
          <a:xfrm>
            <a:off x="609599" y="2455750"/>
            <a:ext cx="100059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Было проделано :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Проведено 20 интервью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Анализ рынка в маштабе страны ( на маркетплейсах) и региона ( по локальным брендам в соц. сетя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Оценены материальные затраты на производство товара 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Начата работа по определению концепции дизайна бренда </a:t>
            </a:r>
            <a:endParaRPr sz="1800">
              <a:solidFill>
                <a:srgbClr val="132C40"/>
              </a:solidFill>
            </a:endParaRPr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800"/>
          </a:p>
        </p:txBody>
      </p:sp>
      <p:sp>
        <p:nvSpPr>
          <p:cNvPr id="171" name="Google Shape;171;p16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16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1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 txBox="1"/>
          <p:nvPr>
            <p:ph type="title"/>
          </p:nvPr>
        </p:nvSpPr>
        <p:spPr>
          <a:xfrm>
            <a:off x="1526250" y="804025"/>
            <a:ext cx="6208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" sz="4000">
                <a:solidFill>
                  <a:schemeClr val="dk1"/>
                </a:solidFill>
              </a:rPr>
              <a:t>КОМАНДА СТАРТАПА</a:t>
            </a:r>
            <a:endParaRPr sz="4000">
              <a:solidFill>
                <a:schemeClr val="dk1"/>
              </a:solidFill>
            </a:endParaRPr>
          </a:p>
        </p:txBody>
      </p:sp>
      <p:graphicFrame>
        <p:nvGraphicFramePr>
          <p:cNvPr id="184" name="Google Shape;184;p17"/>
          <p:cNvGraphicFramePr/>
          <p:nvPr/>
        </p:nvGraphicFramePr>
        <p:xfrm>
          <a:off x="609140" y="250886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{B15223DE-830E-4E5C-A90C-7C72AB519E63}</a:tableStyleId>
              </a:tblPr>
              <a:tblGrid>
                <a:gridCol w="3347900"/>
                <a:gridCol w="3347900"/>
                <a:gridCol w="3347900"/>
              </a:tblGrid>
              <a:tr h="708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17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Розынко Ирина 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7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 менеджер (DM)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Кашурина Юлия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8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Связи с о</a:t>
                      </a: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бщественностью </a:t>
                      </a: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(</a:t>
                      </a: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PR</a:t>
                      </a: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Иванникова Анфиса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17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7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1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/>
          <p:nvPr>
            <p:ph type="title"/>
          </p:nvPr>
        </p:nvSpPr>
        <p:spPr>
          <a:xfrm>
            <a:off x="1526230" y="874982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ПЛАНЫ РАЗВИТИЯ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194" name="Google Shape;194;p18"/>
          <p:cNvSpPr txBox="1"/>
          <p:nvPr>
            <p:ph idx="1" type="body"/>
          </p:nvPr>
        </p:nvSpPr>
        <p:spPr>
          <a:xfrm>
            <a:off x="609150" y="2729428"/>
            <a:ext cx="9872762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Разработать коммерческие  предложения</a:t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Создать 3Д макет продукта </a:t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Разработка лекало  </a:t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Продумывание визуала для бренда и социальных сетей</a:t>
            </a:r>
            <a:endParaRPr sz="1800">
              <a:solidFill>
                <a:srgbClr val="132C40"/>
              </a:solidFill>
            </a:endParaRPr>
          </a:p>
          <a:p>
            <a:pPr indent="-4191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Позиционирование и ценности самого бренда  </a:t>
            </a:r>
            <a:endParaRPr sz="1800">
              <a:solidFill>
                <a:srgbClr val="980000"/>
              </a:solidFill>
            </a:endParaRPr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800"/>
          </a:p>
        </p:txBody>
      </p:sp>
      <p:sp>
        <p:nvSpPr>
          <p:cNvPr id="195" name="Google Shape;195;p1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0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18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"/>
          <p:cNvSpPr txBox="1"/>
          <p:nvPr>
            <p:ph type="title"/>
          </p:nvPr>
        </p:nvSpPr>
        <p:spPr>
          <a:xfrm>
            <a:off x="1526250" y="673824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КОНТАКТЫ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08" name="Google Shape;208;p19"/>
          <p:cNvSpPr txBox="1"/>
          <p:nvPr>
            <p:ph idx="1" type="body"/>
          </p:nvPr>
        </p:nvSpPr>
        <p:spPr>
          <a:xfrm>
            <a:off x="609150" y="3272775"/>
            <a:ext cx="48054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Иванникова Анфика - PR менеджер проекта 89131041661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09" name="Google Shape;209;p19"/>
          <p:cNvSpPr txBox="1"/>
          <p:nvPr>
            <p:ph idx="1" type="body"/>
          </p:nvPr>
        </p:nvSpPr>
        <p:spPr>
          <a:xfrm>
            <a:off x="5803200" y="3272775"/>
            <a:ext cx="48054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1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9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4" y="874974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9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