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7" r:id="rId3"/>
    <p:sldId id="298" r:id="rId4"/>
    <p:sldId id="299" r:id="rId5"/>
    <p:sldId id="300" r:id="rId6"/>
    <p:sldId id="301" r:id="rId7"/>
    <p:sldId id="306" r:id="rId8"/>
    <p:sldId id="307" r:id="rId9"/>
    <p:sldId id="308" r:id="rId10"/>
    <p:sldId id="302" r:id="rId11"/>
    <p:sldId id="304" r:id="rId12"/>
    <p:sldId id="303" r:id="rId13"/>
    <p:sldId id="305" r:id="rId14"/>
  </p:sldIdLst>
  <p:sldSz cx="20112038" cy="11315700"/>
  <p:notesSz cx="9144000" cy="6858000"/>
  <p:embeddedFontLs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 snapToGrid="0">
      <p:cViewPr>
        <p:scale>
          <a:sx n="60" d="100"/>
          <a:sy n="60" d="100"/>
        </p:scale>
        <p:origin x="-156" y="-72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533481849780026E-2"/>
          <c:y val="0.17482597720492618"/>
          <c:w val="0.7650556864533089"/>
          <c:h val="0.7505306739080547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effectLst>
                <a:outerShdw blurRad="127000" dist="2540000" dir="2700000" sx="106000" sy="106000" kx="-800400" algn="bl" rotWithShape="0">
                  <a:prstClr val="black">
                    <a:alpha val="4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prst="relaxedInse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5144998827027876"/>
                  <c:y val="-0.17628762390864008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i="1" dirty="0"/>
                      <a:t>Мировой </a:t>
                    </a:r>
                    <a:r>
                      <a:rPr lang="ru-RU" sz="2000" b="1" i="1" dirty="0" smtClean="0"/>
                      <a:t>рынок</a:t>
                    </a:r>
                  </a:p>
                  <a:p>
                    <a:r>
                      <a:rPr lang="ru-RU" sz="2000" b="1" i="1" dirty="0" smtClean="0"/>
                      <a:t>1,3 </a:t>
                    </a:r>
                    <a:r>
                      <a:rPr lang="ru-RU" sz="2000" b="1" i="1" dirty="0" err="1" smtClean="0"/>
                      <a:t>трлд</a:t>
                    </a:r>
                    <a:r>
                      <a:rPr lang="ru-RU" sz="2000" b="1" i="1" dirty="0" smtClean="0"/>
                      <a:t>. ₽</a:t>
                    </a:r>
                    <a:endParaRPr lang="ru-RU" sz="2000" b="1" i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739676016547512"/>
                  <c:y val="1.1703864494955739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1" dirty="0" smtClean="0"/>
                      <a:t>Россия</a:t>
                    </a:r>
                  </a:p>
                  <a:p>
                    <a:r>
                      <a:rPr lang="ru-RU" sz="1800" b="1" i="1" dirty="0" smtClean="0"/>
                      <a:t>270 млрд. ₽</a:t>
                    </a:r>
                    <a:endParaRPr lang="ru-RU" sz="1800" b="1" i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2870248883358352E-2"/>
                  <c:y val="5.24409769310101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1" dirty="0" smtClean="0"/>
                      <a:t>Самара</a:t>
                    </a:r>
                  </a:p>
                  <a:p>
                    <a:r>
                      <a:rPr lang="ru-RU" sz="1600" b="1" i="1" dirty="0" smtClean="0"/>
                      <a:t>669,1 </a:t>
                    </a:r>
                    <a:r>
                      <a:rPr lang="ru-RU" sz="1800" b="1" i="1" dirty="0" smtClean="0"/>
                      <a:t>млн</a:t>
                    </a:r>
                    <a:r>
                      <a:rPr lang="ru-RU" sz="1600" b="1" i="1" dirty="0" smtClean="0"/>
                      <a:t>. ₽</a:t>
                    </a:r>
                    <a:endParaRPr lang="ru-RU" sz="1600" b="1" i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5318175325396746"/>
                  <c:y val="-7.1266398301843489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1" dirty="0"/>
                      <a:t>Наше </a:t>
                    </a:r>
                    <a:r>
                      <a:rPr lang="ru-RU" sz="1800" b="1" i="1" dirty="0" smtClean="0"/>
                      <a:t>производство</a:t>
                    </a:r>
                  </a:p>
                  <a:p>
                    <a:r>
                      <a:rPr lang="ru-RU" sz="1800" b="1" i="1" baseline="0" dirty="0" smtClean="0"/>
                      <a:t>78 млн. ₽</a:t>
                    </a:r>
                    <a:endParaRPr lang="ru-RU" sz="1800" b="1" i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'[Диаграмма в Microsoft PowerPoint]Лист1'!$A$2:$A$5</c:f>
              <c:strCache>
                <c:ptCount val="4"/>
                <c:pt idx="0">
                  <c:v>Мировой рынок</c:v>
                </c:pt>
                <c:pt idx="1">
                  <c:v>Россия</c:v>
                </c:pt>
                <c:pt idx="2">
                  <c:v>Самара</c:v>
                </c:pt>
                <c:pt idx="3">
                  <c:v>Наше производство</c:v>
                </c:pt>
              </c:strCache>
            </c:strRef>
          </c:cat>
          <c:val>
            <c:numRef>
              <c:f>'[Диаграмма в Microsoft PowerPoint]Лист1'!$B$2:$B$5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0.8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D0C1B8-8EB8-455A-9A60-FA783FC5C960}" type="doc">
      <dgm:prSet loTypeId="urn:microsoft.com/office/officeart/2005/8/layout/venn2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8638A649-288D-474B-9B46-371A6D1B1274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151515"/>
              </a:solidFill>
            </a:rPr>
            <a:t>PAM</a:t>
          </a:r>
          <a:endParaRPr lang="en-US" sz="2000" b="1" dirty="0">
            <a:solidFill>
              <a:srgbClr val="151515"/>
            </a:solidFill>
          </a:endParaRPr>
        </a:p>
        <a:p>
          <a:r>
            <a:rPr lang="ru-RU" sz="2400" b="1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ru-RU" sz="2400" b="1" dirty="0" smtClean="0">
              <a:solidFill>
                <a:srgbClr val="151515"/>
              </a:solidFill>
              <a:latin typeface="Calibri" panose="020F0502020204030204" pitchFamily="34" charset="0"/>
            </a:rPr>
            <a:t>1,3 </a:t>
          </a:r>
          <a:r>
            <a:rPr lang="ru-RU" sz="2400" b="1" dirty="0" err="1" smtClean="0">
              <a:solidFill>
                <a:srgbClr val="151515"/>
              </a:solidFill>
              <a:latin typeface="Calibri" panose="020F0502020204030204" pitchFamily="34" charset="0"/>
            </a:rPr>
            <a:t>трлд</a:t>
          </a:r>
          <a:r>
            <a:rPr lang="ru-RU" sz="1200" b="1" dirty="0" smtClean="0">
              <a:solidFill>
                <a:srgbClr val="151515"/>
              </a:solidFill>
            </a:rPr>
            <a:t>.</a:t>
          </a:r>
          <a:endParaRPr lang="ru-RU" sz="1200" b="1" dirty="0">
            <a:solidFill>
              <a:srgbClr val="151515"/>
            </a:solidFill>
          </a:endParaRPr>
        </a:p>
      </dgm:t>
    </dgm:pt>
    <dgm:pt modelId="{557726F8-F561-4D5D-97A0-DEB7637B2344}" type="parTrans" cxnId="{9C296F93-E501-4149-8035-0E9C39610D77}">
      <dgm:prSet/>
      <dgm:spPr/>
      <dgm:t>
        <a:bodyPr/>
        <a:lstStyle/>
        <a:p>
          <a:endParaRPr lang="ru-RU"/>
        </a:p>
      </dgm:t>
    </dgm:pt>
    <dgm:pt modelId="{A9F185F3-5F4C-41E2-8DA2-59D5D4717B33}" type="sibTrans" cxnId="{9C296F93-E501-4149-8035-0E9C39610D77}">
      <dgm:prSet/>
      <dgm:spPr/>
      <dgm:t>
        <a:bodyPr/>
        <a:lstStyle/>
        <a:p>
          <a:endParaRPr lang="ru-RU"/>
        </a:p>
      </dgm:t>
    </dgm:pt>
    <dgm:pt modelId="{BB1A11BF-3088-4FAE-B784-9BA05028031D}">
      <dgm:prSet phldrT="[Текст]" custT="1"/>
      <dgm:spPr>
        <a:solidFill>
          <a:schemeClr val="accent3">
            <a:lumMod val="50000"/>
            <a:alpha val="47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151515"/>
              </a:solidFill>
            </a:rPr>
            <a:t>TAM</a:t>
          </a:r>
          <a:endParaRPr lang="ru-RU" sz="2000" b="1" dirty="0">
            <a:solidFill>
              <a:srgbClr val="151515"/>
            </a:solidFill>
          </a:endParaRPr>
        </a:p>
        <a:p>
          <a:r>
            <a:rPr lang="ru-RU" sz="2000" b="1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en-US" sz="2000" b="1" dirty="0" smtClean="0">
              <a:solidFill>
                <a:srgbClr val="151515"/>
              </a:solidFill>
              <a:latin typeface="Calibri" panose="020F0502020204030204" pitchFamily="34" charset="0"/>
            </a:rPr>
            <a:t>270</a:t>
          </a:r>
          <a:r>
            <a:rPr lang="ru-RU" sz="2000" b="1" dirty="0" smtClean="0">
              <a:solidFill>
                <a:srgbClr val="151515"/>
              </a:solidFill>
            </a:rPr>
            <a:t> </a:t>
          </a:r>
          <a:r>
            <a:rPr lang="ru-RU" sz="2000" b="1" dirty="0">
              <a:solidFill>
                <a:srgbClr val="151515"/>
              </a:solidFill>
            </a:rPr>
            <a:t>млрд</a:t>
          </a:r>
          <a:r>
            <a:rPr lang="ru-RU" sz="1100" b="1" dirty="0">
              <a:solidFill>
                <a:srgbClr val="151515"/>
              </a:solidFill>
            </a:rPr>
            <a:t>.</a:t>
          </a:r>
          <a:r>
            <a:rPr lang="ru-RU" sz="1100" b="1" dirty="0">
              <a:solidFill>
                <a:srgbClr val="151515"/>
              </a:solidFill>
              <a:latin typeface="Calibri" panose="020F0502020204030204" pitchFamily="34" charset="0"/>
            </a:rPr>
            <a:t> </a:t>
          </a:r>
          <a:endParaRPr lang="ru-RU" sz="1100" b="1" dirty="0">
            <a:solidFill>
              <a:srgbClr val="151515"/>
            </a:solidFill>
          </a:endParaRPr>
        </a:p>
      </dgm:t>
    </dgm:pt>
    <dgm:pt modelId="{52143AF1-CB50-44A3-9C0F-C3738991AD36}" type="parTrans" cxnId="{6FB5617F-402E-473A-AB80-9292812D82DB}">
      <dgm:prSet/>
      <dgm:spPr/>
      <dgm:t>
        <a:bodyPr/>
        <a:lstStyle/>
        <a:p>
          <a:endParaRPr lang="ru-RU"/>
        </a:p>
      </dgm:t>
    </dgm:pt>
    <dgm:pt modelId="{A30F455E-FFDB-43FB-9D99-4360AD5634A5}" type="sibTrans" cxnId="{6FB5617F-402E-473A-AB80-9292812D82DB}">
      <dgm:prSet/>
      <dgm:spPr/>
      <dgm:t>
        <a:bodyPr/>
        <a:lstStyle/>
        <a:p>
          <a:endParaRPr lang="ru-RU"/>
        </a:p>
      </dgm:t>
    </dgm:pt>
    <dgm:pt modelId="{5D838414-DA41-4845-8088-D9EE0728B7E8}">
      <dgm:prSet phldrT="[Текст]" custT="1"/>
      <dgm:spPr/>
      <dgm:t>
        <a:bodyPr/>
        <a:lstStyle/>
        <a:p>
          <a:r>
            <a:rPr lang="en-US" sz="2000" b="1" dirty="0" smtClean="0">
              <a:solidFill>
                <a:srgbClr val="151515"/>
              </a:solidFill>
            </a:rPr>
            <a:t>SOM</a:t>
          </a:r>
          <a:endParaRPr lang="en-US" sz="2000" b="1" dirty="0">
            <a:solidFill>
              <a:srgbClr val="151515"/>
            </a:solidFill>
          </a:endParaRPr>
        </a:p>
        <a:p>
          <a:r>
            <a:rPr lang="ru-RU" sz="2000" b="1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ru-RU" sz="2000" b="1" dirty="0" smtClean="0">
              <a:solidFill>
                <a:srgbClr val="151515"/>
              </a:solidFill>
              <a:latin typeface="Calibri" panose="020F0502020204030204" pitchFamily="34" charset="0"/>
            </a:rPr>
            <a:t>78</a:t>
          </a:r>
          <a:r>
            <a:rPr lang="ru-RU" sz="2000" b="1" dirty="0" smtClean="0">
              <a:solidFill>
                <a:srgbClr val="151515"/>
              </a:solidFill>
            </a:rPr>
            <a:t> </a:t>
          </a:r>
          <a:r>
            <a:rPr lang="ru-RU" sz="2000" b="1" dirty="0">
              <a:solidFill>
                <a:srgbClr val="151515"/>
              </a:solidFill>
            </a:rPr>
            <a:t>млн. </a:t>
          </a:r>
        </a:p>
      </dgm:t>
    </dgm:pt>
    <dgm:pt modelId="{DF62AD8C-F388-48B9-8C4E-886CC706459E}" type="parTrans" cxnId="{E967432F-9DF1-42F5-9503-0C742B1ED8BB}">
      <dgm:prSet/>
      <dgm:spPr/>
      <dgm:t>
        <a:bodyPr/>
        <a:lstStyle/>
        <a:p>
          <a:endParaRPr lang="ru-RU"/>
        </a:p>
      </dgm:t>
    </dgm:pt>
    <dgm:pt modelId="{836085BD-08B0-4A36-B8A8-A13C0605D00B}" type="sibTrans" cxnId="{E967432F-9DF1-42F5-9503-0C742B1ED8BB}">
      <dgm:prSet/>
      <dgm:spPr/>
      <dgm:t>
        <a:bodyPr/>
        <a:lstStyle/>
        <a:p>
          <a:endParaRPr lang="ru-RU"/>
        </a:p>
      </dgm:t>
    </dgm:pt>
    <dgm:pt modelId="{F6A3202C-D56B-4368-9A5D-C0AA8952E509}">
      <dgm:prSet phldrT="[Текст]" custT="1"/>
      <dgm:spPr/>
      <dgm:t>
        <a:bodyPr/>
        <a:lstStyle/>
        <a:p>
          <a:r>
            <a:rPr lang="en-US" sz="2000" b="1" dirty="0">
              <a:solidFill>
                <a:srgbClr val="151515"/>
              </a:solidFill>
            </a:rPr>
            <a:t>SAM</a:t>
          </a:r>
          <a:endParaRPr lang="ru-RU" sz="2000" b="1" dirty="0">
            <a:solidFill>
              <a:srgbClr val="151515"/>
            </a:solidFill>
          </a:endParaRPr>
        </a:p>
        <a:p>
          <a:r>
            <a:rPr lang="ru-RU" sz="2000" b="1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en-US" sz="2000" b="1" dirty="0" smtClean="0">
              <a:solidFill>
                <a:srgbClr val="151515"/>
              </a:solidFill>
              <a:latin typeface="Calibri" panose="020F0502020204030204" pitchFamily="34" charset="0"/>
            </a:rPr>
            <a:t>669,1</a:t>
          </a:r>
          <a:r>
            <a:rPr lang="ru-RU" sz="2000" b="1" dirty="0" smtClean="0">
              <a:solidFill>
                <a:srgbClr val="151515"/>
              </a:solidFill>
            </a:rPr>
            <a:t> млн</a:t>
          </a:r>
          <a:r>
            <a:rPr lang="ru-RU" sz="1800" b="1" dirty="0" smtClean="0">
              <a:solidFill>
                <a:srgbClr val="151515"/>
              </a:solidFill>
            </a:rPr>
            <a:t>.</a:t>
          </a:r>
          <a:r>
            <a:rPr lang="ru-RU" sz="1800" b="1" dirty="0" smtClean="0">
              <a:solidFill>
                <a:srgbClr val="151515"/>
              </a:solidFill>
              <a:latin typeface="Calibri" panose="020F0502020204030204" pitchFamily="34" charset="0"/>
            </a:rPr>
            <a:t> </a:t>
          </a:r>
          <a:endParaRPr lang="ru-RU" sz="1800" b="1" dirty="0">
            <a:solidFill>
              <a:srgbClr val="151515"/>
            </a:solidFill>
          </a:endParaRPr>
        </a:p>
      </dgm:t>
    </dgm:pt>
    <dgm:pt modelId="{FC657E71-DE99-4D32-A79B-FB9AAA2E0B07}" type="parTrans" cxnId="{96D3C625-2F40-4635-8F02-E5F00FA8B121}">
      <dgm:prSet/>
      <dgm:spPr/>
      <dgm:t>
        <a:bodyPr/>
        <a:lstStyle/>
        <a:p>
          <a:endParaRPr lang="ru-RU"/>
        </a:p>
      </dgm:t>
    </dgm:pt>
    <dgm:pt modelId="{C77AA8E9-C63F-4231-BAA1-5E08FEE1E8D3}" type="sibTrans" cxnId="{96D3C625-2F40-4635-8F02-E5F00FA8B121}">
      <dgm:prSet/>
      <dgm:spPr/>
      <dgm:t>
        <a:bodyPr/>
        <a:lstStyle/>
        <a:p>
          <a:endParaRPr lang="ru-RU"/>
        </a:p>
      </dgm:t>
    </dgm:pt>
    <dgm:pt modelId="{FD707AB5-0488-46CD-8E8B-79186965DF54}" type="pres">
      <dgm:prSet presAssocID="{AFD0C1B8-8EB8-455A-9A60-FA783FC5C96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827248-77A4-4784-92B3-CEED222EE3A6}" type="pres">
      <dgm:prSet presAssocID="{AFD0C1B8-8EB8-455A-9A60-FA783FC5C960}" presName="comp1" presStyleCnt="0"/>
      <dgm:spPr/>
    </dgm:pt>
    <dgm:pt modelId="{B3231391-1A18-410C-83A9-778800604136}" type="pres">
      <dgm:prSet presAssocID="{AFD0C1B8-8EB8-455A-9A60-FA783FC5C960}" presName="circle1" presStyleLbl="node1" presStyleIdx="0" presStyleCnt="4" custScaleX="98302"/>
      <dgm:spPr/>
      <dgm:t>
        <a:bodyPr/>
        <a:lstStyle/>
        <a:p>
          <a:endParaRPr lang="ru-RU"/>
        </a:p>
      </dgm:t>
    </dgm:pt>
    <dgm:pt modelId="{62215FD8-CB85-4882-9517-BCC37C50AEF3}" type="pres">
      <dgm:prSet presAssocID="{AFD0C1B8-8EB8-455A-9A60-FA783FC5C960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BED70-C7F0-42C6-8A02-4D744E9075CF}" type="pres">
      <dgm:prSet presAssocID="{AFD0C1B8-8EB8-455A-9A60-FA783FC5C960}" presName="comp2" presStyleCnt="0"/>
      <dgm:spPr/>
    </dgm:pt>
    <dgm:pt modelId="{E4EC044E-A4AA-4A61-B5C1-BD78985DFAF6}" type="pres">
      <dgm:prSet presAssocID="{AFD0C1B8-8EB8-455A-9A60-FA783FC5C960}" presName="circle2" presStyleLbl="node1" presStyleIdx="1" presStyleCnt="4" custScaleX="98243" custScaleY="95802" custLinFactNeighborX="-452" custLinFactNeighborY="6108"/>
      <dgm:spPr/>
      <dgm:t>
        <a:bodyPr/>
        <a:lstStyle/>
        <a:p>
          <a:endParaRPr lang="ru-RU"/>
        </a:p>
      </dgm:t>
    </dgm:pt>
    <dgm:pt modelId="{9C0D3ABB-47E3-4C6B-A080-5946E6D70FCA}" type="pres">
      <dgm:prSet presAssocID="{AFD0C1B8-8EB8-455A-9A60-FA783FC5C960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F0CCAA-A01B-4661-A84A-7A767AE1A9F6}" type="pres">
      <dgm:prSet presAssocID="{AFD0C1B8-8EB8-455A-9A60-FA783FC5C960}" presName="comp3" presStyleCnt="0"/>
      <dgm:spPr/>
    </dgm:pt>
    <dgm:pt modelId="{CC66E36B-5A5C-4DA8-A184-2BB175F63EB5}" type="pres">
      <dgm:prSet presAssocID="{AFD0C1B8-8EB8-455A-9A60-FA783FC5C960}" presName="circle3" presStyleLbl="node1" presStyleIdx="2" presStyleCnt="4" custScaleX="98343" custScaleY="96430" custLinFactNeighborX="-452" custLinFactNeighborY="6108"/>
      <dgm:spPr/>
      <dgm:t>
        <a:bodyPr/>
        <a:lstStyle/>
        <a:p>
          <a:endParaRPr lang="ru-RU"/>
        </a:p>
      </dgm:t>
    </dgm:pt>
    <dgm:pt modelId="{B6257258-A490-4422-AC9E-D5EAA6336015}" type="pres">
      <dgm:prSet presAssocID="{AFD0C1B8-8EB8-455A-9A60-FA783FC5C960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484D4-FDB5-4CBC-A878-7ADE778487AA}" type="pres">
      <dgm:prSet presAssocID="{AFD0C1B8-8EB8-455A-9A60-FA783FC5C960}" presName="comp4" presStyleCnt="0"/>
      <dgm:spPr/>
    </dgm:pt>
    <dgm:pt modelId="{FE57F2B8-0B8F-4FA6-9606-3581E95D3F79}" type="pres">
      <dgm:prSet presAssocID="{AFD0C1B8-8EB8-455A-9A60-FA783FC5C960}" presName="circle4" presStyleLbl="node1" presStyleIdx="3" presStyleCnt="4"/>
      <dgm:spPr/>
      <dgm:t>
        <a:bodyPr/>
        <a:lstStyle/>
        <a:p>
          <a:endParaRPr lang="ru-RU"/>
        </a:p>
      </dgm:t>
    </dgm:pt>
    <dgm:pt modelId="{3B4D1DED-63BD-4EEE-83D8-9E2B7E3F1E10}" type="pres">
      <dgm:prSet presAssocID="{AFD0C1B8-8EB8-455A-9A60-FA783FC5C960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296F93-E501-4149-8035-0E9C39610D77}" srcId="{AFD0C1B8-8EB8-455A-9A60-FA783FC5C960}" destId="{8638A649-288D-474B-9B46-371A6D1B1274}" srcOrd="0" destOrd="0" parTransId="{557726F8-F561-4D5D-97A0-DEB7637B2344}" sibTransId="{A9F185F3-5F4C-41E2-8DA2-59D5D4717B33}"/>
    <dgm:cxn modelId="{DAAC2A6F-456C-4B34-A4A0-80AD36739292}" type="presOf" srcId="{5D838414-DA41-4845-8088-D9EE0728B7E8}" destId="{3B4D1DED-63BD-4EEE-83D8-9E2B7E3F1E10}" srcOrd="1" destOrd="0" presId="urn:microsoft.com/office/officeart/2005/8/layout/venn2"/>
    <dgm:cxn modelId="{B8152381-43F4-43B2-B14E-E0B1128B5840}" type="presOf" srcId="{F6A3202C-D56B-4368-9A5D-C0AA8952E509}" destId="{B6257258-A490-4422-AC9E-D5EAA6336015}" srcOrd="1" destOrd="0" presId="urn:microsoft.com/office/officeart/2005/8/layout/venn2"/>
    <dgm:cxn modelId="{CFAF7856-1858-4229-9538-1C06B0E35D4B}" type="presOf" srcId="{BB1A11BF-3088-4FAE-B784-9BA05028031D}" destId="{E4EC044E-A4AA-4A61-B5C1-BD78985DFAF6}" srcOrd="0" destOrd="0" presId="urn:microsoft.com/office/officeart/2005/8/layout/venn2"/>
    <dgm:cxn modelId="{E967432F-9DF1-42F5-9503-0C742B1ED8BB}" srcId="{AFD0C1B8-8EB8-455A-9A60-FA783FC5C960}" destId="{5D838414-DA41-4845-8088-D9EE0728B7E8}" srcOrd="3" destOrd="0" parTransId="{DF62AD8C-F388-48B9-8C4E-886CC706459E}" sibTransId="{836085BD-08B0-4A36-B8A8-A13C0605D00B}"/>
    <dgm:cxn modelId="{7DCFCCCD-DB97-48D2-ACEC-9B6AAABF5C52}" type="presOf" srcId="{8638A649-288D-474B-9B46-371A6D1B1274}" destId="{62215FD8-CB85-4882-9517-BCC37C50AEF3}" srcOrd="1" destOrd="0" presId="urn:microsoft.com/office/officeart/2005/8/layout/venn2"/>
    <dgm:cxn modelId="{96D3C625-2F40-4635-8F02-E5F00FA8B121}" srcId="{AFD0C1B8-8EB8-455A-9A60-FA783FC5C960}" destId="{F6A3202C-D56B-4368-9A5D-C0AA8952E509}" srcOrd="2" destOrd="0" parTransId="{FC657E71-DE99-4D32-A79B-FB9AAA2E0B07}" sibTransId="{C77AA8E9-C63F-4231-BAA1-5E08FEE1E8D3}"/>
    <dgm:cxn modelId="{0BE09141-C06C-4E96-9F70-0F8E4D4175FE}" type="presOf" srcId="{8638A649-288D-474B-9B46-371A6D1B1274}" destId="{B3231391-1A18-410C-83A9-778800604136}" srcOrd="0" destOrd="0" presId="urn:microsoft.com/office/officeart/2005/8/layout/venn2"/>
    <dgm:cxn modelId="{6FB5617F-402E-473A-AB80-9292812D82DB}" srcId="{AFD0C1B8-8EB8-455A-9A60-FA783FC5C960}" destId="{BB1A11BF-3088-4FAE-B784-9BA05028031D}" srcOrd="1" destOrd="0" parTransId="{52143AF1-CB50-44A3-9C0F-C3738991AD36}" sibTransId="{A30F455E-FFDB-43FB-9D99-4360AD5634A5}"/>
    <dgm:cxn modelId="{13C46F32-8AD7-460B-B80C-93712B3A211D}" type="presOf" srcId="{BB1A11BF-3088-4FAE-B784-9BA05028031D}" destId="{9C0D3ABB-47E3-4C6B-A080-5946E6D70FCA}" srcOrd="1" destOrd="0" presId="urn:microsoft.com/office/officeart/2005/8/layout/venn2"/>
    <dgm:cxn modelId="{7875BB52-6B9D-43E9-8406-1620856473A7}" type="presOf" srcId="{F6A3202C-D56B-4368-9A5D-C0AA8952E509}" destId="{CC66E36B-5A5C-4DA8-A184-2BB175F63EB5}" srcOrd="0" destOrd="0" presId="urn:microsoft.com/office/officeart/2005/8/layout/venn2"/>
    <dgm:cxn modelId="{5F45F312-320A-4A91-A3C0-34FE2E0F957D}" type="presOf" srcId="{5D838414-DA41-4845-8088-D9EE0728B7E8}" destId="{FE57F2B8-0B8F-4FA6-9606-3581E95D3F79}" srcOrd="0" destOrd="0" presId="urn:microsoft.com/office/officeart/2005/8/layout/venn2"/>
    <dgm:cxn modelId="{C68E3DE8-11C5-4BD3-B296-F4F3D838F7AD}" type="presOf" srcId="{AFD0C1B8-8EB8-455A-9A60-FA783FC5C960}" destId="{FD707AB5-0488-46CD-8E8B-79186965DF54}" srcOrd="0" destOrd="0" presId="urn:microsoft.com/office/officeart/2005/8/layout/venn2"/>
    <dgm:cxn modelId="{672D1449-819B-49F1-934A-EA930FA11822}" type="presParOf" srcId="{FD707AB5-0488-46CD-8E8B-79186965DF54}" destId="{14827248-77A4-4784-92B3-CEED222EE3A6}" srcOrd="0" destOrd="0" presId="urn:microsoft.com/office/officeart/2005/8/layout/venn2"/>
    <dgm:cxn modelId="{73258E49-912B-489B-AF9D-872AB7EABB7F}" type="presParOf" srcId="{14827248-77A4-4784-92B3-CEED222EE3A6}" destId="{B3231391-1A18-410C-83A9-778800604136}" srcOrd="0" destOrd="0" presId="urn:microsoft.com/office/officeart/2005/8/layout/venn2"/>
    <dgm:cxn modelId="{AA50D070-07D4-41F5-B8AE-D5BA1058F9DB}" type="presParOf" srcId="{14827248-77A4-4784-92B3-CEED222EE3A6}" destId="{62215FD8-CB85-4882-9517-BCC37C50AEF3}" srcOrd="1" destOrd="0" presId="urn:microsoft.com/office/officeart/2005/8/layout/venn2"/>
    <dgm:cxn modelId="{BFAAD498-545A-43A4-A11C-2F12021491C1}" type="presParOf" srcId="{FD707AB5-0488-46CD-8E8B-79186965DF54}" destId="{1DCBED70-C7F0-42C6-8A02-4D744E9075CF}" srcOrd="1" destOrd="0" presId="urn:microsoft.com/office/officeart/2005/8/layout/venn2"/>
    <dgm:cxn modelId="{8833F538-19CD-4D49-90F1-73F028C0C260}" type="presParOf" srcId="{1DCBED70-C7F0-42C6-8A02-4D744E9075CF}" destId="{E4EC044E-A4AA-4A61-B5C1-BD78985DFAF6}" srcOrd="0" destOrd="0" presId="urn:microsoft.com/office/officeart/2005/8/layout/venn2"/>
    <dgm:cxn modelId="{0EEDC79D-E0E0-4317-B24C-6DFEB039733D}" type="presParOf" srcId="{1DCBED70-C7F0-42C6-8A02-4D744E9075CF}" destId="{9C0D3ABB-47E3-4C6B-A080-5946E6D70FCA}" srcOrd="1" destOrd="0" presId="urn:microsoft.com/office/officeart/2005/8/layout/venn2"/>
    <dgm:cxn modelId="{E547B705-1FA2-4D03-9638-B991A1EE7919}" type="presParOf" srcId="{FD707AB5-0488-46CD-8E8B-79186965DF54}" destId="{5FF0CCAA-A01B-4661-A84A-7A767AE1A9F6}" srcOrd="2" destOrd="0" presId="urn:microsoft.com/office/officeart/2005/8/layout/venn2"/>
    <dgm:cxn modelId="{9849FA02-104C-416B-9A92-023C6B542619}" type="presParOf" srcId="{5FF0CCAA-A01B-4661-A84A-7A767AE1A9F6}" destId="{CC66E36B-5A5C-4DA8-A184-2BB175F63EB5}" srcOrd="0" destOrd="0" presId="urn:microsoft.com/office/officeart/2005/8/layout/venn2"/>
    <dgm:cxn modelId="{A77FB9A4-9A87-4300-9B13-9300A43B4AEA}" type="presParOf" srcId="{5FF0CCAA-A01B-4661-A84A-7A767AE1A9F6}" destId="{B6257258-A490-4422-AC9E-D5EAA6336015}" srcOrd="1" destOrd="0" presId="urn:microsoft.com/office/officeart/2005/8/layout/venn2"/>
    <dgm:cxn modelId="{9B95E39C-7E39-4770-8131-796B05BF4285}" type="presParOf" srcId="{FD707AB5-0488-46CD-8E8B-79186965DF54}" destId="{6BF484D4-FDB5-4CBC-A878-7ADE778487AA}" srcOrd="3" destOrd="0" presId="urn:microsoft.com/office/officeart/2005/8/layout/venn2"/>
    <dgm:cxn modelId="{BFD09A22-8F02-4CDD-9E95-D59D887BD7DD}" type="presParOf" srcId="{6BF484D4-FDB5-4CBC-A878-7ADE778487AA}" destId="{FE57F2B8-0B8F-4FA6-9606-3581E95D3F79}" srcOrd="0" destOrd="0" presId="urn:microsoft.com/office/officeart/2005/8/layout/venn2"/>
    <dgm:cxn modelId="{436E7CFF-818C-4B4C-BBA3-F61EF731B019}" type="presParOf" srcId="{6BF484D4-FDB5-4CBC-A878-7ADE778487AA}" destId="{3B4D1DED-63BD-4EEE-83D8-9E2B7E3F1E1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31391-1A18-410C-83A9-778800604136}">
      <dsp:nvSpPr>
        <dsp:cNvPr id="0" name=""/>
        <dsp:cNvSpPr/>
      </dsp:nvSpPr>
      <dsp:spPr>
        <a:xfrm>
          <a:off x="128235" y="0"/>
          <a:ext cx="5965944" cy="6068996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151515"/>
              </a:solidFill>
            </a:rPr>
            <a:t>PAM</a:t>
          </a:r>
          <a:endParaRPr lang="en-US" sz="2000" b="1" kern="1200" dirty="0">
            <a:solidFill>
              <a:srgbClr val="151515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ru-RU" sz="2400" b="1" kern="1200" dirty="0" smtClean="0">
              <a:solidFill>
                <a:srgbClr val="151515"/>
              </a:solidFill>
              <a:latin typeface="Calibri" panose="020F0502020204030204" pitchFamily="34" charset="0"/>
            </a:rPr>
            <a:t>1,3 </a:t>
          </a:r>
          <a:r>
            <a:rPr lang="ru-RU" sz="2400" b="1" kern="1200" dirty="0" err="1" smtClean="0">
              <a:solidFill>
                <a:srgbClr val="151515"/>
              </a:solidFill>
              <a:latin typeface="Calibri" panose="020F0502020204030204" pitchFamily="34" charset="0"/>
            </a:rPr>
            <a:t>трлд</a:t>
          </a:r>
          <a:r>
            <a:rPr lang="ru-RU" sz="1200" b="1" kern="1200" dirty="0" smtClean="0">
              <a:solidFill>
                <a:srgbClr val="151515"/>
              </a:solidFill>
            </a:rPr>
            <a:t>.</a:t>
          </a:r>
          <a:endParaRPr lang="ru-RU" sz="1200" b="1" kern="1200" dirty="0">
            <a:solidFill>
              <a:srgbClr val="151515"/>
            </a:solidFill>
          </a:endParaRPr>
        </a:p>
      </dsp:txBody>
      <dsp:txXfrm>
        <a:off x="2277168" y="303449"/>
        <a:ext cx="1668078" cy="910349"/>
      </dsp:txXfrm>
    </dsp:sp>
    <dsp:sp modelId="{E4EC044E-A4AA-4A61-B5C1-BD78985DFAF6}">
      <dsp:nvSpPr>
        <dsp:cNvPr id="0" name=""/>
        <dsp:cNvSpPr/>
      </dsp:nvSpPr>
      <dsp:spPr>
        <a:xfrm>
          <a:off x="704316" y="1417620"/>
          <a:ext cx="4769890" cy="4651375"/>
        </a:xfrm>
        <a:prstGeom prst="ellipse">
          <a:avLst/>
        </a:prstGeom>
        <a:solidFill>
          <a:schemeClr val="accent3">
            <a:lumMod val="50000"/>
            <a:alpha val="47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151515"/>
              </a:solidFill>
            </a:rPr>
            <a:t>TAM</a:t>
          </a:r>
          <a:endParaRPr lang="ru-RU" sz="2000" b="1" kern="1200" dirty="0">
            <a:solidFill>
              <a:srgbClr val="151515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en-US" sz="2000" b="1" kern="1200" dirty="0" smtClean="0">
              <a:solidFill>
                <a:srgbClr val="151515"/>
              </a:solidFill>
              <a:latin typeface="Calibri" panose="020F0502020204030204" pitchFamily="34" charset="0"/>
            </a:rPr>
            <a:t>270</a:t>
          </a:r>
          <a:r>
            <a:rPr lang="ru-RU" sz="2000" b="1" kern="1200" dirty="0" smtClean="0">
              <a:solidFill>
                <a:srgbClr val="151515"/>
              </a:solidFill>
            </a:rPr>
            <a:t> </a:t>
          </a:r>
          <a:r>
            <a:rPr lang="ru-RU" sz="2000" b="1" kern="1200" dirty="0">
              <a:solidFill>
                <a:srgbClr val="151515"/>
              </a:solidFill>
            </a:rPr>
            <a:t>млрд</a:t>
          </a:r>
          <a:r>
            <a:rPr lang="ru-RU" sz="1100" b="1" kern="1200" dirty="0">
              <a:solidFill>
                <a:srgbClr val="151515"/>
              </a:solidFill>
            </a:rPr>
            <a:t>.</a:t>
          </a:r>
          <a:r>
            <a:rPr lang="ru-RU" sz="1100" b="1" kern="1200" dirty="0">
              <a:solidFill>
                <a:srgbClr val="151515"/>
              </a:solidFill>
              <a:latin typeface="Calibri" panose="020F0502020204030204" pitchFamily="34" charset="0"/>
            </a:rPr>
            <a:t> </a:t>
          </a:r>
          <a:endParaRPr lang="ru-RU" sz="1100" b="1" kern="1200" dirty="0">
            <a:solidFill>
              <a:srgbClr val="151515"/>
            </a:solidFill>
          </a:endParaRPr>
        </a:p>
      </dsp:txBody>
      <dsp:txXfrm>
        <a:off x="2255723" y="1696702"/>
        <a:ext cx="1667076" cy="837247"/>
      </dsp:txXfrm>
    </dsp:sp>
    <dsp:sp modelId="{CC66E36B-5A5C-4DA8-A184-2BB175F63EB5}">
      <dsp:nvSpPr>
        <dsp:cNvPr id="0" name=""/>
        <dsp:cNvSpPr/>
      </dsp:nvSpPr>
      <dsp:spPr>
        <a:xfrm>
          <a:off x="1304218" y="2557596"/>
          <a:ext cx="3581059" cy="3511399"/>
        </a:xfrm>
        <a:prstGeom prst="ellipse">
          <a:avLst/>
        </a:prstGeom>
        <a:solidFill>
          <a:schemeClr val="accent2">
            <a:shade val="50000"/>
            <a:hueOff val="-591174"/>
            <a:satOff val="7783"/>
            <a:lumOff val="46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151515"/>
              </a:solidFill>
            </a:rPr>
            <a:t>SAM</a:t>
          </a:r>
          <a:endParaRPr lang="ru-RU" sz="2000" b="1" kern="1200" dirty="0">
            <a:solidFill>
              <a:srgbClr val="151515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en-US" sz="2000" b="1" kern="1200" dirty="0" smtClean="0">
              <a:solidFill>
                <a:srgbClr val="151515"/>
              </a:solidFill>
              <a:latin typeface="Calibri" panose="020F0502020204030204" pitchFamily="34" charset="0"/>
            </a:rPr>
            <a:t>669,1</a:t>
          </a:r>
          <a:r>
            <a:rPr lang="ru-RU" sz="2000" b="1" kern="1200" dirty="0" smtClean="0">
              <a:solidFill>
                <a:srgbClr val="151515"/>
              </a:solidFill>
            </a:rPr>
            <a:t> млн</a:t>
          </a:r>
          <a:r>
            <a:rPr lang="ru-RU" sz="1800" b="1" kern="1200" dirty="0" smtClean="0">
              <a:solidFill>
                <a:srgbClr val="151515"/>
              </a:solidFill>
            </a:rPr>
            <a:t>.</a:t>
          </a:r>
          <a:r>
            <a:rPr lang="ru-RU" sz="1800" b="1" kern="1200" dirty="0" smtClean="0">
              <a:solidFill>
                <a:srgbClr val="151515"/>
              </a:solidFill>
              <a:latin typeface="Calibri" panose="020F0502020204030204" pitchFamily="34" charset="0"/>
            </a:rPr>
            <a:t> </a:t>
          </a:r>
          <a:endParaRPr lang="ru-RU" sz="1800" b="1" kern="1200" dirty="0">
            <a:solidFill>
              <a:srgbClr val="151515"/>
            </a:solidFill>
          </a:endParaRPr>
        </a:p>
      </dsp:txBody>
      <dsp:txXfrm>
        <a:off x="2260361" y="2820951"/>
        <a:ext cx="1668773" cy="790064"/>
      </dsp:txXfrm>
    </dsp:sp>
    <dsp:sp modelId="{FE57F2B8-0B8F-4FA6-9606-3581E95D3F79}">
      <dsp:nvSpPr>
        <dsp:cNvPr id="0" name=""/>
        <dsp:cNvSpPr/>
      </dsp:nvSpPr>
      <dsp:spPr>
        <a:xfrm>
          <a:off x="1897408" y="3641397"/>
          <a:ext cx="2427598" cy="2427598"/>
        </a:xfrm>
        <a:prstGeom prst="ellipse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151515"/>
              </a:solidFill>
            </a:rPr>
            <a:t>SOM</a:t>
          </a:r>
          <a:endParaRPr lang="en-US" sz="2000" b="1" kern="1200" dirty="0">
            <a:solidFill>
              <a:srgbClr val="151515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151515"/>
              </a:solidFill>
              <a:latin typeface="Calibri" panose="020F0502020204030204" pitchFamily="34" charset="0"/>
            </a:rPr>
            <a:t>₽ </a:t>
          </a:r>
          <a:r>
            <a:rPr lang="ru-RU" sz="2000" b="1" kern="1200" dirty="0" smtClean="0">
              <a:solidFill>
                <a:srgbClr val="151515"/>
              </a:solidFill>
              <a:latin typeface="Calibri" panose="020F0502020204030204" pitchFamily="34" charset="0"/>
            </a:rPr>
            <a:t>78</a:t>
          </a:r>
          <a:r>
            <a:rPr lang="ru-RU" sz="2000" b="1" kern="1200" dirty="0" smtClean="0">
              <a:solidFill>
                <a:srgbClr val="151515"/>
              </a:solidFill>
            </a:rPr>
            <a:t> </a:t>
          </a:r>
          <a:r>
            <a:rPr lang="ru-RU" sz="2000" b="1" kern="1200" dirty="0">
              <a:solidFill>
                <a:srgbClr val="151515"/>
              </a:solidFill>
            </a:rPr>
            <a:t>млн. </a:t>
          </a:r>
        </a:p>
      </dsp:txBody>
      <dsp:txXfrm>
        <a:off x="2252921" y="4248297"/>
        <a:ext cx="1716571" cy="1213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11.12.2023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18" Type="http://schemas.microsoft.com/office/2007/relationships/hdphoto" Target="../media/hdphoto3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25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=""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=""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=""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=""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=""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=""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=""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=""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=""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=""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=""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34" Type="http://schemas.openxmlformats.org/officeDocument/2006/relationships/image" Target="../media/image1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32" Type="http://schemas.openxmlformats.org/officeDocument/2006/relationships/image" Target="../media/image11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9.png"/><Relationship Id="rId36" Type="http://schemas.openxmlformats.org/officeDocument/2006/relationships/image" Target="../media/image1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openxmlformats.org/officeDocument/2006/relationships/image" Target="../media/image15.svg"/><Relationship Id="rId30" Type="http://schemas.openxmlformats.org/officeDocument/2006/relationships/image" Target="../media/image10.png"/><Relationship Id="rId35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11.12.2023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=""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=""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=""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=""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=""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=""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=""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=""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=""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=""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=""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=""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=""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3.svg"/><Relationship Id="rId18" Type="http://schemas.openxmlformats.org/officeDocument/2006/relationships/image" Target="../media/image35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37.png"/><Relationship Id="rId7" Type="http://schemas.openxmlformats.org/officeDocument/2006/relationships/image" Target="../media/image47.svg"/><Relationship Id="rId12" Type="http://schemas.openxmlformats.org/officeDocument/2006/relationships/image" Target="../media/image32.png"/><Relationship Id="rId17" Type="http://schemas.openxmlformats.org/officeDocument/2006/relationships/image" Target="../media/image57.svg"/><Relationship Id="rId25" Type="http://schemas.openxmlformats.org/officeDocument/2006/relationships/image" Target="../media/image39.pn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38.png"/><Relationship Id="rId10" Type="http://schemas.openxmlformats.org/officeDocument/2006/relationships/image" Target="../media/image31.png"/><Relationship Id="rId19" Type="http://schemas.microsoft.com/office/2007/relationships/hdphoto" Target="../media/hdphoto1.wdp"/><Relationship Id="rId4" Type="http://schemas.openxmlformats.org/officeDocument/2006/relationships/image" Target="../media/image28.png"/><Relationship Id="rId9" Type="http://schemas.openxmlformats.org/officeDocument/2006/relationships/image" Target="../media/image49.svg"/><Relationship Id="rId14" Type="http://schemas.openxmlformats.org/officeDocument/2006/relationships/image" Target="../media/image33.png"/><Relationship Id="rId22" Type="http://schemas.openxmlformats.org/officeDocument/2006/relationships/image" Target="../media/image61.svg"/><Relationship Id="rId27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=""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6303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cs typeface="Arial" pitchFamily="34" charset="0"/>
              </a:rPr>
              <a:t>Мясные сухарики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="" xmlns:a16="http://schemas.microsoft.com/office/drawing/2014/main" id="{3566EB9A-515F-46B0-92D6-1966C5D16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3878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z="4800" dirty="0">
                <a:cs typeface="Arial" pitchFamily="34" charset="0"/>
              </a:rPr>
              <a:t>Спикер:</a:t>
            </a:r>
          </a:p>
          <a:p>
            <a:r>
              <a:rPr lang="ru-RU" sz="4800" dirty="0">
                <a:cs typeface="Arial" pitchFamily="34" charset="0"/>
              </a:rPr>
              <a:t>Сергей Митрофанов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Текст 15">
            <a:extLst>
              <a:ext uri="{FF2B5EF4-FFF2-40B4-BE49-F238E27FC236}">
                <a16:creationId xmlns="" xmlns:a16="http://schemas.microsoft.com/office/drawing/2014/main" id="{7B43BCB8-91F4-470F-8B1B-9A5AEF6515F5}"/>
              </a:ext>
            </a:extLst>
          </p:cNvPr>
          <p:cNvSpPr txBox="1">
            <a:spLocks/>
          </p:cNvSpPr>
          <p:nvPr/>
        </p:nvSpPr>
        <p:spPr>
          <a:xfrm>
            <a:off x="910336" y="9744726"/>
            <a:ext cx="3678238" cy="5318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Обозначение версионности документа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6412" y="3802743"/>
            <a:ext cx="6498440" cy="488906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B7CDA094-4826-4D3E-8D7E-72030014E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На данный момент на рынке имеется большой спрос на различные роды закусок. Люди всё чаще выбирают этот вид продукции, чтобы быстро </a:t>
            </a:r>
            <a:r>
              <a:rPr lang="ru-RU" sz="2400" dirty="0" smtClean="0"/>
              <a:t>перекусить</a:t>
            </a:r>
            <a:r>
              <a:rPr lang="ru-RU" sz="2400" dirty="0"/>
              <a:t>. Одна из основных причин — возможность почувствовать комфорт, поднять себе настроение.</a:t>
            </a:r>
            <a:endParaRPr lang="ru-RU" sz="2400" dirty="0">
              <a:cs typeface="Arial" panose="020B0604020202020204" pitchFamily="34" charset="0"/>
            </a:endParaRPr>
          </a:p>
        </p:txBody>
      </p:sp>
      <p:pic>
        <p:nvPicPr>
          <p:cNvPr id="2054" name="Picture 6" descr="Человек ест чипсы |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5" y="4029513"/>
            <a:ext cx="5031011" cy="486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окосовые чипсы — купить кокосовые чипсы с доставкой на ROZET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506" y="402951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Если вы не можете перестать есть чипсы, попкорн или другие снеки, поменяйте  руку, которой вы их берёт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016" y="4029512"/>
            <a:ext cx="7254218" cy="482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39886"/>
            <a:ext cx="8793162" cy="7057426"/>
          </a:xfrm>
        </p:spPr>
        <p:txBody>
          <a:bodyPr/>
          <a:lstStyle/>
          <a:p>
            <a:pPr algn="just"/>
            <a:r>
              <a:rPr lang="ru-RU" sz="2400" dirty="0"/>
              <a:t>У людей, в зависимости от их рода деятельности, есть множество потребностей. Утолить легкий голод, сократить время перекуса.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ADC39B5-BB7A-4236-9A4A-77727F152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439886"/>
            <a:ext cx="8793162" cy="705742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Для разработки продукта мы </a:t>
            </a:r>
            <a:r>
              <a:rPr lang="ru-RU" sz="2400" dirty="0"/>
              <a:t>используем новый инновационной способ </a:t>
            </a:r>
            <a:r>
              <a:rPr lang="ru-RU" sz="2400" dirty="0" smtClean="0"/>
              <a:t>дегидрирования</a:t>
            </a:r>
            <a:r>
              <a:rPr lang="ru-RU" sz="2400" dirty="0"/>
              <a:t>, который позволяет хранить продукт достаточно продолжительное </a:t>
            </a:r>
            <a:r>
              <a:rPr lang="ru-RU" sz="2400" dirty="0" smtClean="0"/>
              <a:t>время, и сохранить в продукте его пищевую ценность.</a:t>
            </a:r>
            <a:endParaRPr lang="ru-RU" sz="2400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08FD0653-971F-4BA8-9F16-2C936F6AF0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33917" y="2184431"/>
            <a:ext cx="8793162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  <a:p>
            <a:endParaRPr lang="ru-RU" dirty="0"/>
          </a:p>
        </p:txBody>
      </p:sp>
      <p:pic>
        <p:nvPicPr>
          <p:cNvPr id="7" name="Picture 8" descr="Сотрудник Полиции Ест Пончик С Фоне — стоковая векторная графика и другие  изображения на тему Белый фон - Белый фон, Векторная графика, Весёлый - 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2" y="6881702"/>
            <a:ext cx="2162629" cy="194934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Две Девочки И Мальчик Встречи В Кафе И Принимая Селфи Подростки Друзья В  Ресторане Фотографировать На Телефон Улыбающиеся Студенты Имеющ — стоковая  векторная графика и другие изображения на тему Беспроводная технология - 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1" y="4634958"/>
            <a:ext cx="3696031" cy="224674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Люди смотрят фильм дома | Бесплатно векто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602" y="6474544"/>
            <a:ext cx="3537575" cy="23565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89"/>
          </a:xfrm>
        </p:spPr>
        <p:txBody>
          <a:bodyPr/>
          <a:lstStyle/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Данный продукт можно взять с собой в любое место и употребить его в любое время, независимо от ситуации. </a:t>
            </a:r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2" y="4784457"/>
            <a:ext cx="3751737" cy="314034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Молодые персонажи мужского и женского пола наслаждаются пивом, звоня в  бокалы. люди пьют популярные во всем мире напитки, которыми наслаждаются во  время общественных собраний, обедов или просто чтобы расслабиться. вектор  мультфильма |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89" y="3337855"/>
            <a:ext cx="2453744" cy="20264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Студент 02 Поднимая Руку — стоковая векторная графика и другие изображения  на тему Векторная графика - Векторная графика, Выше пояса, Горизонтальный - 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444" y="4995768"/>
            <a:ext cx="2155578" cy="19805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спортивный мультипликация Мультфильм девушка спортсмен PNG ,  мультипликация, Спортсменка, Мультфильм спортсмен PNG картинки и пнг  рисунок для бесплатной загруз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03" y="6796202"/>
            <a:ext cx="1827007" cy="18270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занят офисных работников PNG , Люблю работать, офисный рабочий, мультфильм  PNG картинки и пнг PSD рисунок для бесплатной загрузки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6" t="15152" r="8716" b="10983"/>
          <a:stretch/>
        </p:blipFill>
        <p:spPr bwMode="auto">
          <a:xfrm>
            <a:off x="1723312" y="7709705"/>
            <a:ext cx="1845263" cy="16507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953265" y="3382563"/>
            <a:ext cx="52982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олодым людям необходим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новый вид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снековой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продукции, которую можно использовать на различных вечеринках и мероприятиях;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3263" y="4995768"/>
            <a:ext cx="52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студентов имеется проблема с нехваткой времени на перекус;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19989" y="5826765"/>
            <a:ext cx="5042868" cy="122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спортсменов необходим альтернативный перекус, в котором содержится белок;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25646" y="7139970"/>
            <a:ext cx="5231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Офисным работникам нужно разнообразить однообразное питание в столовой с помощью расширения ассортимента.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38E45767-5C5C-4F01-8AB2-3FB72AFA67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90"/>
          </a:xfrm>
        </p:spPr>
        <p:txBody>
          <a:bodyPr/>
          <a:lstStyle/>
          <a:p>
            <a:r>
              <a:rPr lang="ru-RU" dirty="0"/>
              <a:t>Рынок, на котором вы работаете, его объем, рост и уровень конкуренции.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272A75B-07C7-466F-8595-DA5E8A522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023251"/>
              </p:ext>
            </p:extLst>
          </p:nvPr>
        </p:nvGraphicFramePr>
        <p:xfrm>
          <a:off x="1339527" y="3207658"/>
          <a:ext cx="6222415" cy="6068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214925"/>
              </p:ext>
            </p:extLst>
          </p:nvPr>
        </p:nvGraphicFramePr>
        <p:xfrm>
          <a:off x="8509315" y="3381829"/>
          <a:ext cx="9706113" cy="596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1AE1C980-6459-47C8-9B9A-6E17C25AD9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4940156" cy="1716686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Продажи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75052" y="2962075"/>
            <a:ext cx="5110662" cy="1715025"/>
          </a:xfrm>
          <a:prstGeom prst="ellipse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Реализуем оптом и в розницу.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Оптовая цена - </a:t>
            </a: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 300</a:t>
            </a: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₽</a:t>
            </a:r>
            <a:endParaRPr lang="ru-RU" sz="20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lvl="0" algn="ctr">
              <a:buClr>
                <a:srgbClr val="000000"/>
              </a:buClr>
              <a:defRPr/>
            </a:pP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Розничная цена </a:t>
            </a: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- 360 </a:t>
            </a: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₽</a:t>
            </a:r>
            <a:endParaRPr lang="ru-RU" sz="2000" b="1" kern="0" dirty="0">
              <a:solidFill>
                <a:schemeClr val="tx1"/>
              </a:solidFill>
              <a:latin typeface="Times New Roman" pitchFamily="18" charset="0"/>
              <a:ea typeface="Montserrat"/>
              <a:cs typeface="Times New Roman" pitchFamily="18" charset="0"/>
              <a:sym typeface="Montserrat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70856" y="5325747"/>
            <a:ext cx="4904195" cy="1616578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Каналы продаж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75052" y="5010929"/>
            <a:ext cx="5429977" cy="2246214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Розничные магазины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Маркетплейсы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Д</a:t>
            </a:r>
            <a:r>
              <a:rPr lang="ru-RU" b="1" kern="0" dirty="0" smtClean="0">
                <a:solidFill>
                  <a:schemeClr val="tx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истрибьюторы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040698" y="7576457"/>
            <a:ext cx="4300557" cy="1552799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Реклама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341255" y="7576457"/>
            <a:ext cx="5994402" cy="169817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Соц.сети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Баннеры и плакаты,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Дегустации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603131" y="2976590"/>
            <a:ext cx="4147839" cy="3157446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Производительность линии: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61 000 упаковок в год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855972"/>
              </p:ext>
            </p:extLst>
          </p:nvPr>
        </p:nvGraphicFramePr>
        <p:xfrm>
          <a:off x="2201123" y="6343832"/>
          <a:ext cx="13044132" cy="31159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81605"/>
                <a:gridCol w="3693713"/>
                <a:gridCol w="3499945"/>
                <a:gridCol w="316886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Бренд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«Курочка»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«</a:t>
                      </a:r>
                      <a:r>
                        <a:rPr lang="en-US" sz="3200" dirty="0" err="1" smtClean="0"/>
                        <a:t>BEERka</a:t>
                      </a:r>
                      <a:r>
                        <a:rPr lang="ru-RU" sz="3200" dirty="0" smtClean="0"/>
                        <a:t>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«</a:t>
                      </a:r>
                      <a:r>
                        <a:rPr lang="en-US" sz="3200" dirty="0" smtClean="0"/>
                        <a:t>CHENELLER</a:t>
                      </a:r>
                      <a:r>
                        <a:rPr lang="ru-RU" sz="3200" dirty="0" smtClean="0"/>
                        <a:t>»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Цена,</a:t>
                      </a:r>
                      <a:r>
                        <a:rPr lang="ru-RU" baseline="0" dirty="0" smtClean="0"/>
                        <a:t>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300 </a:t>
                      </a:r>
                      <a:r>
                        <a:rPr lang="ru-RU" sz="1900" b="1" dirty="0" smtClean="0">
                          <a:solidFill>
                            <a:srgbClr val="151515"/>
                          </a:solidFill>
                          <a:latin typeface="Calibri" panose="020F0502020204030204" pitchFamily="34" charset="0"/>
                        </a:rPr>
                        <a:t>₽</a:t>
                      </a:r>
                      <a:endParaRPr lang="ru-RU" sz="1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86,3 </a:t>
                      </a:r>
                      <a:r>
                        <a:rPr lang="ru-RU" sz="1900" b="1" dirty="0" smtClean="0">
                          <a:solidFill>
                            <a:srgbClr val="151515"/>
                          </a:solidFill>
                          <a:latin typeface="Calibri" panose="020F0502020204030204" pitchFamily="34" charset="0"/>
                        </a:rPr>
                        <a:t>₽</a:t>
                      </a:r>
                      <a:endParaRPr lang="ru-RU" sz="1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60 </a:t>
                      </a:r>
                      <a:r>
                        <a:rPr lang="ru-RU" sz="1900" b="1" dirty="0" smtClean="0">
                          <a:solidFill>
                            <a:srgbClr val="151515"/>
                          </a:solidFill>
                          <a:latin typeface="Calibri" panose="020F0502020204030204" pitchFamily="34" charset="0"/>
                        </a:rPr>
                        <a:t>₽</a:t>
                      </a:r>
                      <a:endParaRPr lang="ru-RU" sz="19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 (отсутствие консервантов)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Вес,</a:t>
                      </a:r>
                      <a:r>
                        <a:rPr lang="ru-RU" baseline="0" dirty="0" smtClean="0"/>
                        <a:t>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100 г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40 г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30 г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s://sun9-44.userapi.com/impg/YC7ZQ9NF1VQJwdybz9kq0XaFnlHTQPvzJ4UCoQ/_JtduTFPthE.jpg?size=1280x963&amp;quality=95&amp;sign=b2601fef348d569af34b4f543f109205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06" y="3121572"/>
            <a:ext cx="3748345" cy="31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36" y="2974454"/>
            <a:ext cx="2603436" cy="328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Купить Schneller Слайсы классические за 59.99 ₽ в Ароматном Мир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245" y="3153871"/>
            <a:ext cx="2643933" cy="310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26"/>
          <p:cNvSpPr>
            <a:spLocks/>
          </p:cNvSpPr>
          <p:nvPr/>
        </p:nvSpPr>
        <p:spPr bwMode="auto">
          <a:xfrm>
            <a:off x="6341662" y="7851229"/>
            <a:ext cx="642462" cy="534948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rgbClr val="151515"/>
              </a:solidFill>
            </a:endParaRPr>
          </a:p>
        </p:txBody>
      </p:sp>
      <p:sp>
        <p:nvSpPr>
          <p:cNvPr id="10" name="Freeform 105"/>
          <p:cNvSpPr>
            <a:spLocks/>
          </p:cNvSpPr>
          <p:nvPr/>
        </p:nvSpPr>
        <p:spPr bwMode="auto">
          <a:xfrm>
            <a:off x="13291498" y="7851229"/>
            <a:ext cx="601425" cy="534948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1" name="Freeform 105"/>
          <p:cNvSpPr>
            <a:spLocks/>
          </p:cNvSpPr>
          <p:nvPr/>
        </p:nvSpPr>
        <p:spPr bwMode="auto">
          <a:xfrm>
            <a:off x="9954859" y="7834925"/>
            <a:ext cx="621675" cy="534948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857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Финансовый план проекта </a:t>
            </a:r>
            <a:r>
              <a:rPr lang="ru-RU" sz="4400" dirty="0" smtClean="0"/>
              <a:t>расходования </a:t>
            </a:r>
            <a:r>
              <a:rPr lang="ru-RU" sz="4400" dirty="0"/>
              <a:t>средств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55252"/>
              </p:ext>
            </p:extLst>
          </p:nvPr>
        </p:nvGraphicFramePr>
        <p:xfrm>
          <a:off x="2216889" y="3001541"/>
          <a:ext cx="15330132" cy="64104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32533"/>
                <a:gridCol w="3832533"/>
                <a:gridCol w="3832533"/>
                <a:gridCol w="3832533"/>
              </a:tblGrid>
              <a:tr h="39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п/п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Ед.изм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Затраты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Материальные затраты на сырье и упаковку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т.р.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90518,75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Энергетические затраты для оборудования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т.р.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376,48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Энергетические затраты на освещение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т.р.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37,65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9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Затраты на воду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т.р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52,70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9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Затраты на ЗП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т.р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6540,00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Отчисления на соц. Нужды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т.р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1988,16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Амортизация оборудования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т.р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650,45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9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Общезаводские расходы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т.р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1486,74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Производственная себестоимость 1 шт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138,87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9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Коммерческие расходы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т.р.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42,35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31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ИТОГО ПОЛНАЯ СЕБЕСТОИМОСТЬ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142,13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04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000" dirty="0"/>
              <a:t>Финансовый план </a:t>
            </a:r>
            <a:r>
              <a:rPr lang="ru-RU" sz="8000" dirty="0" smtClean="0"/>
              <a:t>проекта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91005"/>
              </p:ext>
            </p:extLst>
          </p:nvPr>
        </p:nvGraphicFramePr>
        <p:xfrm>
          <a:off x="3083992" y="2985775"/>
          <a:ext cx="13408030" cy="68526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0803"/>
                <a:gridCol w="1340803"/>
                <a:gridCol w="1340803"/>
                <a:gridCol w="1340803"/>
                <a:gridCol w="1340803"/>
                <a:gridCol w="1340803"/>
                <a:gridCol w="1340803"/>
                <a:gridCol w="1340803"/>
                <a:gridCol w="1340803"/>
                <a:gridCol w="1340803"/>
              </a:tblGrid>
              <a:tr h="37084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Инвестиционный план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2030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2031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Капиталовложения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5203590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Объем продукции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61000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70150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80673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92773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106689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122693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141097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162261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Оптовая цена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330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338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346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355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364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373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Выручка с НДС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19520000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22560240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26592883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31346361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36949523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43554250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51339572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60516521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Выручка без НДС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16006400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18499397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21806164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25704016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30298609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35714485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42098449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49623547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Затраты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16523920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16523920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16523920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Амортизация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650449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650449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650449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650449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650449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650449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650449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650449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Прибыль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132929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2625926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5932693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9830545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14425137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19841014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26224978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33750076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Налог на прибыль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26586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525185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1186539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1966109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2885027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3968203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5244996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6750015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Чистый доход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106343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2100740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4746154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7864436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11540110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15872811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20979982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27000060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4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0C7792A1-8CB9-4547-B739-4BF624BC6A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Составлено ТУ;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Проведены дегустации;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Проведен расчет себестоимости и расчет цен: оптовой и розничной;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Идет ремонт помещения;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Закупается оборудование.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0AD7240-DF67-4989-9D7E-20ABEB87A8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Запуск продаж;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Запуск рекламы;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2800" dirty="0" smtClean="0"/>
              <a:t>Договоры с дистрибьюторами и гипермаркетами.</a:t>
            </a:r>
            <a:endParaRPr lang="ru-RU" sz="2800" dirty="0"/>
          </a:p>
        </p:txBody>
      </p:sp>
      <p:pic>
        <p:nvPicPr>
          <p:cNvPr id="1026" name="Picture 2" descr="Старт продаж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348" y="2208816"/>
            <a:ext cx="4801972" cy="319875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Ареал | Цели и задачи рекламных кампаний в Интерне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295" y="5525757"/>
            <a:ext cx="3760075" cy="376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оговоры на бухгалтерское обслужива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741" y="4876908"/>
            <a:ext cx="6096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Выгнутая вверх стрелка 29"/>
          <p:cNvSpPr/>
          <p:nvPr/>
        </p:nvSpPr>
        <p:spPr>
          <a:xfrm rot="2432259">
            <a:off x="14513388" y="3377073"/>
            <a:ext cx="4117416" cy="1313558"/>
          </a:xfrm>
          <a:prstGeom prst="curvedDownArrow">
            <a:avLst/>
          </a:prstGeom>
          <a:solidFill>
            <a:srgbClr val="FF0000">
              <a:alpha val="45000"/>
            </a:srgbClr>
          </a:solidFill>
          <a:ln>
            <a:solidFill>
              <a:srgbClr val="C00000">
                <a:alpha val="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Выгнутая вверх стрелка 28"/>
          <p:cNvSpPr/>
          <p:nvPr/>
        </p:nvSpPr>
        <p:spPr>
          <a:xfrm rot="19290814">
            <a:off x="9519729" y="3526244"/>
            <a:ext cx="3457932" cy="1182690"/>
          </a:xfrm>
          <a:prstGeom prst="curvedDownArrow">
            <a:avLst/>
          </a:prstGeom>
          <a:solidFill>
            <a:srgbClr val="FF0000">
              <a:alpha val="45000"/>
            </a:srgbClr>
          </a:solidFill>
          <a:ln>
            <a:solidFill>
              <a:srgbClr val="C00000">
                <a:alpha val="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Выгнутая вверх стрелка 27"/>
          <p:cNvSpPr/>
          <p:nvPr/>
        </p:nvSpPr>
        <p:spPr>
          <a:xfrm rot="1705741">
            <a:off x="5454369" y="3128231"/>
            <a:ext cx="4993859" cy="1568828"/>
          </a:xfrm>
          <a:prstGeom prst="curvedDownArrow">
            <a:avLst/>
          </a:prstGeom>
          <a:solidFill>
            <a:srgbClr val="FF0000">
              <a:alpha val="45000"/>
            </a:srgbClr>
          </a:solidFill>
          <a:ln>
            <a:solidFill>
              <a:srgbClr val="C00000">
                <a:alpha val="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Выгнутая вверх стрелка 17"/>
          <p:cNvSpPr/>
          <p:nvPr/>
        </p:nvSpPr>
        <p:spPr>
          <a:xfrm rot="19800508">
            <a:off x="1261242" y="2201541"/>
            <a:ext cx="4414345" cy="1340069"/>
          </a:xfrm>
          <a:prstGeom prst="curvedDownArrow">
            <a:avLst/>
          </a:prstGeom>
          <a:solidFill>
            <a:srgbClr val="FF0000">
              <a:alpha val="45000"/>
            </a:srgbClr>
          </a:solidFill>
          <a:ln>
            <a:solidFill>
              <a:srgbClr val="C00000">
                <a:alpha val="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Наша команда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7157611"/>
            <a:ext cx="3677412" cy="1417724"/>
          </a:xfrm>
        </p:spPr>
        <p:txBody>
          <a:bodyPr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/>
              <a:t>Воронина   Марианна </a:t>
            </a:r>
            <a:r>
              <a:rPr lang="ru-RU" sz="2400" b="1" dirty="0" smtClean="0"/>
              <a:t>Сергеевна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РУКОВОДИТЕЛЬ</a:t>
            </a:r>
            <a:endParaRPr lang="ru-RU" sz="2400" b="1" dirty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/>
              <a:t>+79991707547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5056" y="4555196"/>
            <a:ext cx="4134612" cy="2103120"/>
          </a:xfrm>
        </p:spPr>
        <p:txBody>
          <a:bodyPr/>
          <a:lstStyle/>
          <a:p>
            <a:pPr marL="0" lvl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/>
              <a:t>Гуляева </a:t>
            </a:r>
          </a:p>
          <a:p>
            <a:pPr marL="0" lvl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/>
              <a:t>Алена </a:t>
            </a:r>
            <a:r>
              <a:rPr lang="ru-RU" sz="2400" b="1" dirty="0" smtClean="0"/>
              <a:t>Николаевна</a:t>
            </a:r>
          </a:p>
          <a:p>
            <a:pPr marL="0" lvl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Маркетолог</a:t>
            </a:r>
            <a:endParaRPr lang="ru-RU" sz="2400" b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51515"/>
                </a:solidFill>
              </a:rPr>
              <a:t>+</a:t>
            </a:r>
            <a:r>
              <a:rPr lang="ru-RU" sz="2400" b="1" dirty="0">
                <a:solidFill>
                  <a:srgbClr val="151515"/>
                </a:solidFill>
              </a:rPr>
              <a:t>79179538223</a:t>
            </a:r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4F209961-F3F3-4069-9C6C-8C5B299749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1352" y="8182975"/>
            <a:ext cx="4134612" cy="2103120"/>
          </a:xfrm>
        </p:spPr>
        <p:txBody>
          <a:bodyPr/>
          <a:lstStyle/>
          <a:p>
            <a:pPr algn="ctr"/>
            <a:r>
              <a:rPr lang="ru-RU" sz="2400" b="1" dirty="0"/>
              <a:t>Митрофанов                  Сергей </a:t>
            </a:r>
            <a:r>
              <a:rPr lang="ru-RU" sz="2400" b="1" dirty="0" smtClean="0"/>
              <a:t>Вячеславович</a:t>
            </a:r>
          </a:p>
          <a:p>
            <a:pPr algn="ctr"/>
            <a:r>
              <a:rPr lang="ru-RU" sz="2400" b="1" dirty="0" smtClean="0"/>
              <a:t>Спикер                 +79063429988</a:t>
            </a:r>
            <a:endParaRPr lang="ru-RU" sz="2400" b="1" dirty="0"/>
          </a:p>
          <a:p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A97DA174-B291-4C1D-A418-EE295981B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779033" y="8441150"/>
            <a:ext cx="4134612" cy="2103120"/>
          </a:xfrm>
        </p:spPr>
        <p:txBody>
          <a:bodyPr/>
          <a:lstStyle/>
          <a:p>
            <a:pPr algn="ctr"/>
            <a:r>
              <a:rPr lang="ru-RU" sz="2400" b="1" dirty="0"/>
              <a:t>Селиверстова               Полина </a:t>
            </a:r>
            <a:r>
              <a:rPr lang="ru-RU" sz="2400" b="1" dirty="0" smtClean="0"/>
              <a:t>Евгеньевна</a:t>
            </a:r>
          </a:p>
          <a:p>
            <a:pPr algn="ctr"/>
            <a:r>
              <a:rPr lang="ru-RU" sz="2400" b="1" dirty="0" smtClean="0"/>
              <a:t>Технолог               +79297038211</a:t>
            </a:r>
            <a:endParaRPr lang="ru-RU" sz="2400" b="1" dirty="0"/>
          </a:p>
          <a:p>
            <a:endParaRPr lang="ru-RU" dirty="0"/>
          </a:p>
        </p:txBody>
      </p:sp>
      <p:pic>
        <p:nvPicPr>
          <p:cNvPr id="1026" name="Picture 2" descr="https://sun9-75.userapi.com/impg/c858132/v858132786/13d2f0/OiZwmzKzzz4.jpg?size=810x1080&amp;quality=96&amp;sign=95d30535495255c09076149885c57389&amp;type=album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xfrm>
            <a:off x="359322" y="4005943"/>
            <a:ext cx="2825312" cy="282740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.userapi.com/impg/c853428/v853428934/24b50f/HjlVHr0d_pA.jpg?size=804x1080&amp;quality=96&amp;sign=327437ac89e45109dcb14eea0c6d0a7e&amp;type=album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0" b="12750"/>
          <a:stretch>
            <a:fillRect/>
          </a:stretch>
        </p:blipFill>
        <p:spPr bwMode="auto">
          <a:xfrm>
            <a:off x="5316168" y="1792486"/>
            <a:ext cx="2456231" cy="24580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xfrm>
            <a:off x="9052676" y="5348187"/>
            <a:ext cx="2661104" cy="266307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https://sun9-79.userapi.com/impg/edvCnMQfH0BCU3I2IczLoh1e44pcT0AOgMjQCQ/NK8jKblnTU4.jpg?size=1280x960&amp;quality=95&amp;sign=5499a8e117bb4c583aefada63eeaceaf&amp;type=album"/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r="12528"/>
          <a:stretch>
            <a:fillRect/>
          </a:stretch>
        </p:blipFill>
        <p:spPr bwMode="auto">
          <a:xfrm>
            <a:off x="16903748" y="5596759"/>
            <a:ext cx="2540138" cy="25420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4790057" y="4005943"/>
            <a:ext cx="184731" cy="549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1035" name="Picture 11" descr="PSX_20231103_22253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" t="3836" r="8415" b="16092"/>
          <a:stretch/>
        </p:blipFill>
        <p:spPr bwMode="auto">
          <a:xfrm>
            <a:off x="12805625" y="2267376"/>
            <a:ext cx="2581520" cy="27114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Текст 12">
            <a:extLst>
              <a:ext uri="{FF2B5EF4-FFF2-40B4-BE49-F238E27FC236}">
                <a16:creationId xmlns="" xmlns:a16="http://schemas.microsoft.com/office/drawing/2014/main" id="{A97DA174-B291-4C1D-A418-EE295981BD84}"/>
              </a:ext>
            </a:extLst>
          </p:cNvPr>
          <p:cNvSpPr txBox="1">
            <a:spLocks/>
          </p:cNvSpPr>
          <p:nvPr/>
        </p:nvSpPr>
        <p:spPr>
          <a:xfrm>
            <a:off x="12081391" y="5120673"/>
            <a:ext cx="4134612" cy="21031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/>
              <a:t>Морква</a:t>
            </a:r>
            <a:r>
              <a:rPr lang="ru-RU" sz="2400" b="1" dirty="0"/>
              <a:t>                        Артемий </a:t>
            </a:r>
            <a:r>
              <a:rPr lang="ru-RU" sz="2400" b="1" dirty="0" smtClean="0"/>
              <a:t>Семёнович</a:t>
            </a:r>
          </a:p>
          <a:p>
            <a:pPr algn="ctr"/>
            <a:r>
              <a:rPr lang="ru-RU" sz="2400" b="1" dirty="0" smtClean="0"/>
              <a:t>Аналитик                         +79272053719</a:t>
            </a: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Сайт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</a:rPr>
              <a:t>email</a:t>
            </a:r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9A3D249-D6C7-424E-B817-D0DA739B7D11}"/>
              </a:ext>
            </a:extLst>
          </p:cNvPr>
          <p:cNvSpPr/>
          <p:nvPr/>
        </p:nvSpPr>
        <p:spPr>
          <a:xfrm>
            <a:off x="3799887" y="5933458"/>
            <a:ext cx="6880410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https://vk.com/biotechnology_school</a:t>
            </a:r>
            <a:r>
              <a:rPr lang="ru-RU" sz="3200" dirty="0" smtClean="0">
                <a:latin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799887" y="6603076"/>
            <a:ext cx="3671198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</a:t>
            </a:r>
            <a:r>
              <a:rPr lang="en-US" sz="3200" dirty="0" smtClean="0">
                <a:latin typeface="Arial" panose="020B0604020202020204" pitchFamily="34" charset="0"/>
              </a:rPr>
              <a:t>(</a:t>
            </a:r>
            <a:r>
              <a:rPr lang="ru-RU" sz="3200" dirty="0" smtClean="0">
                <a:latin typeface="Arial" panose="020B0604020202020204" pitchFamily="34" charset="0"/>
              </a:rPr>
              <a:t>929) 703-82-11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799887" y="7446097"/>
            <a:ext cx="5315879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 err="1">
                <a:latin typeface="Arial" panose="020B0604020202020204" pitchFamily="34" charset="0"/>
              </a:rPr>
              <a:t>p</a:t>
            </a:r>
            <a:r>
              <a:rPr lang="en-US" sz="3200" dirty="0" err="1" smtClean="0">
                <a:latin typeface="Arial" panose="020B0604020202020204" pitchFamily="34" charset="0"/>
              </a:rPr>
              <a:t>olina_seliverstova@mail</a:t>
            </a:r>
            <a:r>
              <a:rPr lang="ru-RU" sz="3200" dirty="0" smtClean="0">
                <a:latin typeface="Arial" panose="020B0604020202020204" pitchFamily="34" charset="0"/>
              </a:rPr>
              <a:t>.</a:t>
            </a:r>
            <a:r>
              <a:rPr lang="en-US" sz="3200" dirty="0" err="1" smtClean="0">
                <a:latin typeface="Arial" panose="020B0604020202020204" pitchFamily="34" charset="0"/>
              </a:rPr>
              <a:t>ru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600</Words>
  <Application>Microsoft Office PowerPoint</Application>
  <PresentationFormat>Произвольный</PresentationFormat>
  <Paragraphs>240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Montserrat</vt:lpstr>
      <vt:lpstr>Times New Roman</vt:lpstr>
      <vt:lpstr>Тема Office</vt:lpstr>
      <vt:lpstr>Мясные сухарики</vt:lpstr>
      <vt:lpstr>Актуальность проекта</vt:lpstr>
      <vt:lpstr>Проблема</vt:lpstr>
      <vt:lpstr>Решение</vt:lpstr>
      <vt:lpstr>Рынок</vt:lpstr>
      <vt:lpstr>Бизнес - модель</vt:lpstr>
      <vt:lpstr>Конкуренты</vt:lpstr>
      <vt:lpstr>Финансовый план проекта расходования средств</vt:lpstr>
      <vt:lpstr>Финансовый план проекта</vt:lpstr>
      <vt:lpstr>Текущие результаты</vt:lpstr>
      <vt:lpstr>Планы развития</vt:lpstr>
      <vt:lpstr>Наша 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Admin</cp:lastModifiedBy>
  <cp:revision>36</cp:revision>
  <dcterms:created xsi:type="dcterms:W3CDTF">2023-10-12T08:46:59Z</dcterms:created>
  <dcterms:modified xsi:type="dcterms:W3CDTF">2023-12-11T04:41:19Z</dcterms:modified>
</cp:coreProperties>
</file>