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309" r:id="rId5"/>
    <p:sldId id="285" r:id="rId6"/>
    <p:sldId id="288" r:id="rId7"/>
    <p:sldId id="303" r:id="rId8"/>
    <p:sldId id="263" r:id="rId9"/>
    <p:sldId id="310" r:id="rId10"/>
    <p:sldId id="299" r:id="rId11"/>
    <p:sldId id="304" r:id="rId12"/>
    <p:sldId id="301" r:id="rId13"/>
    <p:sldId id="300" r:id="rId14"/>
    <p:sldId id="311" r:id="rId15"/>
    <p:sldId id="308" r:id="rId16"/>
    <p:sldId id="312" r:id="rId17"/>
    <p:sldId id="313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58" d="100"/>
          <a:sy n="58" d="100"/>
        </p:scale>
        <p:origin x="-72" y="-29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Нефтяная компания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800" dirty="0"/>
            <a:t>Финансовые, репутационные убытки и вред природе из-за разливов нефти при её добыче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6 350 400 000 руб.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762 048 000 руб.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529 200 единиц, 635 040 000 руб.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1800 ед. товара,</a:t>
          </a:r>
        </a:p>
        <a:p>
          <a:r>
            <a:rPr lang="ru-RU" sz="1000" b="1" dirty="0"/>
            <a:t>2 160 000 руб.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Заградительные боны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err="1"/>
            <a:t>Скиммеры</a:t>
          </a:r>
          <a:endParaRPr lang="ru-RU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АквиТЭК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Эффективность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Цена-качество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9955BC29-6631-418D-8BCA-A8C6C6796518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Велес-ДВ</a:t>
          </a:r>
        </a:p>
      </dgm:t>
    </dgm:pt>
    <dgm:pt modelId="{52630546-2B73-4E60-9711-6AB729D7AD6E}" type="parTrans" cxnId="{4F15F45B-CF13-43B4-90E1-3E598EFB3B7F}">
      <dgm:prSet/>
      <dgm:spPr/>
      <dgm:t>
        <a:bodyPr/>
        <a:lstStyle/>
        <a:p>
          <a:endParaRPr lang="ru-RU"/>
        </a:p>
      </dgm:t>
    </dgm:pt>
    <dgm:pt modelId="{0CFC3C8E-28DE-4FB7-8489-571B069ED1C9}" type="sibTrans" cxnId="{4F15F45B-CF13-43B4-90E1-3E598EFB3B7F}">
      <dgm:prSet/>
      <dgm:spPr/>
      <dgm:t>
        <a:bodyPr/>
        <a:lstStyle/>
        <a:p>
          <a:endParaRPr lang="ru-RU"/>
        </a:p>
      </dgm:t>
    </dgm:pt>
    <dgm:pt modelId="{A830DCE4-06E2-4B1B-AF3B-22A4F257F561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АС-</a:t>
          </a:r>
          <a:r>
            <a:rPr lang="ru-RU" dirty="0" err="1"/>
            <a:t>ТехКом</a:t>
          </a:r>
          <a:endParaRPr lang="ru-RU" dirty="0"/>
        </a:p>
      </dgm:t>
    </dgm:pt>
    <dgm:pt modelId="{279FA3A5-E2EA-4B47-B53A-8B62D76A046C}" type="parTrans" cxnId="{5B87B9C8-DA80-41FC-80E0-609E50D3BE99}">
      <dgm:prSet/>
      <dgm:spPr/>
      <dgm:t>
        <a:bodyPr/>
        <a:lstStyle/>
        <a:p>
          <a:endParaRPr lang="ru-RU"/>
        </a:p>
      </dgm:t>
    </dgm:pt>
    <dgm:pt modelId="{29B9EEA6-30AF-4FCD-BA6B-6A4886D2158D}" type="sibTrans" cxnId="{5B87B9C8-DA80-41FC-80E0-609E50D3BE99}">
      <dgm:prSet/>
      <dgm:spPr/>
      <dgm:t>
        <a:bodyPr/>
        <a:lstStyle/>
        <a:p>
          <a:endParaRPr lang="ru-RU"/>
        </a:p>
      </dgm:t>
    </dgm:pt>
    <dgm:pt modelId="{AFBA4137-5B2B-45A3-80C1-2E9856F24C1C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Сорбенты</a:t>
          </a:r>
        </a:p>
      </dgm:t>
    </dgm:pt>
    <dgm:pt modelId="{03723505-B436-41CF-B9B4-5F7DAC0226D9}" type="parTrans" cxnId="{A1740BCB-6136-4335-B1C3-FF50E591E5FE}">
      <dgm:prSet/>
      <dgm:spPr/>
      <dgm:t>
        <a:bodyPr/>
        <a:lstStyle/>
        <a:p>
          <a:endParaRPr lang="ru-RU"/>
        </a:p>
      </dgm:t>
    </dgm:pt>
    <dgm:pt modelId="{60C2C61F-4B9B-4409-B032-A80738562292}" type="sibTrans" cxnId="{A1740BCB-6136-4335-B1C3-FF50E591E5FE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 custLinFactNeighborX="0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2D5412-B2B4-4588-BEC1-9E579621F081}" type="presOf" srcId="{9955BC29-6631-418D-8BCA-A8C6C6796518}" destId="{400F4E5D-F016-41EA-97FB-BF5BA36522C2}" srcOrd="0" destOrd="1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A1740BCB-6136-4335-B1C3-FF50E591E5FE}" srcId="{861A968E-9660-4770-82EB-9C2FFC889440}" destId="{AFBA4137-5B2B-45A3-80C1-2E9856F24C1C}" srcOrd="2" destOrd="0" parTransId="{03723505-B436-41CF-B9B4-5F7DAC0226D9}" sibTransId="{60C2C61F-4B9B-4409-B032-A80738562292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2000D88E-ECE9-4F78-A6B9-9C2D0AA17876}" type="presOf" srcId="{AFBA4137-5B2B-45A3-80C1-2E9856F24C1C}" destId="{B206DAC4-D1DF-4053-8506-5DE426BC8BEF}" srcOrd="0" destOrd="2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4F15F45B-CF13-43B4-90E1-3E598EFB3B7F}" srcId="{FD45624C-83CF-47B9-8EDE-C4DE60E9F279}" destId="{9955BC29-6631-418D-8BCA-A8C6C6796518}" srcOrd="1" destOrd="0" parTransId="{52630546-2B73-4E60-9711-6AB729D7AD6E}" sibTransId="{0CFC3C8E-28DE-4FB7-8489-571B069ED1C9}"/>
    <dgm:cxn modelId="{5B87B9C8-DA80-41FC-80E0-609E50D3BE99}" srcId="{FD45624C-83CF-47B9-8EDE-C4DE60E9F279}" destId="{A830DCE4-06E2-4B1B-AF3B-22A4F257F561}" srcOrd="2" destOrd="0" parTransId="{279FA3A5-E2EA-4B47-B53A-8B62D76A046C}" sibTransId="{29B9EEA6-30AF-4FCD-BA6B-6A4886D2158D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C6A4E172-900D-4CA9-AB7D-557A3498EF30}" type="presOf" srcId="{A830DCE4-06E2-4B1B-AF3B-22A4F257F561}" destId="{400F4E5D-F016-41EA-97FB-BF5BA36522C2}" srcOrd="0" destOrd="2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/>
            <a:t>Финансовые, репутационные убытки и вред природе из-за разливов нефти при её добыче</a:t>
          </a:r>
        </a:p>
      </dsp:txBody>
      <dsp:txXfrm rot="5400000">
        <a:off x="5895172" y="-2254143"/>
        <a:ext cx="1332392" cy="6175406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Нефтяная компания</a:t>
          </a:r>
        </a:p>
      </dsp:txBody>
      <dsp:txXfrm>
        <a:off x="0" y="814"/>
        <a:ext cx="3473665" cy="16654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6 350 400 000 руб.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762 048 000 руб.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529 200 единиц, 635 040 000 руб.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1800 ед. товара,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2 160 000 руб.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057256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Конкуренты Продукты/Услуги</a:t>
          </a:r>
        </a:p>
      </dsp:txBody>
      <dsp:txXfrm>
        <a:off x="3137" y="1057256"/>
        <a:ext cx="3059169" cy="861656"/>
      </dsp:txXfrm>
    </dsp:sp>
    <dsp:sp modelId="{B206DAC4-D1DF-4053-8506-5DE426BC8BEF}">
      <dsp:nvSpPr>
        <dsp:cNvPr id="0" name=""/>
        <dsp:cNvSpPr/>
      </dsp:nvSpPr>
      <dsp:spPr>
        <a:xfrm>
          <a:off x="0" y="1891239"/>
          <a:ext cx="3059169" cy="178425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Заградительные боны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/>
            <a:t>Скиммеры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Сорбенты</a:t>
          </a:r>
        </a:p>
      </dsp:txBody>
      <dsp:txXfrm>
        <a:off x="0" y="1891239"/>
        <a:ext cx="3059169" cy="1784250"/>
      </dsp:txXfrm>
    </dsp:sp>
    <dsp:sp modelId="{34E68AF3-FEED-4A3D-869A-6E2B7BBFBA4D}">
      <dsp:nvSpPr>
        <dsp:cNvPr id="0" name=""/>
        <dsp:cNvSpPr/>
      </dsp:nvSpPr>
      <dsp:spPr>
        <a:xfrm>
          <a:off x="3490590" y="1057256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Фирмы конкуренты</a:t>
          </a:r>
        </a:p>
      </dsp:txBody>
      <dsp:txXfrm>
        <a:off x="3490590" y="1057256"/>
        <a:ext cx="3059169" cy="861656"/>
      </dsp:txXfrm>
    </dsp:sp>
    <dsp:sp modelId="{400F4E5D-F016-41EA-97FB-BF5BA36522C2}">
      <dsp:nvSpPr>
        <dsp:cNvPr id="0" name=""/>
        <dsp:cNvSpPr/>
      </dsp:nvSpPr>
      <dsp:spPr>
        <a:xfrm>
          <a:off x="3490590" y="1891239"/>
          <a:ext cx="3059169" cy="17842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/>
            <a:t>АквиТЭК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Велес-ДВ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АС-</a:t>
          </a:r>
          <a:r>
            <a:rPr lang="ru-RU" sz="2500" kern="1200" dirty="0" err="1"/>
            <a:t>ТехКом</a:t>
          </a:r>
          <a:endParaRPr lang="ru-RU" sz="2500" kern="1200" dirty="0"/>
        </a:p>
      </dsp:txBody>
      <dsp:txXfrm>
        <a:off x="3490590" y="1891239"/>
        <a:ext cx="3059169" cy="1784250"/>
      </dsp:txXfrm>
    </dsp:sp>
    <dsp:sp modelId="{869E6585-1C72-4E82-914E-39E2C4E28665}">
      <dsp:nvSpPr>
        <dsp:cNvPr id="0" name=""/>
        <dsp:cNvSpPr/>
      </dsp:nvSpPr>
      <dsp:spPr>
        <a:xfrm>
          <a:off x="6981180" y="1050121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Наши преимущества</a:t>
          </a:r>
        </a:p>
      </dsp:txBody>
      <dsp:txXfrm>
        <a:off x="6981180" y="1050121"/>
        <a:ext cx="3059169" cy="861656"/>
      </dsp:txXfrm>
    </dsp:sp>
    <dsp:sp modelId="{0C85A15E-56D2-44B3-8E52-7FFFB1AE2983}">
      <dsp:nvSpPr>
        <dsp:cNvPr id="0" name=""/>
        <dsp:cNvSpPr/>
      </dsp:nvSpPr>
      <dsp:spPr>
        <a:xfrm>
          <a:off x="6978043" y="1918912"/>
          <a:ext cx="3059169" cy="17842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Эффективность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Цена-качество</a:t>
          </a:r>
        </a:p>
      </dsp:txBody>
      <dsp:txXfrm>
        <a:off x="6978043" y="1918912"/>
        <a:ext cx="3059169" cy="1784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202319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Боновые заграждения от разливов нефти</a:t>
            </a:r>
          </a:p>
          <a:p>
            <a:pPr algn="ctr">
              <a:lnSpc>
                <a:spcPct val="100000"/>
              </a:lnSpc>
            </a:pPr>
            <a:endParaRPr lang="ru-RU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spc="-1" dirty="0">
                <a:latin typeface="Arial"/>
              </a:rPr>
              <a:t>Команда «Уходи разлив»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30299" y="3396180"/>
            <a:ext cx="3099116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Полина Шумихина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Умеет решать проблемы и принимать решения, знает методику изготовления бонов, имеет связи с потенциальными работниками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Лидер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912960" y="3396179"/>
            <a:ext cx="3439719" cy="1202389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Иван Исаев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Умеет эффективно договариваться, есть опыт продаж, хорошо разбирается в строении продукта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Продавец, менеджер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2AE73EFD-ACFA-D939-0521-906C5FA6D5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445" b="19044"/>
          <a:stretch/>
        </p:blipFill>
        <p:spPr bwMode="auto">
          <a:xfrm>
            <a:off x="791840" y="1381803"/>
            <a:ext cx="2016224" cy="178799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B59882C-4E4B-46DE-B992-4FCD2176CB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24" y="1132297"/>
            <a:ext cx="1566676" cy="2035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chemeClr val="bg1">
                    <a:lumMod val="50000"/>
                  </a:schemeClr>
                </a:solidFill>
              </a:rPr>
              <a:t>Изолирование нефтяного пятна с помощью бонов и частичное разложение нефтепродуктов благодаря содержащимся в них бактериям.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71760" y="196172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737332709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2952" y="93821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5" y="803247"/>
            <a:ext cx="9393370" cy="1830662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Краткое описание: Боновое заграждение состоит из четырёх слоёв, в двух из которых нефть распадается на  углекислый газ и воду с помощью бактерий-деструкторов. Размер – 1 м длина и 0,3 м диаметр. Боны скрепляют между собой и кладут на поверхность, ограничивая нефтяное пятно. Есть план проекта и схема продукции.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Схема продукта: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0DB161A-77F3-00CE-01A5-A4F2A16FD6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5714" t="37295" r="19998" b="14147"/>
          <a:stretch/>
        </p:blipFill>
        <p:spPr>
          <a:xfrm>
            <a:off x="215775" y="2563330"/>
            <a:ext cx="5040561" cy="31072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62869316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 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b="0" i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Новые производственные технологии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2" name="Picture 4">
            <a:extLst>
              <a:ext uri="{FF2B5EF4-FFF2-40B4-BE49-F238E27FC236}">
                <a16:creationId xmlns="" xmlns:a16="http://schemas.microsoft.com/office/drawing/2014/main" id="{666DD595-0825-6BE3-890B-B836313FA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3987403"/>
            <a:ext cx="216024" cy="193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FEAC18B7-8DE2-ACA4-467F-22A0626A4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256" y="2259211"/>
            <a:ext cx="179772" cy="1611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1920" y="1611139"/>
            <a:ext cx="6937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Компании по добыче и переработке и транспортировке нефти,</a:t>
            </a:r>
          </a:p>
          <a:p>
            <a:r>
              <a:rPr lang="ru-RU" dirty="0" smtClean="0"/>
              <a:t> расположенные в России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effectLst/>
              </a:rPr>
              <a:t>в течение пяти лет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спрос рынк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 на нефть будет расти, потому что увеличивается количество населения, средний класс расширяется и происходит глобализация. Через некоторое время рост может замедлиться, потому что увеличивается доля электротранспорта. Поэтому мы планируем выйти на рынок в Индии, Китае и Африке. Так как эти рынки новые, за год на одном из них в среднем должно получаться  211 680 000 рублей/год. Умножаем это число на 3, а потом на 5 – 3 175 200 000 руб. Для расчёта в России просто умножаем 635 040 000 на 5. Итого: 6 350 400 000 рублей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(Total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Так как нефтедобывающая деятельность регулируется законом, а боновые заграждения сложно заменить чем-то другим, большой разницы между </a:t>
            </a:r>
            <a:r>
              <a:rPr lang="en-US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TAM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и</a:t>
            </a:r>
            <a:r>
              <a:rPr lang="en-US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SAM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быть не должно. Поэтому мы умножим </a:t>
            </a:r>
            <a:r>
              <a:rPr lang="en-US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TAM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на 1,2. Получается 762 048 000 рублей.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В РФ 756 нефтяных компаний. Крупным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(Например, Лукойлу) необходимо около 1200 в год, а маленьким компаниям может быть достаточно 200. Если взять среднее количество (700) и умножить на 756, получится 529 200 единиц товара в год. Умножив на стоимость, получаем 635 040 000 рублей.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Если в течение года постепенно заключать договоры с шестью компаниями и продавать 150 единиц в месяц, получится 1800 единиц и 2 160 000 рублей.</a:t>
            </a:r>
            <a:endParaRPr lang="ru-RU" sz="120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99576" y="346168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173724564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63097341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222155" y="2262376"/>
            <a:ext cx="1871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241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56439" y="2789820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(продажи через интернет, личные обращения)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Непрямые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(партнерские магазины)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56439" y="1590941"/>
            <a:ext cx="197891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66319" y="4270552"/>
            <a:ext cx="5040314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периодических платежей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142963" y="1719613"/>
            <a:ext cx="197891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Производство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Партнёры:Ленойл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Avrora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Посредники: Деловые Линии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Поставщики: Деловые Линии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издержки: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налоги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Обслуживание банка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издержки: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Зарплата сотрудников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Материалы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Электроэнергия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Обслуживание станка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251099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3525" y="376962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4AB84D0-80FE-1980-0561-831B6A2D4ADA}"/>
              </a:ext>
            </a:extLst>
          </p:cNvPr>
          <p:cNvSpPr txBox="1"/>
          <p:nvPr/>
        </p:nvSpPr>
        <p:spPr>
          <a:xfrm>
            <a:off x="737332" y="1899171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400" dirty="0"/>
              <a:t>Заказываются материалы для изготовления бонов</a:t>
            </a:r>
          </a:p>
          <a:p>
            <a:pPr marL="342900" indent="-342900">
              <a:buAutoNum type="arabicParenR"/>
            </a:pPr>
            <a:r>
              <a:rPr lang="ru-RU" sz="2400" dirty="0"/>
              <a:t>Боны изготавливаются (слои скрепляются, между ними кладут бактерий) </a:t>
            </a:r>
          </a:p>
          <a:p>
            <a:pPr marL="342900" indent="-342900">
              <a:buAutoNum type="arabicParenR"/>
            </a:pPr>
            <a:r>
              <a:rPr lang="ru-RU" sz="2400" dirty="0"/>
              <a:t>Готовые боны продаются и доставляются</a:t>
            </a:r>
          </a:p>
        </p:txBody>
      </p:sp>
    </p:spTree>
    <p:extLst>
      <p:ext uri="{BB962C8B-B14F-4D97-AF65-F5344CB8AC3E}">
        <p14:creationId xmlns=""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215776" y="982799"/>
            <a:ext cx="8963864" cy="40127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Specific – </a:t>
            </a:r>
            <a:r>
              <a:rPr lang="ru-RU" sz="2600" b="0" strike="noStrike" spc="-1" dirty="0">
                <a:latin typeface="Arial"/>
              </a:rPr>
              <a:t>Занять устойчивое место на рынке</a:t>
            </a:r>
          </a:p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Measurable - </a:t>
            </a:r>
            <a:r>
              <a:rPr lang="ru-RU" sz="2600" b="0" strike="noStrike" spc="-1" dirty="0">
                <a:latin typeface="Arial"/>
              </a:rPr>
              <a:t>д</a:t>
            </a:r>
            <a:r>
              <a:rPr lang="ru-RU" sz="2600" dirty="0"/>
              <a:t>обиться продажи 150 единиц товара в месяц</a:t>
            </a:r>
          </a:p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Achievable – </a:t>
            </a:r>
            <a:r>
              <a:rPr lang="ru-RU" sz="2600" spc="-1" dirty="0">
                <a:latin typeface="Arial"/>
              </a:rPr>
              <a:t>с помощью л</a:t>
            </a:r>
            <a:r>
              <a:rPr lang="ru-RU" sz="2600" dirty="0"/>
              <a:t>ичных звонков, встреч и участиях в тендерах</a:t>
            </a:r>
          </a:p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Relevant - </a:t>
            </a:r>
            <a:r>
              <a:rPr lang="ru-RU" sz="2600" dirty="0"/>
              <a:t>для вложения прибыли в расширение бизнеса</a:t>
            </a:r>
            <a:endParaRPr lang="en-US" sz="2600" dirty="0"/>
          </a:p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Time bound -  </a:t>
            </a:r>
            <a:r>
              <a:rPr lang="ru-RU" sz="2600" spc="-1" dirty="0">
                <a:latin typeface="Arial"/>
              </a:rPr>
              <a:t>к концу </a:t>
            </a:r>
            <a:r>
              <a:rPr lang="en-US" sz="2600" b="0" strike="noStrike" spc="-1" dirty="0">
                <a:latin typeface="Arial"/>
              </a:rPr>
              <a:t>6</a:t>
            </a:r>
            <a:r>
              <a:rPr lang="ru-RU" sz="2600" b="0" strike="noStrike" spc="-1" dirty="0">
                <a:latin typeface="Arial"/>
              </a:rPr>
              <a:t> месяца после запуска продаж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531302335"/>
              </p:ext>
            </p:extLst>
          </p:nvPr>
        </p:nvGraphicFramePr>
        <p:xfrm>
          <a:off x="143768" y="1467123"/>
          <a:ext cx="9793089" cy="276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Зарплата сотруднику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15 000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средства/грант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Материалы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62 340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средства/грант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77 340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средства/грант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402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93300" y="2121207"/>
            <a:ext cx="9288784" cy="2469343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3200" dirty="0">
                <a:ea typeface="MS Gothic" pitchFamily="49" charset="-128"/>
              </a:rPr>
              <a:t>Выбранная организационно-правовая форма</a:t>
            </a:r>
            <a:r>
              <a:rPr lang="en-US" sz="3200" dirty="0">
                <a:ea typeface="MS Gothic" pitchFamily="49" charset="-128"/>
              </a:rPr>
              <a:t>:</a:t>
            </a:r>
            <a:r>
              <a:rPr lang="ru-RU" sz="3200" dirty="0">
                <a:ea typeface="MS Gothic" pitchFamily="49" charset="-128"/>
              </a:rPr>
              <a:t> </a:t>
            </a:r>
            <a:r>
              <a:rPr lang="ru-RU" sz="3200" dirty="0"/>
              <a:t>ИП (индивидуальное предпринимательство)</a:t>
            </a:r>
          </a:p>
          <a:p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</a:t>
            </a:r>
            <a:r>
              <a:rPr lang="en-US" sz="3200" dirty="0">
                <a:ea typeface="MS Gothic" pitchFamily="49" charset="-128"/>
              </a:rPr>
              <a:t>: </a:t>
            </a:r>
            <a:r>
              <a:rPr lang="ru-RU" sz="3200" dirty="0"/>
              <a:t>УСН «Доходы» (упрощённая система налогообложения)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819052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30421587"/>
              </p:ext>
            </p:extLst>
          </p:nvPr>
        </p:nvGraphicFramePr>
        <p:xfrm>
          <a:off x="15728" y="675035"/>
          <a:ext cx="10064897" cy="5936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393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1941919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3375117709"/>
                    </a:ext>
                  </a:extLst>
                </a:gridCol>
                <a:gridCol w="144016">
                  <a:extLst>
                    <a:ext uri="{9D8B030D-6E8A-4147-A177-3AD203B41FA5}">
                      <a16:colId xmlns="" xmlns:a16="http://schemas.microsoft.com/office/drawing/2014/main" val="3141441595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954780144"/>
                    </a:ext>
                  </a:extLst>
                </a:gridCol>
                <a:gridCol w="152239">
                  <a:extLst>
                    <a:ext uri="{9D8B030D-6E8A-4147-A177-3AD203B41FA5}">
                      <a16:colId xmlns="" xmlns:a16="http://schemas.microsoft.com/office/drawing/2014/main" val="1116482803"/>
                    </a:ext>
                  </a:extLst>
                </a:gridCol>
                <a:gridCol w="351817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113668">
                  <a:extLst>
                    <a:ext uri="{9D8B030D-6E8A-4147-A177-3AD203B41FA5}">
                      <a16:colId xmlns="" xmlns:a16="http://schemas.microsoft.com/office/drawing/2014/main" val="1175096211"/>
                    </a:ext>
                  </a:extLst>
                </a:gridCol>
                <a:gridCol w="318380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144016">
                  <a:extLst>
                    <a:ext uri="{9D8B030D-6E8A-4147-A177-3AD203B41FA5}">
                      <a16:colId xmlns="" xmlns:a16="http://schemas.microsoft.com/office/drawing/2014/main" val="3081315284"/>
                    </a:ext>
                  </a:extLst>
                </a:gridCol>
                <a:gridCol w="128659">
                  <a:extLst>
                    <a:ext uri="{9D8B030D-6E8A-4147-A177-3AD203B41FA5}">
                      <a16:colId xmlns="" xmlns:a16="http://schemas.microsoft.com/office/drawing/2014/main" val="211875763"/>
                    </a:ext>
                  </a:extLst>
                </a:gridCol>
                <a:gridCol w="159373">
                  <a:extLst>
                    <a:ext uri="{9D8B030D-6E8A-4147-A177-3AD203B41FA5}">
                      <a16:colId xmlns="" xmlns:a16="http://schemas.microsoft.com/office/drawing/2014/main" val="3284032906"/>
                    </a:ext>
                  </a:extLst>
                </a:gridCol>
                <a:gridCol w="199715">
                  <a:extLst>
                    <a:ext uri="{9D8B030D-6E8A-4147-A177-3AD203B41FA5}">
                      <a16:colId xmlns="" xmlns:a16="http://schemas.microsoft.com/office/drawing/2014/main" val="615750165"/>
                    </a:ext>
                  </a:extLst>
                </a:gridCol>
                <a:gridCol w="232333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126755">
                  <a:extLst>
                    <a:ext uri="{9D8B030D-6E8A-4147-A177-3AD203B41FA5}">
                      <a16:colId xmlns="" xmlns:a16="http://schemas.microsoft.com/office/drawing/2014/main" val="1517919950"/>
                    </a:ext>
                  </a:extLst>
                </a:gridCol>
                <a:gridCol w="359088">
                  <a:extLst>
                    <a:ext uri="{9D8B030D-6E8A-4147-A177-3AD203B41FA5}">
                      <a16:colId xmlns="" xmlns:a16="http://schemas.microsoft.com/office/drawing/2014/main" val="2971157715"/>
                    </a:ext>
                  </a:extLst>
                </a:gridCol>
                <a:gridCol w="359088">
                  <a:extLst>
                    <a:ext uri="{9D8B030D-6E8A-4147-A177-3AD203B41FA5}">
                      <a16:colId xmlns="" xmlns:a16="http://schemas.microsoft.com/office/drawing/2014/main" val="3290506229"/>
                    </a:ext>
                  </a:extLst>
                </a:gridCol>
                <a:gridCol w="359088">
                  <a:extLst>
                    <a:ext uri="{9D8B030D-6E8A-4147-A177-3AD203B41FA5}">
                      <a16:colId xmlns="" xmlns:a16="http://schemas.microsoft.com/office/drawing/2014/main" val="1813536630"/>
                    </a:ext>
                  </a:extLst>
                </a:gridCol>
                <a:gridCol w="164133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194955">
                  <a:extLst>
                    <a:ext uri="{9D8B030D-6E8A-4147-A177-3AD203B41FA5}">
                      <a16:colId xmlns="" xmlns:a16="http://schemas.microsoft.com/office/drawing/2014/main" val="1594621496"/>
                    </a:ext>
                  </a:extLst>
                </a:gridCol>
                <a:gridCol w="359088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59088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166989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192099">
                  <a:extLst>
                    <a:ext uri="{9D8B030D-6E8A-4147-A177-3AD203B41FA5}">
                      <a16:colId xmlns="" xmlns:a16="http://schemas.microsoft.com/office/drawing/2014/main" val="3515513857"/>
                    </a:ext>
                  </a:extLst>
                </a:gridCol>
                <a:gridCol w="359088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359088">
                  <a:extLst>
                    <a:ext uri="{9D8B030D-6E8A-4147-A177-3AD203B41FA5}">
                      <a16:colId xmlns="" xmlns:a16="http://schemas.microsoft.com/office/drawing/2014/main" val="1701735119"/>
                    </a:ext>
                  </a:extLst>
                </a:gridCol>
                <a:gridCol w="169845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  <a:gridCol w="1079873">
                  <a:extLst>
                    <a:ext uri="{9D8B030D-6E8A-4147-A177-3AD203B41FA5}">
                      <a16:colId xmlns="" xmlns:a16="http://schemas.microsoft.com/office/drawing/2014/main" val="1463212791"/>
                    </a:ext>
                  </a:extLst>
                </a:gridCol>
              </a:tblGrid>
              <a:tr h="3886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20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20621">
                <a:tc gridSpan="2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151666 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151666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 151666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151666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151666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151666 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 151666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+mn-lt"/>
                        </a:rPr>
                        <a:t> 151666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1 820 000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1 820 000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27153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87749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87749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87749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87749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87749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87749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87749 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87749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87749 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87749 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87749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100 726 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1 153 719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1 153 719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4189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13766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13766 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13766 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13766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13766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13766 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13766 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13766 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13766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165 199 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165 199 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27153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351755"/>
                  </a:ext>
                </a:extLst>
              </a:tr>
              <a:tr h="4189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81960 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81960 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81960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81960 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81960 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81960 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81960 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81960 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86960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86960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988 520 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988 520 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4189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62340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62340 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748 080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748 080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37564"/>
                  </a:ext>
                </a:extLst>
              </a:tr>
              <a:tr h="4189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Зарплата сотруднику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15000 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20000 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20000 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185 000 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185 000 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4189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Прочее (бензин, электричество и т.п)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руб.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4620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4620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4620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4620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4620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4620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4620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4620 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55 440 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55 440 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4533256"/>
                  </a:ext>
                </a:extLst>
              </a:tr>
              <a:tr h="28692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666 281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666 281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27153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45842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109200 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109200 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155 042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155 042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27153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511 239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511 239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212137">
                <a:tc gridSpan="2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26684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 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87 749 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246630"/>
            <a:ext cx="9570630" cy="720080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23858128"/>
              </p:ext>
            </p:extLst>
          </p:nvPr>
        </p:nvGraphicFramePr>
        <p:xfrm>
          <a:off x="269280" y="1080000"/>
          <a:ext cx="9721080" cy="42525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596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596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1 820 000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4688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1 153 719</a:t>
                      </a:r>
                      <a:endParaRPr lang="ru-RU" sz="1400" dirty="0">
                        <a:effectLst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4688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511 239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30 965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месяца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77 340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66,1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11627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7DDF95C-194C-2F4C-25F7-D818CA87EF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426" t="30942" r="32143" b="32213"/>
          <a:stretch/>
        </p:blipFill>
        <p:spPr>
          <a:xfrm>
            <a:off x="0" y="1827163"/>
            <a:ext cx="9929655" cy="32403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566811" y="3254793"/>
            <a:ext cx="2215711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Полина Шумихина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+79524018569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sweetypiee@yandex.ru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Вконтакте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https://vk.com/k3lfi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=""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8103" y="1518368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2">
            <a:extLst>
              <a:ext uri="{FF2B5EF4-FFF2-40B4-BE49-F238E27FC236}">
                <a16:creationId xmlns=""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6458661" y="3254793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Иван Исаев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+79047648286</a:t>
            </a:r>
          </a:p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Вконтакте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https://vk.com/najelkein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="" xmlns:a16="http://schemas.microsoft.com/office/drawing/2014/main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0512" y="1523437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9767</TotalTime>
  <Words>970</Words>
  <Application>Microsoft Office PowerPoint</Application>
  <PresentationFormat>Произвольный</PresentationFormat>
  <Paragraphs>422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Acer Swift</cp:lastModifiedBy>
  <cp:revision>40</cp:revision>
  <dcterms:created xsi:type="dcterms:W3CDTF">2022-10-14T10:42:52Z</dcterms:created>
  <dcterms:modified xsi:type="dcterms:W3CDTF">2023-07-17T22:18:51Z</dcterms:modified>
  <dc:language>ru-RU</dc:language>
</cp:coreProperties>
</file>