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2" r:id="rId5"/>
    <p:sldId id="259" r:id="rId6"/>
    <p:sldId id="273" r:id="rId7"/>
    <p:sldId id="285" r:id="rId8"/>
    <p:sldId id="277" r:id="rId9"/>
    <p:sldId id="283" r:id="rId10"/>
    <p:sldId id="280" r:id="rId11"/>
    <p:sldId id="278" r:id="rId12"/>
    <p:sldId id="282" r:id="rId13"/>
    <p:sldId id="264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B79"/>
    <a:srgbClr val="3B817F"/>
    <a:srgbClr val="014067"/>
    <a:srgbClr val="013657"/>
    <a:srgbClr val="F2F2F2"/>
    <a:srgbClr val="3F3F3F"/>
    <a:srgbClr val="014E7D"/>
    <a:srgbClr val="01456F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4" autoAdjust="0"/>
  </p:normalViewPr>
  <p:slideViewPr>
    <p:cSldViewPr snapToGrid="0" showGuides="1">
      <p:cViewPr varScale="1">
        <p:scale>
          <a:sx n="69" d="100"/>
          <a:sy n="69" d="100"/>
        </p:scale>
        <p:origin x="564" y="44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4074" y="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9FCB9F-9216-417F-9BD4-A342FB3AE3FA}" type="datetime1">
              <a:rPr lang="ru-RU" smtClean="0"/>
              <a:t>13.12.2023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1072A3-100F-40A9-915F-8D2D9E696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006FF-93FE-4EE6-BEDD-84A3AA0BC492}" type="datetime1">
              <a:rPr lang="ru-RU" smtClean="0"/>
              <a:pPr/>
              <a:t>13.12.2023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9230CFA-805A-4FD3-B3A0-DAAA5993DA1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80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773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97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2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66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3" name="Подзаголовок 2" title="Подзаголовок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 ПОДЗАГОЛОВОК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араллелограмм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Заголовок 1" title="Название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01" name="Текст 2" title="Подзаголовок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ИЗМЕНИТЬ ОБРАЗЕЦ ТЕКСТА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араллелограмм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 title="Пункты маркированного списка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4" name="Прямоугольный треугольник 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4" title="Подзаголовок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" name="Заголовок 1" title="Название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br>
              <a:rPr lang="ru-RU" noProof="0"/>
            </a:br>
            <a:r>
              <a:rPr lang="ru-RU" noProof="0"/>
              <a:t>Стиль образца заголовка 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ый треугольник 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3" name="Объект 2" title="Пункты маркированного списка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4" title="Подзаголовок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17" name="Надпись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Заголовок 1" title="Название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br>
              <a:rPr lang="ru-RU" noProof="0"/>
            </a:br>
            <a:r>
              <a:rPr lang="ru-RU" noProof="0"/>
              <a:t>Стиль образца заголовка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 3" title="Пункты маркированного списка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ru-RU" noProof="0" smtClean="0"/>
              <a:t>Образец текста</a:t>
            </a:r>
          </a:p>
          <a:p>
            <a:pPr lvl="1" rtl="0">
              <a:buClr>
                <a:schemeClr val="accent2"/>
              </a:buClr>
            </a:pPr>
            <a:r>
              <a:rPr lang="ru-RU" noProof="0" smtClean="0"/>
              <a:t>Второй уровень</a:t>
            </a:r>
          </a:p>
          <a:p>
            <a:pPr lvl="2" rtl="0">
              <a:buClr>
                <a:schemeClr val="accent2"/>
              </a:buClr>
            </a:pPr>
            <a:r>
              <a:rPr lang="ru-RU" noProof="0" smtClean="0"/>
              <a:t>Третий уровень</a:t>
            </a:r>
          </a:p>
          <a:p>
            <a:pPr lvl="3" rtl="0">
              <a:buClr>
                <a:schemeClr val="accent2"/>
              </a:buClr>
            </a:pPr>
            <a:r>
              <a:rPr lang="ru-RU" noProof="0" smtClean="0"/>
              <a:t>Четвертый уровень</a:t>
            </a:r>
          </a:p>
          <a:p>
            <a:pPr lvl="4" rtl="0">
              <a:buClr>
                <a:schemeClr val="accent2"/>
              </a:buClr>
            </a:pPr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9" name="Текст 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 5" title="Пункты маркированного списка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ru-RU" noProof="0" smtClean="0"/>
              <a:t>Образец текста</a:t>
            </a:r>
          </a:p>
          <a:p>
            <a:pPr lvl="1" rtl="0">
              <a:buClr>
                <a:schemeClr val="accent2"/>
              </a:buClr>
            </a:pPr>
            <a:r>
              <a:rPr lang="ru-RU" noProof="0" smtClean="0"/>
              <a:t>Второй уровень</a:t>
            </a:r>
          </a:p>
          <a:p>
            <a:pPr lvl="2" rtl="0">
              <a:buClr>
                <a:schemeClr val="accent2"/>
              </a:buClr>
            </a:pPr>
            <a:r>
              <a:rPr lang="ru-RU" noProof="0" smtClean="0"/>
              <a:t>Третий уровень</a:t>
            </a:r>
          </a:p>
          <a:p>
            <a:pPr lvl="3" rtl="0">
              <a:buClr>
                <a:schemeClr val="accent2"/>
              </a:buClr>
            </a:pPr>
            <a:r>
              <a:rPr lang="ru-RU" noProof="0" smtClean="0"/>
              <a:t>Четвертый уровень</a:t>
            </a:r>
          </a:p>
          <a:p>
            <a:pPr lvl="4" rtl="0">
              <a:buClr>
                <a:schemeClr val="accent2"/>
              </a:buClr>
            </a:pPr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4" name="Текст 4" title="Подзаголовок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адпись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Диагональная полоса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араллелограмм 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3" name="Параллелограмм 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34" name="Текст 4" title="Подзаголовок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7" name="Заголовок 1" title="Название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текст здесь</a:t>
            </a:r>
          </a:p>
        </p:txBody>
      </p:sp>
      <p:sp>
        <p:nvSpPr>
          <p:cNvPr id="20" name="Диаграмма 2" title="Диаграмма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аблица 11" title="Таблица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Щелкните значок, чтобы добавить таблицу</a:t>
            </a:r>
          </a:p>
        </p:txBody>
      </p:sp>
      <p:sp>
        <p:nvSpPr>
          <p:cNvPr id="16" name="Надпись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Диагональная полоса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араллелограмм 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37" name="Текст 4" title="Подзаголовок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7" name="Заголовок 1" title="Название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ая фотограф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Рисунок 31" title="Изображение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изображение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 title="Название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Добавьте подпись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Название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Номер телефона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Электронная почта </a:t>
            </a:r>
          </a:p>
        </p:txBody>
      </p:sp>
      <p:sp>
        <p:nvSpPr>
          <p:cNvPr id="13" name="Текст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Веб-сайт компании</a:t>
            </a:r>
          </a:p>
        </p:txBody>
      </p:sp>
      <p:sp>
        <p:nvSpPr>
          <p:cNvPr id="14" name="Фигура 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15" name="Фигура 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19" name="Фигура 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20" name="Фигура 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21" name="Прямоугольный треугольник 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исунок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3" name="Подзаголовок 2" title="Подзаголовок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 СТИЛЬ ОБРАЗЦА ПОДЗАГОЛОВКА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араллелограмм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Заголовок 1" title="Название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01" name="Текст 2" title="Подзаголовок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ИЗМЕНИТЬ ОБРАЗЕЦ ТЕКСТА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араллелограмм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5" name="Объект 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Текст 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1" name="Объект 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4" name="Объект 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0" name="Прямоугольный треугольник 10">
            <a:extLst>
              <a:ext uri="{FF2B5EF4-FFF2-40B4-BE49-F238E27FC236}">
                <a16:creationId xmlns:a16="http://schemas.microsoft.com/office/drawing/2014/main" id="{ED37F377-8A2B-4717-9BE8-74D809D3C464}"/>
              </a:ext>
            </a:extLst>
          </p:cNvPr>
          <p:cNvSpPr/>
          <p:nvPr userDrawn="1"/>
        </p:nvSpPr>
        <p:spPr>
          <a:xfrm flipV="1">
            <a:off x="0" y="-9531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Диагональная полоса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араллелограмм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0" name="Параллелограмм 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адпись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Диагональная полоса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1" name="Параллелограмм 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33" name="Заголовок 1" title="Название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1489" r="29765" b="6549"/>
          <a:stretch/>
        </p:blipFill>
        <p:spPr>
          <a:effectLst>
            <a:glow rad="101600">
              <a:srgbClr val="3B817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4E5DD4E1-FC72-9DC4-8D6E-54A95AED5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752" y="0"/>
            <a:ext cx="1292248" cy="1110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4955" y="1530532"/>
            <a:ext cx="4853573" cy="2149671"/>
          </a:xfrm>
        </p:spPr>
        <p:txBody>
          <a:bodyPr rtlCol="0">
            <a:noAutofit/>
          </a:bodyPr>
          <a:lstStyle/>
          <a:p>
            <a:r>
              <a:rPr lang="ru-RU" sz="2600" dirty="0"/>
              <a:t>Разработка цифрового модуля для определения поверхностных свойств на основе моделирования адсорбционно – десорбционных процессов</a:t>
            </a: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5C9205DF-8F5E-49F7-B00E-6F58293F5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4955" y="4886036"/>
            <a:ext cx="4854339" cy="1089892"/>
          </a:xfrm>
        </p:spPr>
        <p:txBody>
          <a:bodyPr rtlCol="0"/>
          <a:lstStyle/>
          <a:p>
            <a:pPr>
              <a:spcBef>
                <a:spcPts val="0"/>
              </a:spcBef>
            </a:pPr>
            <a:r>
              <a:rPr lang="ru-RU" dirty="0" smtClean="0"/>
              <a:t>Лидер</a:t>
            </a:r>
            <a:r>
              <a:rPr lang="ru-RU" dirty="0" smtClean="0"/>
              <a:t>: </a:t>
            </a:r>
            <a:r>
              <a:rPr lang="ru-RU" dirty="0"/>
              <a:t>Ильясова </a:t>
            </a:r>
            <a:r>
              <a:rPr lang="ru-RU" dirty="0" err="1" smtClean="0"/>
              <a:t>Алия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45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48337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Проблема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2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1377" y="1995054"/>
            <a:ext cx="6257349" cy="4511623"/>
          </a:xfrm>
        </p:spPr>
        <p:txBody>
          <a:bodyPr>
            <a:noAutofit/>
          </a:bodyPr>
          <a:lstStyle/>
          <a:p>
            <a:pPr marL="0" indent="450000" algn="just">
              <a:buNone/>
            </a:pPr>
            <a:r>
              <a:rPr lang="ru-RU" sz="3200" dirty="0" smtClean="0"/>
              <a:t>На </a:t>
            </a:r>
            <a:r>
              <a:rPr lang="ru-RU" sz="3200" dirty="0" smtClean="0"/>
              <a:t>сегодняшний день существует </a:t>
            </a:r>
            <a:r>
              <a:rPr lang="ru-RU" sz="3200" dirty="0" smtClean="0"/>
              <a:t>мало программ</a:t>
            </a:r>
            <a:r>
              <a:rPr lang="ru-RU" sz="3200" dirty="0" smtClean="0"/>
              <a:t>, способных рассчитывать модели физико-химических процессов</a:t>
            </a:r>
            <a:r>
              <a:rPr lang="ru-RU" sz="3200" dirty="0" smtClean="0"/>
              <a:t>.</a:t>
            </a:r>
          </a:p>
          <a:p>
            <a:pPr marL="0" indent="450000" algn="just">
              <a:buNone/>
            </a:pP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программные обеспечения для моделирования физико-химических процессов являются зарубежными. 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55" r="249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20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48337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Решение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3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5523" y="1791855"/>
            <a:ext cx="7342622" cy="4248727"/>
          </a:xfrm>
        </p:spPr>
        <p:txBody>
          <a:bodyPr>
            <a:noAutofit/>
          </a:bodyPr>
          <a:lstStyle/>
          <a:p>
            <a:pPr marL="0" indent="450000" algn="just">
              <a:buNone/>
            </a:pP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азработка 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цифрового модуля 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уникальными алгоритмами расчета в области физико-химических процессов.</a:t>
            </a:r>
            <a:r>
              <a:rPr lang="ru-RU" sz="3200" dirty="0"/>
              <a:t> </a:t>
            </a:r>
            <a:endParaRPr lang="ru-RU" sz="3200" dirty="0" smtClean="0"/>
          </a:p>
          <a:p>
            <a:pPr marL="0" indent="450000" algn="just">
              <a:buNone/>
            </a:pPr>
            <a:r>
              <a:rPr lang="ru-RU" sz="3200" dirty="0" smtClean="0"/>
              <a:t>Программный </a:t>
            </a:r>
            <a:r>
              <a:rPr lang="ru-RU" sz="3200" dirty="0"/>
              <a:t>модуль будет выполнять прогнозные расчеты поверхностных свойств на границе раздела двух фаз </a:t>
            </a:r>
            <a:r>
              <a:rPr lang="ru-RU" sz="3200" dirty="0" smtClean="0"/>
              <a:t>в физико-химической системе.</a:t>
            </a:r>
            <a:endParaRPr lang="en-US" sz="3200" dirty="0"/>
          </a:p>
        </p:txBody>
      </p:sp>
      <p:pic>
        <p:nvPicPr>
          <p:cNvPr id="5122" name="Picture 2" descr="https://avatars.mds.yandex.net/i?id=0ca66464d6edc263f2c9b7906f904665ffbb9397-10639597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2" r="13941"/>
          <a:stretch/>
        </p:blipFill>
        <p:spPr bwMode="auto">
          <a:xfrm>
            <a:off x="8174182" y="2546157"/>
            <a:ext cx="3463636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1378" y="646545"/>
            <a:ext cx="7342622" cy="55418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Целевая аудитория</a:t>
            </a:r>
            <a:endParaRPr lang="en-US" sz="36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4</a:t>
            </a:fld>
            <a:endParaRPr lang="ru-RU" noProof="0"/>
          </a:p>
        </p:txBody>
      </p:sp>
      <p:sp>
        <p:nvSpPr>
          <p:cNvPr id="8" name="Текст 2"/>
          <p:cNvSpPr>
            <a:spLocks noGrp="1"/>
          </p:cNvSpPr>
          <p:nvPr>
            <p:ph idx="1"/>
          </p:nvPr>
        </p:nvSpPr>
        <p:spPr>
          <a:xfrm>
            <a:off x="531378" y="1339273"/>
            <a:ext cx="11660622" cy="5190836"/>
          </a:xfrm>
        </p:spPr>
        <p:txBody>
          <a:bodyPr>
            <a:noAutofit/>
          </a:bodyPr>
          <a:lstStyle/>
          <a:p>
            <a:r>
              <a:rPr lang="ru-RU" sz="3000" dirty="0"/>
              <a:t>B2B, </a:t>
            </a:r>
            <a:r>
              <a:rPr lang="ru-RU" sz="3000" dirty="0" smtClean="0"/>
              <a:t>B2G;</a:t>
            </a:r>
          </a:p>
          <a:p>
            <a:r>
              <a:rPr lang="ru-RU" sz="3000" dirty="0" smtClean="0"/>
              <a:t>научно-исследовательские лаборатории;</a:t>
            </a:r>
          </a:p>
          <a:p>
            <a:r>
              <a:rPr lang="ru-RU" sz="3000" dirty="0" smtClean="0"/>
              <a:t>образовательные организации;</a:t>
            </a:r>
          </a:p>
          <a:p>
            <a:r>
              <a:rPr lang="ru-RU" sz="3000" dirty="0" smtClean="0"/>
              <a:t>нефтяные компании;</a:t>
            </a:r>
          </a:p>
          <a:p>
            <a:r>
              <a:rPr lang="ru-RU" sz="3000" dirty="0" smtClean="0"/>
              <a:t>Теплоэнергетика;</a:t>
            </a:r>
          </a:p>
          <a:p>
            <a:r>
              <a:rPr lang="ru-RU" sz="3000" dirty="0" smtClean="0"/>
              <a:t>Фармацевтика;</a:t>
            </a:r>
          </a:p>
          <a:p>
            <a:r>
              <a:rPr lang="ru-RU" sz="3000" dirty="0" smtClean="0"/>
              <a:t>химические предприятия;</a:t>
            </a:r>
          </a:p>
          <a:p>
            <a:r>
              <a:rPr lang="ru-RU" sz="3000" dirty="0" smtClean="0"/>
              <a:t>металлургия</a:t>
            </a:r>
            <a:endParaRPr lang="en-US" sz="3000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8" r="19958"/>
          <a:stretch/>
        </p:blipFill>
        <p:spPr/>
      </p:pic>
    </p:spTree>
    <p:extLst>
      <p:ext uri="{BB962C8B-B14F-4D97-AF65-F5344CB8AC3E}">
        <p14:creationId xmlns:p14="http://schemas.microsoft.com/office/powerpoint/2010/main" val="1895636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624863"/>
            <a:ext cx="7342622" cy="355600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Анализ конкурентов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5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844863"/>
              </p:ext>
            </p:extLst>
          </p:nvPr>
        </p:nvGraphicFramePr>
        <p:xfrm>
          <a:off x="531378" y="1062182"/>
          <a:ext cx="9074441" cy="568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675">
                  <a:extLst>
                    <a:ext uri="{9D8B030D-6E8A-4147-A177-3AD203B41FA5}">
                      <a16:colId xmlns:a16="http://schemas.microsoft.com/office/drawing/2014/main" val="2452477778"/>
                    </a:ext>
                  </a:extLst>
                </a:gridCol>
                <a:gridCol w="5463766">
                  <a:extLst>
                    <a:ext uri="{9D8B030D-6E8A-4147-A177-3AD203B41FA5}">
                      <a16:colId xmlns:a16="http://schemas.microsoft.com/office/drawing/2014/main" val="3492495633"/>
                    </a:ext>
                  </a:extLst>
                </a:gridCol>
              </a:tblGrid>
              <a:tr h="4724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Аналоги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Недостатки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008444"/>
                  </a:ext>
                </a:extLst>
              </a:tr>
              <a:tr h="2426599">
                <a:tc>
                  <a:txBody>
                    <a:bodyPr/>
                    <a:lstStyle/>
                    <a:p>
                      <a:pPr algn="just"/>
                      <a:r>
                        <a:rPr lang="en-US" sz="2200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COMSOL </a:t>
                      </a:r>
                      <a:r>
                        <a:rPr lang="en-US" sz="2200" u="sng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Multiphysics</a:t>
                      </a:r>
                      <a:endParaRPr lang="ru-RU" sz="2200" u="sng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200" dirty="0" smtClean="0"/>
                    </a:p>
                    <a:p>
                      <a:pPr algn="just"/>
                      <a:r>
                        <a:rPr lang="ru-RU" sz="2200" dirty="0" smtClean="0"/>
                        <a:t>Моделирование </a:t>
                      </a:r>
                      <a:r>
                        <a:rPr lang="ru-RU" sz="2200" dirty="0" smtClean="0"/>
                        <a:t>и </a:t>
                      </a:r>
                      <a:r>
                        <a:rPr lang="ru-RU" sz="2200" dirty="0" smtClean="0"/>
                        <a:t>анализ </a:t>
                      </a:r>
                      <a:r>
                        <a:rPr lang="ru-RU" sz="2200" dirty="0" smtClean="0"/>
                        <a:t>методом конечных элементов.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Отсутствие </a:t>
                      </a:r>
                      <a:r>
                        <a:rPr lang="ru-RU" sz="2200" dirty="0" smtClean="0"/>
                        <a:t>перевода.</a:t>
                      </a:r>
                      <a:endParaRPr lang="ru-RU" sz="2200" dirty="0" smtClean="0"/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baseline="0" dirty="0" smtClean="0"/>
                        <a:t>Устаревшие </a:t>
                      </a:r>
                      <a:r>
                        <a:rPr lang="ru-RU" sz="2200" baseline="0" dirty="0" smtClean="0"/>
                        <a:t>подходы к численным расчетам.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baseline="0" dirty="0" smtClean="0"/>
                        <a:t>Отсутствие оперативной </a:t>
                      </a:r>
                      <a:r>
                        <a:rPr lang="ru-RU" sz="2200" baseline="0" dirty="0" smtClean="0"/>
                        <a:t>техподдержки</a:t>
                      </a:r>
                      <a:r>
                        <a:rPr lang="ru-RU" sz="2200" baseline="0" dirty="0" smtClean="0"/>
                        <a:t>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Стоимость от </a:t>
                      </a:r>
                      <a:r>
                        <a:rPr lang="ru-RU" sz="2200" dirty="0" smtClean="0"/>
                        <a:t>372 869 </a:t>
                      </a:r>
                      <a:r>
                        <a:rPr lang="ru-RU" sz="2200" dirty="0" smtClean="0"/>
                        <a:t>руб.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Стоимость </a:t>
                      </a:r>
                      <a:r>
                        <a:rPr lang="ru-RU" sz="2200" dirty="0" smtClean="0"/>
                        <a:t>модулей</a:t>
                      </a:r>
                      <a:r>
                        <a:rPr lang="ru-RU" sz="2200" baseline="0" dirty="0" smtClean="0"/>
                        <a:t> - </a:t>
                      </a:r>
                      <a:r>
                        <a:rPr lang="ru-RU" sz="2200" dirty="0" smtClean="0"/>
                        <a:t>от 55 930 до 372 869 </a:t>
                      </a:r>
                      <a:r>
                        <a:rPr lang="ru-RU" sz="2200" dirty="0" smtClean="0"/>
                        <a:t>руб.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22689"/>
                  </a:ext>
                </a:extLst>
              </a:tr>
              <a:tr h="2760256">
                <a:tc>
                  <a:txBody>
                    <a:bodyPr/>
                    <a:lstStyle/>
                    <a:p>
                      <a:pPr algn="just"/>
                      <a:r>
                        <a:rPr lang="en-US" sz="22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ANSYS </a:t>
                      </a:r>
                      <a:r>
                        <a:rPr lang="en-US" sz="2200" u="sng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Multiphysics</a:t>
                      </a:r>
                      <a:endParaRPr lang="ru-RU" sz="22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just"/>
                      <a:endParaRPr lang="ru-RU" sz="2200" baseline="0" dirty="0" smtClean="0"/>
                    </a:p>
                    <a:p>
                      <a:pPr algn="just"/>
                      <a:r>
                        <a:rPr lang="ru-RU" sz="2200" baseline="0" dirty="0" smtClean="0"/>
                        <a:t>Моделирование </a:t>
                      </a:r>
                      <a:r>
                        <a:rPr lang="ru-RU" sz="2200" baseline="0" dirty="0" smtClean="0"/>
                        <a:t>физических </a:t>
                      </a:r>
                      <a:r>
                        <a:rPr lang="ru-RU" sz="2200" baseline="0" dirty="0" smtClean="0"/>
                        <a:t>процессов на собственном языке программирования </a:t>
                      </a:r>
                      <a:r>
                        <a:rPr lang="ru-RU" sz="2200" dirty="0" smtClean="0"/>
                        <a:t>ANSYS </a:t>
                      </a:r>
                      <a:r>
                        <a:rPr lang="ru-RU" sz="2200" dirty="0" err="1" smtClean="0"/>
                        <a:t>Parametric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Design</a:t>
                      </a:r>
                      <a:r>
                        <a:rPr lang="ru-RU" sz="2200" dirty="0" smtClean="0"/>
                        <a:t> </a:t>
                      </a:r>
                      <a:r>
                        <a:rPr lang="ru-RU" sz="2200" dirty="0" err="1" smtClean="0"/>
                        <a:t>Language</a:t>
                      </a:r>
                      <a:r>
                        <a:rPr lang="ru-RU" sz="2200" dirty="0" smtClean="0"/>
                        <a:t>.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Раздробленность</a:t>
                      </a:r>
                      <a:r>
                        <a:rPr lang="ru-RU" sz="2200" baseline="0" dirty="0" smtClean="0"/>
                        <a:t> продукта на целое семейство подпрограмм.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Закрытость</a:t>
                      </a:r>
                      <a:r>
                        <a:rPr lang="ru-RU" sz="2200" baseline="0" dirty="0" smtClean="0"/>
                        <a:t> м</a:t>
                      </a:r>
                      <a:r>
                        <a:rPr lang="ru-RU" sz="2200" dirty="0" smtClean="0"/>
                        <a:t>атематической постановки от пользователя и ее привязанность к выбору типа элемента.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Отсутствие оперативной </a:t>
                      </a:r>
                      <a:r>
                        <a:rPr lang="ru-RU" sz="2200" dirty="0" smtClean="0"/>
                        <a:t>техподдержки</a:t>
                      </a:r>
                      <a:r>
                        <a:rPr lang="ru-RU" sz="2200" dirty="0" smtClean="0"/>
                        <a:t>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dirty="0" smtClean="0"/>
                        <a:t>Дорогостоящая лицензия:</a:t>
                      </a:r>
                      <a:r>
                        <a:rPr lang="ru-RU" sz="2200" baseline="0" dirty="0" smtClean="0"/>
                        <a:t> стоимость приобретения - около 4 008 348 рублей.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56750"/>
                  </a:ext>
                </a:extLst>
              </a:tr>
            </a:tbl>
          </a:graphicData>
        </a:graphic>
      </p:graphicFrame>
      <p:pic>
        <p:nvPicPr>
          <p:cNvPr id="13" name="Picture 2" descr="https://shafiqur.com/wp-content/uploads/2021/07/Comsol-Multiphysics-Free-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420" y="2303866"/>
            <a:ext cx="2281380" cy="1320799"/>
          </a:xfrm>
          <a:prstGeom prst="rect">
            <a:avLst/>
          </a:prstGeom>
          <a:noFill/>
          <a:ln>
            <a:solidFill>
              <a:srgbClr val="014B7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9676423" y="4807527"/>
            <a:ext cx="2281377" cy="1320799"/>
            <a:chOff x="516195" y="4839852"/>
            <a:chExt cx="2281377" cy="132079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516195" y="4839852"/>
              <a:ext cx="2281377" cy="13207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https://www.datapointlabs.com/images/Slideshow/partners/logos/ansys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38" r="8923"/>
            <a:stretch/>
          </p:blipFill>
          <p:spPr bwMode="auto">
            <a:xfrm>
              <a:off x="586794" y="5071085"/>
              <a:ext cx="2170547" cy="858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157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6</a:t>
            </a:fld>
            <a:endParaRPr lang="ru-RU" noProof="0"/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 txBox="1">
            <a:spLocks/>
          </p:cNvSpPr>
          <p:nvPr/>
        </p:nvSpPr>
        <p:spPr>
          <a:xfrm>
            <a:off x="531377" y="371542"/>
            <a:ext cx="8217986" cy="483371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Объем </a:t>
            </a:r>
            <a:r>
              <a:rPr lang="ru-RU" sz="3600" dirty="0" smtClean="0"/>
              <a:t>рынка</a:t>
            </a:r>
            <a:endParaRPr lang="ru-RU" sz="36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710564" y="1302327"/>
            <a:ext cx="10327524" cy="495069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800" dirty="0" smtClean="0"/>
              <a:t>Разработка </a:t>
            </a:r>
            <a:r>
              <a:rPr lang="ru-RU" sz="2800" dirty="0"/>
              <a:t>и реализация усовершенствованного цифрового модуля позволит сэкономить потребителям </a:t>
            </a:r>
            <a:r>
              <a:rPr lang="ru-RU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15 млн. руб</a:t>
            </a:r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just">
              <a:buNone/>
            </a:pPr>
            <a:endParaRPr lang="ru-RU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800" dirty="0" smtClean="0"/>
              <a:t>Отечественный продукт </a:t>
            </a:r>
            <a:r>
              <a:rPr lang="ru-RU" sz="2800" dirty="0"/>
              <a:t>гарантирует качество и ведение покупателя от покупки до получения бесценных знаний в области моделирования таких физико-химических процессов, как адсорбционные / десорбционные явления. </a:t>
            </a:r>
            <a:endParaRPr lang="ru-RU" sz="2800" dirty="0" smtClean="0"/>
          </a:p>
          <a:p>
            <a:pPr marL="0" indent="0" algn="just">
              <a:buNone/>
            </a:pPr>
            <a:endParaRPr lang="ru-RU" sz="2800" dirty="0" smtClean="0"/>
          </a:p>
          <a:p>
            <a:pPr algn="just"/>
            <a:r>
              <a:rPr lang="ru-RU" sz="2800" dirty="0" smtClean="0"/>
              <a:t>По </a:t>
            </a:r>
            <a:r>
              <a:rPr lang="ru-RU" sz="2800" dirty="0"/>
              <a:t>предварительным расчетам ожидаемая ежегодная прибыль от продажи продукта на российском рынке составит порядка </a:t>
            </a:r>
            <a:r>
              <a:rPr lang="ru-RU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млн. руб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2056" name="Picture 8" descr="https://tatarstan.ru/file/news/761_n2096453_bi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6" r="58432"/>
          <a:stretch/>
        </p:blipFill>
        <p:spPr bwMode="auto">
          <a:xfrm>
            <a:off x="11151802" y="2312099"/>
            <a:ext cx="413887" cy="195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98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1377" y="1303638"/>
            <a:ext cx="11134441" cy="11020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Подробный обучающий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 «Технология компьютерного моделирования для решения прикладных задач в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химической физике» (предварительно, 10000 рублей). 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1377" y="301719"/>
            <a:ext cx="7842601" cy="5893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Бизнес-модель</a:t>
            </a:r>
            <a:endParaRPr lang="en-US" sz="32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7</a:t>
            </a:fld>
            <a:endParaRPr lang="ru-RU" noProof="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531377" y="2405680"/>
            <a:ext cx="2239532" cy="2018422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u="sng" dirty="0" smtClean="0"/>
              <a:t>Организация:</a:t>
            </a:r>
            <a:endParaRPr lang="ru-RU" sz="2000" b="1" u="sng" dirty="0"/>
          </a:p>
          <a:p>
            <a:pPr marL="0" indent="0" algn="ctr">
              <a:buNone/>
            </a:pPr>
            <a:r>
              <a:rPr lang="ru-RU" sz="2000" dirty="0"/>
              <a:t>Центр «Микро- и </a:t>
            </a:r>
            <a:r>
              <a:rPr lang="ru-RU" sz="2000" dirty="0" err="1"/>
              <a:t>наномасштабной</a:t>
            </a:r>
            <a:r>
              <a:rPr lang="ru-RU" sz="2000" dirty="0"/>
              <a:t> динамики дисперсных систем»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770909" y="2109673"/>
            <a:ext cx="4851132" cy="2610435"/>
          </a:xfrm>
          <a:prstGeom prst="rightArrow">
            <a:avLst>
              <a:gd name="adj1" fmla="val 78846"/>
              <a:gd name="adj2" fmla="val 3783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Разработка алгоритма решения задач в области адсорбция / десорбция.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Реализация программного модуля.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Тестирование продукта.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Исправление ошибок.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22041" y="2063128"/>
            <a:ext cx="4233513" cy="247434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Ценности цифрового модуля: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Совершенный отечественный продукт.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Собственный понятный интерфейс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Точный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и быстрый расчет.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Реализация моделей для систем с любой геометрией и физикой.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1377" y="4673998"/>
            <a:ext cx="11134442" cy="218400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Потребители:</a:t>
            </a:r>
            <a:endParaRPr 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Нефтяные компании: для разработки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растворов,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разрушающих стойкие водонефтяные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эмульсии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гидрофобизующих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призабойную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зону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пласта с целью увеличения </a:t>
            </a:r>
            <a:r>
              <a:rPr lang="ru-RU" sz="20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нефтеотдачи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и т.д.</a:t>
            </a:r>
            <a:endParaRPr 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Научные лаборатории: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для исследования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разрушения клеточных мембран с целью выделения компонентов клетки, их анализа и т.д.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Теплоэнергетика: создание материалов, уменьшающих гидравлическое сопротивление, снижающих скорость коррозионных процессов и т.д.</a:t>
            </a:r>
          </a:p>
        </p:txBody>
      </p:sp>
    </p:spTree>
    <p:extLst>
      <p:ext uri="{BB962C8B-B14F-4D97-AF65-F5344CB8AC3E}">
        <p14:creationId xmlns:p14="http://schemas.microsoft.com/office/powerpoint/2010/main" val="30831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7" y="277092"/>
            <a:ext cx="8323811" cy="469110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Дорожная карта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8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051464"/>
              </p:ext>
            </p:extLst>
          </p:nvPr>
        </p:nvGraphicFramePr>
        <p:xfrm>
          <a:off x="637307" y="812800"/>
          <a:ext cx="10843491" cy="5911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531">
                  <a:extLst>
                    <a:ext uri="{9D8B030D-6E8A-4147-A177-3AD203B41FA5}">
                      <a16:colId xmlns:a16="http://schemas.microsoft.com/office/drawing/2014/main" val="2844772112"/>
                    </a:ext>
                  </a:extLst>
                </a:gridCol>
                <a:gridCol w="8265960">
                  <a:extLst>
                    <a:ext uri="{9D8B030D-6E8A-4147-A177-3AD203B41FA5}">
                      <a16:colId xmlns:a16="http://schemas.microsoft.com/office/drawing/2014/main" val="4104798151"/>
                    </a:ext>
                  </a:extLst>
                </a:gridCol>
              </a:tblGrid>
              <a:tr h="910447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Период выполнения работ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Этапы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52547"/>
                  </a:ext>
                </a:extLst>
              </a:tr>
              <a:tr h="764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III </a:t>
                      </a:r>
                      <a:r>
                        <a:rPr lang="ru-RU" sz="2000" dirty="0" smtClean="0"/>
                        <a:t>квартал 202</a:t>
                      </a:r>
                      <a:r>
                        <a:rPr lang="en-US" sz="2000" dirty="0" smtClean="0"/>
                        <a:t>4</a:t>
                      </a:r>
                      <a:r>
                        <a:rPr lang="ru-RU" sz="2000" dirty="0" smtClean="0"/>
                        <a:t> г.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Проектирование экспериментальной установки и постановка экспериментов по исследованию изменения поверхностных свойств границы раздела фаз «жидкость-жидкость с поверхностно-активными веществами» в лаборатории Центра «Микро- и </a:t>
                      </a:r>
                      <a:r>
                        <a:rPr lang="ru-RU" sz="2000" dirty="0" err="1" smtClean="0"/>
                        <a:t>наномасштабной</a:t>
                      </a:r>
                      <a:r>
                        <a:rPr lang="ru-RU" sz="2000" dirty="0" smtClean="0"/>
                        <a:t> динамики дисперсных систем».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34019"/>
                  </a:ext>
                </a:extLst>
              </a:tr>
              <a:tr h="145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 </a:t>
                      </a:r>
                      <a:r>
                        <a:rPr lang="ru-RU" sz="2000" dirty="0" smtClean="0"/>
                        <a:t>квартал </a:t>
                      </a:r>
                      <a:r>
                        <a:rPr lang="ru-RU" sz="2000" dirty="0" smtClean="0"/>
                        <a:t>202</a:t>
                      </a:r>
                      <a:r>
                        <a:rPr lang="en-US" sz="2000" dirty="0" smtClean="0"/>
                        <a:t>5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smtClean="0"/>
                        <a:t>г.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dirty="0" smtClean="0"/>
                        <a:t>Совместное численное моделирование и экспериментальные исследования изменения поверхностных свойств границы раздела фаз жидкость-жидкость с поверхностно-активными веществами.</a:t>
                      </a:r>
                      <a:endParaRPr lang="en-US" sz="20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20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dirty="0" smtClean="0"/>
                        <a:t>Адаптация модели по экспериментальным данным.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7328"/>
                  </a:ext>
                </a:extLst>
              </a:tr>
              <a:tr h="5756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III </a:t>
                      </a:r>
                      <a:r>
                        <a:rPr lang="ru-RU" sz="2000" dirty="0" smtClean="0"/>
                        <a:t>квартал </a:t>
                      </a:r>
                      <a:r>
                        <a:rPr lang="ru-RU" sz="2000" dirty="0" smtClean="0"/>
                        <a:t>202</a:t>
                      </a:r>
                      <a:r>
                        <a:rPr lang="en-US" sz="2000" dirty="0" smtClean="0"/>
                        <a:t>5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smtClean="0"/>
                        <a:t>г.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dirty="0" smtClean="0"/>
                        <a:t>Реализация алгоритма решения на языке программирования </a:t>
                      </a:r>
                      <a:r>
                        <a:rPr lang="en-US" sz="2000" dirty="0" smtClean="0"/>
                        <a:t>C++</a:t>
                      </a:r>
                      <a:r>
                        <a:rPr lang="ru-RU" sz="2000" dirty="0" smtClean="0"/>
                        <a:t> / </a:t>
                      </a:r>
                      <a:r>
                        <a:rPr lang="ru-RU" sz="2000" dirty="0" err="1" smtClean="0"/>
                        <a:t>Matlab</a:t>
                      </a:r>
                      <a:r>
                        <a:rPr lang="ru-RU" sz="2000" dirty="0" smtClean="0"/>
                        <a:t>.</a:t>
                      </a:r>
                      <a:endParaRPr lang="en-US" sz="2000" dirty="0" smtClean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ru-RU" sz="2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94393"/>
                  </a:ext>
                </a:extLst>
              </a:tr>
              <a:tr h="7647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IV </a:t>
                      </a:r>
                      <a:r>
                        <a:rPr lang="ru-RU" sz="2000" dirty="0" smtClean="0"/>
                        <a:t>квартал </a:t>
                      </a:r>
                      <a:r>
                        <a:rPr lang="ru-RU" sz="2000" dirty="0" smtClean="0"/>
                        <a:t>202</a:t>
                      </a:r>
                      <a:r>
                        <a:rPr lang="en-US" sz="2000" dirty="0" smtClean="0"/>
                        <a:t>5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smtClean="0"/>
                        <a:t>г.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Подача заявки на регистрацию программы для ЭВМ в ФСПОС.</a:t>
                      </a:r>
                      <a:endParaRPr lang="en-US" sz="2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96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61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2" r="17785" b="-70"/>
          <a:stretch/>
        </p:blipFill>
        <p:spPr>
          <a:xfrm>
            <a:off x="6776184" y="1"/>
            <a:ext cx="5415815" cy="6862812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9</a:t>
            </a:fld>
            <a:endParaRPr lang="ru-RU" noProof="0"/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 txBox="1">
            <a:spLocks/>
          </p:cNvSpPr>
          <p:nvPr/>
        </p:nvSpPr>
        <p:spPr>
          <a:xfrm>
            <a:off x="531378" y="1308484"/>
            <a:ext cx="8217986" cy="483371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Команда проекта</a:t>
            </a:r>
            <a:endParaRPr lang="ru-RU" sz="3600" dirty="0"/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531378" y="1791855"/>
            <a:ext cx="7871477" cy="173099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 algn="just">
              <a:buFont typeface="Arial" panose="020B0604020202020204" pitchFamily="34" charset="0"/>
              <a:buNone/>
            </a:pPr>
            <a:endParaRPr lang="ru-RU" sz="2000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378" y="2275225"/>
            <a:ext cx="7495022" cy="3950083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Алия</a:t>
            </a:r>
            <a:r>
              <a:rPr lang="ru-RU" sz="3200" dirty="0" smtClean="0"/>
              <a:t> Ильясова – лидер проекта</a:t>
            </a:r>
          </a:p>
          <a:p>
            <a:pPr marL="0" indent="0">
              <a:buNone/>
            </a:pPr>
            <a:endParaRPr lang="ru-RU" sz="3200" dirty="0" smtClean="0"/>
          </a:p>
          <a:p>
            <a:r>
              <a:rPr lang="ru-RU" sz="3200" dirty="0" smtClean="0"/>
              <a:t>Мусин Айрат </a:t>
            </a:r>
            <a:r>
              <a:rPr lang="ru-RU" sz="3200" dirty="0" err="1" smtClean="0"/>
              <a:t>Ахматович</a:t>
            </a:r>
            <a:r>
              <a:rPr lang="ru-RU" sz="3200" dirty="0" smtClean="0"/>
              <a:t> – научный консультант</a:t>
            </a:r>
          </a:p>
          <a:p>
            <a:pPr marL="0" indent="0">
              <a:buNone/>
            </a:pPr>
            <a:endParaRPr lang="ru-RU" sz="3200" dirty="0" smtClean="0"/>
          </a:p>
          <a:p>
            <a:r>
              <a:rPr lang="ru-RU" sz="3200" dirty="0" err="1" smtClean="0"/>
              <a:t>Валиуллина</a:t>
            </a:r>
            <a:r>
              <a:rPr lang="ru-RU" sz="3200" dirty="0" smtClean="0"/>
              <a:t> Вилена </a:t>
            </a:r>
            <a:r>
              <a:rPr lang="ru-RU" sz="3200" dirty="0" err="1" smtClean="0"/>
              <a:t>Ильшатовна</a:t>
            </a:r>
            <a:r>
              <a:rPr lang="ru-RU" sz="3200" dirty="0" smtClean="0"/>
              <a:t> – научный консультант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916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адпись 21">
            <a:extLst>
              <a:ext uri="{FF2B5EF4-FFF2-40B4-BE49-F238E27FC236}">
                <a16:creationId xmlns:a16="http://schemas.microsoft.com/office/drawing/2014/main" id="{D6E86452-6AEA-4380-9682-AB26317ADB62}"/>
              </a:ext>
            </a:extLst>
          </p:cNvPr>
          <p:cNvSpPr txBox="1"/>
          <p:nvPr/>
        </p:nvSpPr>
        <p:spPr>
          <a:xfrm>
            <a:off x="2955850" y="3666606"/>
            <a:ext cx="1881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1400">
                <a:solidFill>
                  <a:schemeClr val="bg1"/>
                </a:solidFill>
                <a:cs typeface="Calibri Light" panose="020F0302020204030204" pitchFamily="34" charset="0"/>
              </a:rPr>
              <a:t>FABRIKAM RESIDENCES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1599" y="2184399"/>
            <a:ext cx="4777695" cy="1058333"/>
          </a:xfrm>
        </p:spPr>
        <p:txBody>
          <a:bodyPr rtlCol="0">
            <a:noAutofit/>
          </a:bodyPr>
          <a:lstStyle/>
          <a:p>
            <a:r>
              <a:rPr lang="ru-RU" sz="3600" dirty="0"/>
              <a:t>СПАСИБО ЗА ВНИМАНИЕ!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22929" y="3461163"/>
            <a:ext cx="4122162" cy="378288"/>
          </a:xfrm>
        </p:spPr>
        <p:txBody>
          <a:bodyPr rtlCol="0"/>
          <a:lstStyle/>
          <a:p>
            <a:r>
              <a:rPr lang="ru-RU" sz="2000" b="1" dirty="0"/>
              <a:t>Ильясова </a:t>
            </a:r>
            <a:r>
              <a:rPr lang="ru-RU" sz="2000" b="1" dirty="0" err="1"/>
              <a:t>Алия</a:t>
            </a:r>
            <a:r>
              <a:rPr lang="ru-RU" sz="2000" b="1" dirty="0"/>
              <a:t> </a:t>
            </a:r>
            <a:r>
              <a:rPr lang="ru-RU" sz="2400" b="1" dirty="0"/>
              <a:t>Валерьевна</a:t>
            </a:r>
            <a:endParaRPr lang="ru-RU" sz="2000" b="1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A3FB895-3D21-4707-8EDE-3F825906DE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22929" y="3884060"/>
            <a:ext cx="3445782" cy="288000"/>
          </a:xfrm>
        </p:spPr>
        <p:txBody>
          <a:bodyPr rtlCol="0"/>
          <a:lstStyle/>
          <a:p>
            <a:r>
              <a:rPr lang="ru-RU" sz="2000" dirty="0"/>
              <a:t>+79965824826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A0B41C33-430D-4B31-A546-F856469194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22928" y="4238973"/>
            <a:ext cx="3445783" cy="289070"/>
          </a:xfrm>
        </p:spPr>
        <p:txBody>
          <a:bodyPr rtlCol="0"/>
          <a:lstStyle/>
          <a:p>
            <a:r>
              <a:rPr lang="en-US" sz="2000" dirty="0"/>
              <a:t>velikaya.a.05@mail.ru</a:t>
            </a: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8" t="936" r="28046" b="1490"/>
          <a:stretch/>
        </p:blipFill>
        <p:spPr>
          <a:xfrm>
            <a:off x="1683399" y="829734"/>
            <a:ext cx="4387202" cy="5012266"/>
          </a:xfrm>
          <a:effectLst>
            <a:glow rad="101600">
              <a:srgbClr val="3B817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Овал 4"/>
          <p:cNvSpPr/>
          <p:nvPr/>
        </p:nvSpPr>
        <p:spPr>
          <a:xfrm>
            <a:off x="6450395" y="4594957"/>
            <a:ext cx="372533" cy="435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06_TF00951641.potx" id="{D61D9B98-77EB-4AFD-A5C1-4C81238E65A1}" vid="{ED9A72C6-E22F-4D0A-8A23-0B9FD3BEF397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9A80A7-0DD1-4CF4-ABD5-362A6549C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4D15D6-87BC-477C-8E91-9F90829C2FC8}">
  <ds:schemaRefs>
    <ds:schemaRef ds:uri="http://purl.org/dc/elements/1.1/"/>
    <ds:schemaRef ds:uri="http://schemas.microsoft.com/office/2006/metadata/properties"/>
    <ds:schemaRef ds:uri="fb0879af-3eba-417a-a55a-ffe6dcd6ca77"/>
    <ds:schemaRef ds:uri="http://purl.org/dc/terms/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6dc4bcd6-49db-4c07-9060-8acfc67cef9f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79AA90D-A39D-4F83-B1BD-92099B1CAD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Светлая презентация с шестиугольником</Template>
  <TotalTime>0</TotalTime>
  <Words>525</Words>
  <Application>Microsoft Office PowerPoint</Application>
  <PresentationFormat>Широкоэкранный</PresentationFormat>
  <Paragraphs>95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Тема Office</vt:lpstr>
      <vt:lpstr>Разработка цифрового модуля для определения поверхностных свойств на основе моделирования адсорбционно – десорбционных процессов</vt:lpstr>
      <vt:lpstr>Проблема</vt:lpstr>
      <vt:lpstr>Решение</vt:lpstr>
      <vt:lpstr>Целевая аудитория</vt:lpstr>
      <vt:lpstr>Анализ конкурентов</vt:lpstr>
      <vt:lpstr>Презентация PowerPoint</vt:lpstr>
      <vt:lpstr>Бизнес-модель</vt:lpstr>
      <vt:lpstr>Дорожная карта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2023-11-15T16:25:19Z</dcterms:created>
  <dcterms:modified xsi:type="dcterms:W3CDTF">2023-12-13T17:42:47Z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