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5" r:id="rId4"/>
    <p:sldId id="259" r:id="rId5"/>
    <p:sldId id="260" r:id="rId6"/>
    <p:sldId id="261" r:id="rId7"/>
    <p:sldId id="276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3" r:id="rId18"/>
    <p:sldId id="271" r:id="rId19"/>
    <p:sldId id="281" r:id="rId20"/>
    <p:sldId id="280" r:id="rId21"/>
  </p:sldIdLst>
  <p:sldSz cx="14630400" cy="8229600"/>
  <p:notesSz cx="8229600" cy="14630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ira Mono Medium" panose="020B0609050000020004" pitchFamily="49" charset="0"/>
      <p:regular r:id="rId27"/>
    </p:embeddedFont>
    <p:embeddedFont>
      <p:font typeface="Fira Sans" panose="020B0503050000020004" pitchFamily="34" charset="0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B6"/>
    <a:srgbClr val="FF6BD8"/>
    <a:srgbClr val="A72C7B"/>
    <a:srgbClr val="0F0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983" autoAdjust="0"/>
    <p:restoredTop sz="94610"/>
  </p:normalViewPr>
  <p:slideViewPr>
    <p:cSldViewPr snapToGrid="0" snapToObjects="1">
      <p:cViewPr>
        <p:scale>
          <a:sx n="66" d="100"/>
          <a:sy n="66" d="100"/>
        </p:scale>
        <p:origin x="48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63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 Search - это веб-сервис для поиска автозапчастей, объединяющий предложения от цифровых автосервисов и традиционных поставщиков.
Ключевые преимущества:
Экономия: Возможность сравнения цен для снижения расходов.
Удобство: Интуитивный поиск и простота использования для всех пользователей.
Платформа: Единое пространство для поставщиков и покупателей.
Надежность: Проверенные данные и поставщики для снижения рисков.
Сервис упрощает процесс покупки, предоставляя актуальную информацию о ценах, наличии и доставке запчастей.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1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4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8" r:id="rId18"/>
    <p:sldLayoutId id="2147483669" r:id="rId19"/>
    <p:sldLayoutId id="2147483670" r:id="rId2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0250" y="244160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Car Search: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Ваш Навигатор</a:t>
            </a: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в Мире Автозапчастей</a:t>
            </a:r>
            <a:endParaRPr lang="en-US" sz="445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FB2980F-F523-47DC-8F91-86561F981993}"/>
              </a:ext>
            </a:extLst>
          </p:cNvPr>
          <p:cNvSpPr/>
          <p:nvPr/>
        </p:nvSpPr>
        <p:spPr>
          <a:xfrm>
            <a:off x="4074060" y="7365900"/>
            <a:ext cx="10556340" cy="863700"/>
          </a:xfrm>
          <a:prstGeom prst="rect">
            <a:avLst/>
          </a:prstGeom>
          <a:solidFill>
            <a:srgbClr val="0F0F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2C621B-DC75-4EE2-9E32-04A17CFA3780}"/>
              </a:ext>
            </a:extLst>
          </p:cNvPr>
          <p:cNvSpPr/>
          <p:nvPr/>
        </p:nvSpPr>
        <p:spPr>
          <a:xfrm>
            <a:off x="6390" y="20179"/>
            <a:ext cx="172131" cy="8168190"/>
          </a:xfrm>
          <a:prstGeom prst="rect">
            <a:avLst/>
          </a:prstGeom>
          <a:solidFill>
            <a:srgbClr val="F600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EBAC58FA-0612-4C8F-A33B-82FD44F433D0}"/>
              </a:ext>
            </a:extLst>
          </p:cNvPr>
          <p:cNvSpPr txBox="1">
            <a:spLocks/>
          </p:cNvSpPr>
          <p:nvPr/>
        </p:nvSpPr>
        <p:spPr>
          <a:xfrm>
            <a:off x="4258749" y="5467986"/>
            <a:ext cx="5167778" cy="9273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ru-RU" sz="1680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F61A1D-DA8A-448F-9789-58AE86D5B931}"/>
              </a:ext>
            </a:extLst>
          </p:cNvPr>
          <p:cNvSpPr txBox="1"/>
          <p:nvPr/>
        </p:nvSpPr>
        <p:spPr>
          <a:xfrm>
            <a:off x="10060204" y="5699988"/>
            <a:ext cx="4570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Gilroy" panose="00000500000000000000" pitchFamily="2" charset="-52"/>
              </a:rPr>
              <a:t>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3A868B1-41D1-4D2D-8F37-48E0D8093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439" y="7579175"/>
            <a:ext cx="4131239" cy="3945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C23C3B7-6D76-45FB-82FA-F9C5FA7DF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446" y="7411155"/>
            <a:ext cx="991920" cy="77318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515929C-6B0A-49CC-9AD6-4CDD4061C2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417" y="7459676"/>
            <a:ext cx="1659221" cy="635515"/>
          </a:xfrm>
          <a:prstGeom prst="rect">
            <a:avLst/>
          </a:prstGeom>
        </p:spPr>
      </p:pic>
      <p:pic>
        <p:nvPicPr>
          <p:cNvPr id="28" name="Рисунок 27" descr="Изображение выглядит как текст, Шрифт, символ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797DD4-FCE3-45B6-9286-A09DBEEBA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46" y="7427310"/>
            <a:ext cx="1924760" cy="74088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07AA253-3151-43E9-B940-8B706733CBF5}"/>
              </a:ext>
            </a:extLst>
          </p:cNvPr>
          <p:cNvSpPr/>
          <p:nvPr/>
        </p:nvSpPr>
        <p:spPr>
          <a:xfrm rot="5400000">
            <a:off x="4558207" y="2780103"/>
            <a:ext cx="178176" cy="8993412"/>
          </a:xfrm>
          <a:prstGeom prst="rect">
            <a:avLst/>
          </a:prstGeom>
          <a:solidFill>
            <a:srgbClr val="F600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8044" y="606504"/>
            <a:ext cx="7600712" cy="1378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Продукты и Услуги: </a:t>
            </a:r>
            <a:r>
              <a:rPr lang="en-US" sz="43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Индивидуальный Подход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258044" y="2535555"/>
            <a:ext cx="3531394" cy="826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Для Владельцев и СТО: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258044" y="3610332"/>
            <a:ext cx="3531394" cy="1772126"/>
          </a:xfrm>
          <a:prstGeom prst="roundRect">
            <a:avLst>
              <a:gd name="adj" fmla="val 8256"/>
            </a:avLst>
          </a:prstGeom>
          <a:solidFill>
            <a:srgbClr val="0F0F10"/>
          </a:solidFill>
          <a:ln w="30480">
            <a:solidFill>
              <a:srgbClr val="474748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227564" y="3610332"/>
            <a:ext cx="121920" cy="1772126"/>
          </a:xfrm>
          <a:prstGeom prst="roundRect">
            <a:avLst>
              <a:gd name="adj" fmla="val 27128"/>
            </a:avLst>
          </a:prstGeom>
          <a:solidFill>
            <a:srgbClr val="FF6BD8"/>
          </a:solidFill>
          <a:ln/>
        </p:spPr>
      </p:sp>
      <p:sp>
        <p:nvSpPr>
          <p:cNvPr id="7" name="Text 4"/>
          <p:cNvSpPr/>
          <p:nvPr/>
        </p:nvSpPr>
        <p:spPr>
          <a:xfrm>
            <a:off x="6600349" y="3861197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Быстрый Поиск</a:t>
            </a:r>
            <a:endParaRPr lang="en-US" sz="2150" dirty="0"/>
          </a:p>
        </p:txBody>
      </p:sp>
      <p:sp>
        <p:nvSpPr>
          <p:cNvPr id="8" name="Text 5"/>
          <p:cNvSpPr/>
          <p:nvPr/>
        </p:nvSpPr>
        <p:spPr>
          <a:xfrm>
            <a:off x="6600349" y="4426029"/>
            <a:ext cx="29382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Подбор запчастей по VIN или модели.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258044" y="5602843"/>
            <a:ext cx="3531394" cy="1772126"/>
          </a:xfrm>
          <a:prstGeom prst="roundRect">
            <a:avLst>
              <a:gd name="adj" fmla="val 8256"/>
            </a:avLst>
          </a:prstGeom>
          <a:solidFill>
            <a:srgbClr val="0F0F10"/>
          </a:solidFill>
          <a:ln w="30480">
            <a:solidFill>
              <a:srgbClr val="47474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27564" y="5602843"/>
            <a:ext cx="121920" cy="1772126"/>
          </a:xfrm>
          <a:prstGeom prst="roundRect">
            <a:avLst>
              <a:gd name="adj" fmla="val 27128"/>
            </a:avLst>
          </a:prstGeom>
          <a:solidFill>
            <a:srgbClr val="FF6BD8"/>
          </a:solidFill>
          <a:ln/>
        </p:spPr>
      </p:sp>
      <p:sp>
        <p:nvSpPr>
          <p:cNvPr id="11" name="Text 8"/>
          <p:cNvSpPr/>
          <p:nvPr/>
        </p:nvSpPr>
        <p:spPr>
          <a:xfrm>
            <a:off x="6600349" y="5853708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Сравнение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600349" y="6418540"/>
            <a:ext cx="29382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Анализ цен и качества предложений.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0334982" y="2535555"/>
            <a:ext cx="3307437" cy="413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Для Поставщиков:</a:t>
            </a:r>
            <a:endParaRPr lang="en-US" sz="2600" dirty="0"/>
          </a:p>
        </p:txBody>
      </p:sp>
      <p:sp>
        <p:nvSpPr>
          <p:cNvPr id="14" name="Shape 11"/>
          <p:cNvSpPr/>
          <p:nvPr/>
        </p:nvSpPr>
        <p:spPr>
          <a:xfrm>
            <a:off x="10334982" y="3196947"/>
            <a:ext cx="3531394" cy="2116574"/>
          </a:xfrm>
          <a:prstGeom prst="roundRect">
            <a:avLst>
              <a:gd name="adj" fmla="val 6912"/>
            </a:avLst>
          </a:prstGeom>
          <a:solidFill>
            <a:srgbClr val="0F0F10"/>
          </a:solidFill>
          <a:ln w="30480">
            <a:solidFill>
              <a:srgbClr val="47474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0304502" y="3196947"/>
            <a:ext cx="121920" cy="2116574"/>
          </a:xfrm>
          <a:prstGeom prst="roundRect">
            <a:avLst>
              <a:gd name="adj" fmla="val 27128"/>
            </a:avLst>
          </a:prstGeom>
          <a:solidFill>
            <a:srgbClr val="FF6BD8"/>
          </a:solidFill>
          <a:ln/>
        </p:spPr>
      </p:sp>
      <p:sp>
        <p:nvSpPr>
          <p:cNvPr id="16" name="Text 13"/>
          <p:cNvSpPr/>
          <p:nvPr/>
        </p:nvSpPr>
        <p:spPr>
          <a:xfrm>
            <a:off x="10677287" y="3447812"/>
            <a:ext cx="2938224" cy="688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Платформа для Сбыта</a:t>
            </a:r>
            <a:endParaRPr lang="en-US" sz="2150" dirty="0"/>
          </a:p>
        </p:txBody>
      </p:sp>
      <p:sp>
        <p:nvSpPr>
          <p:cNvPr id="17" name="Text 14"/>
          <p:cNvSpPr/>
          <p:nvPr/>
        </p:nvSpPr>
        <p:spPr>
          <a:xfrm>
            <a:off x="10677287" y="4357092"/>
            <a:ext cx="29382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Размещение и продажа автозапчастей.</a:t>
            </a:r>
            <a:endParaRPr lang="en-US" sz="1700" dirty="0"/>
          </a:p>
        </p:txBody>
      </p:sp>
      <p:sp>
        <p:nvSpPr>
          <p:cNvPr id="18" name="Shape 15"/>
          <p:cNvSpPr/>
          <p:nvPr/>
        </p:nvSpPr>
        <p:spPr>
          <a:xfrm>
            <a:off x="10334982" y="5533906"/>
            <a:ext cx="3531394" cy="1772126"/>
          </a:xfrm>
          <a:prstGeom prst="roundRect">
            <a:avLst>
              <a:gd name="adj" fmla="val 8256"/>
            </a:avLst>
          </a:prstGeom>
          <a:solidFill>
            <a:srgbClr val="0F0F10"/>
          </a:solidFill>
          <a:ln w="30480">
            <a:solidFill>
              <a:srgbClr val="474748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304502" y="5533906"/>
            <a:ext cx="121920" cy="1772126"/>
          </a:xfrm>
          <a:prstGeom prst="roundRect">
            <a:avLst>
              <a:gd name="adj" fmla="val 27128"/>
            </a:avLst>
          </a:prstGeom>
          <a:solidFill>
            <a:srgbClr val="FF6BD8"/>
          </a:solidFill>
          <a:ln/>
        </p:spPr>
      </p:sp>
      <p:sp>
        <p:nvSpPr>
          <p:cNvPr id="20" name="Text 17"/>
          <p:cNvSpPr/>
          <p:nvPr/>
        </p:nvSpPr>
        <p:spPr>
          <a:xfrm>
            <a:off x="10677287" y="5784771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Статистика</a:t>
            </a:r>
            <a:endParaRPr lang="en-US" sz="2150" dirty="0"/>
          </a:p>
        </p:txBody>
      </p:sp>
      <p:sp>
        <p:nvSpPr>
          <p:cNvPr id="21" name="Text 18"/>
          <p:cNvSpPr/>
          <p:nvPr/>
        </p:nvSpPr>
        <p:spPr>
          <a:xfrm>
            <a:off x="10677287" y="6349603"/>
            <a:ext cx="29382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Данные о популярных автозапчастях.</a:t>
            </a:r>
            <a:endParaRPr lang="en-US" sz="17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EC80DC3-93F8-43AA-BA3C-E40BE53A3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711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5930" y="3381851"/>
            <a:ext cx="13078539" cy="1385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Ключевые Ресурсы: </a:t>
            </a:r>
            <a:r>
              <a:rPr lang="en-US" sz="43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Интеллектуальные Технологии</a:t>
            </a:r>
            <a:endParaRPr lang="en-US" sz="4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30" y="5099804"/>
            <a:ext cx="4359473" cy="88677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97625" y="6208276"/>
            <a:ext cx="3916085" cy="692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Система Поиска и Парсинга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997625" y="7034213"/>
            <a:ext cx="3916085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Каталоги по VIN и модели.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404" y="5099804"/>
            <a:ext cx="4359473" cy="88677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65383" y="6229877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Передача Списков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5357098" y="6687741"/>
            <a:ext cx="3916085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1700" dirty="0">
                <a:solidFill>
                  <a:srgbClr val="E0D6DE"/>
                </a:solidFill>
                <a:latin typeface="Fira Sans" pitchFamily="34" charset="0"/>
              </a:rPr>
              <a:t>Договорённости о получении </a:t>
            </a:r>
            <a:r>
              <a:rPr lang="en-US" sz="1700" dirty="0">
                <a:solidFill>
                  <a:srgbClr val="E0D6DE"/>
                </a:solidFill>
                <a:latin typeface="Fira Sans" pitchFamily="34" charset="0"/>
              </a:rPr>
              <a:t>API</a:t>
            </a:r>
            <a:r>
              <a:rPr lang="ru-RU" sz="1700" dirty="0">
                <a:solidFill>
                  <a:srgbClr val="E0D6DE"/>
                </a:solidFill>
                <a:latin typeface="Fira Sans" pitchFamily="34" charset="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ru-RU" sz="1700" dirty="0">
                <a:solidFill>
                  <a:srgbClr val="E0D6DE"/>
                </a:solidFill>
                <a:latin typeface="Fira Sans" pitchFamily="34" charset="0"/>
              </a:rPr>
              <a:t>маркетплейсов</a:t>
            </a:r>
            <a:r>
              <a:rPr lang="en-US" sz="1700" dirty="0">
                <a:solidFill>
                  <a:srgbClr val="E0D6DE"/>
                </a:solidFill>
                <a:latin typeface="Fira Sans" pitchFamily="34" charset="0"/>
              </a:rPr>
              <a:t>  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877" y="5099804"/>
            <a:ext cx="4359593" cy="88677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6572" y="6208276"/>
            <a:ext cx="3324701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Объединение и Выдача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716572" y="6687741"/>
            <a:ext cx="3916204" cy="7093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Результаты пользователю в удобном формате.</a:t>
            </a:r>
            <a:endParaRPr lang="en-US" sz="17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6D87A6F-F6EA-45CB-92EF-C9D6188AE7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924" y="570905"/>
            <a:ext cx="7692152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Рыночный Потенциал: </a:t>
            </a:r>
            <a:r>
              <a:rPr lang="en-US" sz="40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Миллиарды Рублей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725924" y="1949887"/>
            <a:ext cx="5226725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SAM (Достижимый Объем Рынка)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25924" y="2649855"/>
            <a:ext cx="769215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Онлайн-сектор: ~4,1 млн запросов/мес.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25924" y="3214926"/>
            <a:ext cx="769215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49,2 млн запросов/год.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25924" y="3779996"/>
            <a:ext cx="769215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При среднем чеке 10 000 руб. и 6% конверсии: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25924" y="4422934"/>
            <a:ext cx="7692152" cy="259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200"/>
              </a:lnSpc>
              <a:buNone/>
            </a:pPr>
            <a:r>
              <a:rPr lang="en-US" sz="81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~29.5 млрд ₽/год</a:t>
            </a:r>
            <a:endParaRPr lang="en-US" sz="8150" dirty="0"/>
          </a:p>
        </p:txBody>
      </p:sp>
      <p:sp>
        <p:nvSpPr>
          <p:cNvPr id="9" name="Text 6"/>
          <p:cNvSpPr/>
          <p:nvPr/>
        </p:nvSpPr>
        <p:spPr>
          <a:xfrm>
            <a:off x="617640" y="7326749"/>
            <a:ext cx="769215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Для нашего региона: ~504 млн ₽/год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81739"/>
            <a:ext cx="74841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Общий Объем Рынка: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TAM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3067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62 млн транспортных средств в России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14873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30% нуждаются в деталях ежегодно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76678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~186 млрд ₽/год (консервативная оценка)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89" y="534138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При учете средних трат 27,4 тыс. ₽/год на авто: ~1.3 трлн ₽/год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277" y="543163"/>
            <a:ext cx="7761446" cy="1234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Доходы и Издержки: </a:t>
            </a:r>
            <a:r>
              <a:rPr lang="en-US" sz="38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Эффективная Модель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91277" y="1856303"/>
            <a:ext cx="3377089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Поступление Доходов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691277" y="2819043"/>
            <a:ext cx="7761446" cy="1457087"/>
          </a:xfrm>
          <a:prstGeom prst="roundRect">
            <a:avLst>
              <a:gd name="adj" fmla="val 7531"/>
            </a:avLst>
          </a:prstGeom>
          <a:solidFill>
            <a:srgbClr val="0F0F10"/>
          </a:solidFill>
          <a:ln/>
        </p:spPr>
      </p:sp>
      <p:sp>
        <p:nvSpPr>
          <p:cNvPr id="6" name="Shape 3"/>
          <p:cNvSpPr/>
          <p:nvPr/>
        </p:nvSpPr>
        <p:spPr>
          <a:xfrm>
            <a:off x="691277" y="2796183"/>
            <a:ext cx="7761446" cy="91440"/>
          </a:xfrm>
          <a:prstGeom prst="roundRect">
            <a:avLst>
              <a:gd name="adj" fmla="val 32401"/>
            </a:avLst>
          </a:prstGeom>
          <a:solidFill>
            <a:srgbClr val="FF6BD8"/>
          </a:solidFill>
          <a:ln/>
        </p:spPr>
      </p:sp>
      <p:sp>
        <p:nvSpPr>
          <p:cNvPr id="7" name="Shape 4"/>
          <p:cNvSpPr/>
          <p:nvPr/>
        </p:nvSpPr>
        <p:spPr>
          <a:xfrm>
            <a:off x="4275773" y="2522815"/>
            <a:ext cx="592455" cy="592455"/>
          </a:xfrm>
          <a:prstGeom prst="roundRect">
            <a:avLst>
              <a:gd name="adj" fmla="val 154341"/>
            </a:avLst>
          </a:prstGeom>
          <a:solidFill>
            <a:srgbClr val="FF6BD8"/>
          </a:solidFill>
          <a:ln/>
        </p:spPr>
      </p:sp>
      <p:sp>
        <p:nvSpPr>
          <p:cNvPr id="8" name="Text 5"/>
          <p:cNvSpPr/>
          <p:nvPr/>
        </p:nvSpPr>
        <p:spPr>
          <a:xfrm>
            <a:off x="4453533" y="2670929"/>
            <a:ext cx="236934" cy="296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1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911543" y="3312795"/>
            <a:ext cx="266569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Брокерский Процент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11543" y="3739872"/>
            <a:ext cx="7320915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 каждого клика или покупки на партнерских сайтах.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91277" y="4572357"/>
            <a:ext cx="4621173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Ключевые Виды Деятельности</a:t>
            </a:r>
            <a:endParaRPr lang="en-US" sz="2300" dirty="0"/>
          </a:p>
        </p:txBody>
      </p:sp>
      <p:sp>
        <p:nvSpPr>
          <p:cNvPr id="12" name="Shape 9"/>
          <p:cNvSpPr/>
          <p:nvPr/>
        </p:nvSpPr>
        <p:spPr>
          <a:xfrm>
            <a:off x="691277" y="5347514"/>
            <a:ext cx="98703" cy="98703"/>
          </a:xfrm>
          <a:prstGeom prst="roundRect">
            <a:avLst>
              <a:gd name="adj" fmla="val 463208"/>
            </a:avLst>
          </a:prstGeom>
          <a:solidFill>
            <a:srgbClr val="FF6BD8"/>
          </a:solidFill>
          <a:ln/>
        </p:spPr>
      </p:sp>
      <p:sp>
        <p:nvSpPr>
          <p:cNvPr id="13" name="Text 10"/>
          <p:cNvSpPr/>
          <p:nvPr/>
        </p:nvSpPr>
        <p:spPr>
          <a:xfrm>
            <a:off x="987385" y="5238869"/>
            <a:ext cx="746533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Бесперебойная работа сайта.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91277" y="6058436"/>
            <a:ext cx="98703" cy="98703"/>
          </a:xfrm>
          <a:prstGeom prst="roundRect">
            <a:avLst>
              <a:gd name="adj" fmla="val 463208"/>
            </a:avLst>
          </a:prstGeom>
          <a:solidFill>
            <a:srgbClr val="FF6BD8"/>
          </a:solidFill>
          <a:ln/>
        </p:spPr>
      </p:sp>
      <p:sp>
        <p:nvSpPr>
          <p:cNvPr id="15" name="Text 12"/>
          <p:cNvSpPr/>
          <p:nvPr/>
        </p:nvSpPr>
        <p:spPr>
          <a:xfrm>
            <a:off x="987385" y="5949791"/>
            <a:ext cx="746533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Поддержка</a:t>
            </a: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API</a:t>
            </a:r>
            <a:r>
              <a:rPr lang="ru-RU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постоянная актуализация данных</a:t>
            </a: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91277" y="6769358"/>
            <a:ext cx="98703" cy="98703"/>
          </a:xfrm>
          <a:prstGeom prst="roundRect">
            <a:avLst>
              <a:gd name="adj" fmla="val 463208"/>
            </a:avLst>
          </a:prstGeom>
          <a:solidFill>
            <a:srgbClr val="FF6BD8"/>
          </a:solidFill>
          <a:ln/>
        </p:spPr>
      </p:sp>
      <p:sp>
        <p:nvSpPr>
          <p:cNvPr id="17" name="Text 14"/>
          <p:cNvSpPr/>
          <p:nvPr/>
        </p:nvSpPr>
        <p:spPr>
          <a:xfrm>
            <a:off x="987385" y="6660713"/>
            <a:ext cx="746533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Развитие технологий и каталогов.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691277" y="7480280"/>
            <a:ext cx="98703" cy="98703"/>
          </a:xfrm>
          <a:prstGeom prst="roundRect">
            <a:avLst>
              <a:gd name="adj" fmla="val 463208"/>
            </a:avLst>
          </a:prstGeom>
          <a:solidFill>
            <a:srgbClr val="FF6BD8"/>
          </a:solidFill>
          <a:ln/>
        </p:spPr>
      </p:sp>
      <p:sp>
        <p:nvSpPr>
          <p:cNvPr id="19" name="Text 16"/>
          <p:cNvSpPr/>
          <p:nvPr/>
        </p:nvSpPr>
        <p:spPr>
          <a:xfrm>
            <a:off x="987385" y="7371636"/>
            <a:ext cx="746533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Работа с партнерами.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9113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Издержки: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Минимальные Инвестиции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1" y="4148852"/>
            <a:ext cx="6405296" cy="2440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Зарплата сотрудникам: 189 тыс. ₽/</a:t>
            </a:r>
            <a:r>
              <a:rPr lang="ru-RU" sz="2000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мес</a:t>
            </a:r>
            <a:endParaRPr lang="ru-RU" sz="2000" dirty="0">
              <a:solidFill>
                <a:srgbClr val="E0D6DE"/>
              </a:solidFill>
              <a:latin typeface="Fira Sans" pitchFamily="34" charset="0"/>
              <a:ea typeface="Fira Sans" pitchFamily="34" charset="-122"/>
              <a:cs typeface="Fira Sans" pitchFamily="34" charset="-12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Аренда серверов/домена: 8 тыс. ₽/</a:t>
            </a:r>
            <a:r>
              <a:rPr lang="ru-RU" sz="2000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мес</a:t>
            </a:r>
            <a:endParaRPr lang="ru-RU" sz="2000" dirty="0">
              <a:solidFill>
                <a:srgbClr val="E0D6DE"/>
              </a:solidFill>
              <a:latin typeface="Fira Sans" pitchFamily="34" charset="0"/>
              <a:ea typeface="Fira Sans" pitchFamily="34" charset="-122"/>
              <a:cs typeface="Fira Sans" pitchFamily="34" charset="-12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Дилерские каталоги с API: 4.5 тыс. ₽/</a:t>
            </a:r>
            <a:r>
              <a:rPr lang="ru-RU" sz="2000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мес</a:t>
            </a:r>
            <a:endParaRPr lang="ru-RU" sz="2000" dirty="0">
              <a:solidFill>
                <a:srgbClr val="E0D6DE"/>
              </a:solidFill>
              <a:latin typeface="Fira Sans" pitchFamily="34" charset="0"/>
              <a:ea typeface="Fira Sans" pitchFamily="34" charset="-122"/>
              <a:cs typeface="Fira Sans" pitchFamily="34" charset="-12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Реклама/SEO: 50 тыс. ₽/</a:t>
            </a:r>
            <a:r>
              <a:rPr lang="ru-RU" sz="2000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мес</a:t>
            </a:r>
            <a:endParaRPr lang="ru-RU" sz="2000" dirty="0">
              <a:solidFill>
                <a:srgbClr val="E0D6DE"/>
              </a:solidFill>
              <a:latin typeface="Fira Sans" pitchFamily="34" charset="0"/>
              <a:ea typeface="Fira Sans" pitchFamily="34" charset="-122"/>
              <a:cs typeface="Fira Sans" pitchFamily="34" charset="-12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Общие годовые затраты: ~3 500 000 ₽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8186" y="374856"/>
            <a:ext cx="13475018" cy="1031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00" dirty="0" err="1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Конкурентны</a:t>
            </a:r>
            <a:r>
              <a:rPr lang="ru-RU" sz="32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е</a:t>
            </a:r>
            <a:r>
              <a:rPr lang="en-US" sz="32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</a:t>
            </a:r>
            <a:r>
              <a:rPr lang="ru-RU" sz="32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ресурсы</a:t>
            </a:r>
            <a:r>
              <a:rPr lang="en-US" sz="32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: </a:t>
            </a:r>
            <a:r>
              <a:rPr lang="en-US" sz="32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Синергия и Преимущества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52448" y="1272333"/>
            <a:ext cx="4176951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6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</a:rPr>
              <a:t>Exist.ru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0751" y="6170057"/>
            <a:ext cx="4176951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u-RU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Ранее выступавший как форум для авто любителей, ныне агрегатор автозапчастей. Главная деятельность ведение форумов и помощь автовладельцам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139689" y="1272333"/>
            <a:ext cx="2063234" cy="257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Armtek.ru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181522" y="6185767"/>
            <a:ext cx="4176951" cy="1034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u-RU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Это ведущий поставщик автозапчастей в Беларуси с крупной розничной сетью. Сервис специализируется на профессиональном подборе комплектующих, предлагая обширный каталог из оригинальных и качественных аналоговых деталей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9726929" y="1272333"/>
            <a:ext cx="2063234" cy="257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Autodoc.ru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9800702" y="6217118"/>
            <a:ext cx="4315658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u-RU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Это крупный международный онлайн-магазин с огромным ассортиментом. Платформа делает акцент на точности подбора, предлагая помощь экспертов и поиск по VIN-коду, чтобы избежать ошибок. Его сильные стороны — прямой доступ к широкой сети поставщиков и долгая история работы на рынке</a:t>
            </a:r>
            <a:endParaRPr lang="en-US" sz="125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1AA2E6-C59E-49A2-89C5-E4CC1AA64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61FE092-5013-4BBD-B906-29AA0F0AD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764" y="1865330"/>
            <a:ext cx="3946261" cy="394626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B9E891E-E990-454E-83ED-CAD15771D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0822" y="1872698"/>
            <a:ext cx="4105177" cy="410517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0C5D43B-B94F-42F5-A8F4-D718E8E73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991" y="1872699"/>
            <a:ext cx="3819863" cy="38198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0308" y="565071"/>
            <a:ext cx="8883848" cy="500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Дорожная Карта: </a:t>
            </a:r>
            <a:r>
              <a:rPr lang="en-US" sz="31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Детализированный План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60308" y="1385530"/>
            <a:ext cx="13509784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Наш путь к реализации проекта Car Search разбит на ключевые этапы, каждый из которых включает в себя организационные, технические и коммерческие задачи.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60308" y="1821775"/>
            <a:ext cx="6674882" cy="2841308"/>
          </a:xfrm>
          <a:prstGeom prst="roundRect">
            <a:avLst>
              <a:gd name="adj" fmla="val 845"/>
            </a:avLst>
          </a:prstGeom>
          <a:solidFill>
            <a:srgbClr val="0F0F10"/>
          </a:solidFill>
          <a:ln w="22860">
            <a:solidFill>
              <a:srgbClr val="47474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3168" y="1844635"/>
            <a:ext cx="6629162" cy="480179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6" name="Text 4"/>
          <p:cNvSpPr/>
          <p:nvPr/>
        </p:nvSpPr>
        <p:spPr>
          <a:xfrm>
            <a:off x="3777734" y="1934647"/>
            <a:ext cx="24003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43188" y="2484834"/>
            <a:ext cx="2880360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Q1: </a:t>
            </a:r>
            <a:r>
              <a:rPr lang="ru-RU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Ф</a:t>
            </a:r>
            <a:r>
              <a:rPr lang="en-US" sz="1550" dirty="0" err="1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ундамент</a:t>
            </a:r>
            <a:r>
              <a:rPr lang="en-US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и </a:t>
            </a:r>
            <a:r>
              <a:rPr lang="en-US" sz="1550" dirty="0" err="1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Прототип</a:t>
            </a:r>
            <a:r>
              <a:rPr lang="ru-RU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. </a:t>
            </a:r>
          </a:p>
          <a:p>
            <a:pPr marL="0" indent="0" algn="l">
              <a:lnSpc>
                <a:spcPts val="1950"/>
              </a:lnSpc>
              <a:buNone/>
            </a:pPr>
            <a:r>
              <a:rPr lang="ru-RU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               Продолжение глубинных интервью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43188" y="3060986"/>
            <a:ext cx="6309122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Организация: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Регистрация юрлица, юр. соглашения, формирование команды.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43188" y="3413174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Технология: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Изучение и тестирование API маркетплейсов, создание прототипа агрегации данных.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43188" y="3923291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Партнерства: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Формирование базы потенциальных партнеров, заключение первых соглашений.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395210" y="1821775"/>
            <a:ext cx="6674882" cy="2841308"/>
          </a:xfrm>
          <a:prstGeom prst="roundRect">
            <a:avLst>
              <a:gd name="adj" fmla="val 845"/>
            </a:avLst>
          </a:prstGeom>
          <a:solidFill>
            <a:srgbClr val="0F0F10"/>
          </a:solidFill>
          <a:ln w="22860">
            <a:solidFill>
              <a:srgbClr val="47474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418070" y="1844635"/>
            <a:ext cx="6629162" cy="480179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13" name="Text 11"/>
          <p:cNvSpPr/>
          <p:nvPr/>
        </p:nvSpPr>
        <p:spPr>
          <a:xfrm>
            <a:off x="10612636" y="1934647"/>
            <a:ext cx="24003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2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7578090" y="2484834"/>
            <a:ext cx="2760345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Q2: MVP и Первый Трафик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578090" y="2830949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Продукт: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Проектирование и создание дизайна MVP сайта, перенос на пром. сервер.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578090" y="3399353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Интеграции: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Интеграция прямых фидов от партнеров, базовая SEO-оптимизация.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578090" y="3967758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Монетизация: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Запуск платной подписки для поставщиков, финансовое планирование.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60308" y="4823103"/>
            <a:ext cx="6674882" cy="2841308"/>
          </a:xfrm>
          <a:prstGeom prst="roundRect">
            <a:avLst>
              <a:gd name="adj" fmla="val 845"/>
            </a:avLst>
          </a:prstGeom>
          <a:solidFill>
            <a:srgbClr val="0F0F10"/>
          </a:solidFill>
          <a:ln w="22860">
            <a:solidFill>
              <a:srgbClr val="47474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83168" y="4845963"/>
            <a:ext cx="6629162" cy="480179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20" name="Text 18"/>
          <p:cNvSpPr/>
          <p:nvPr/>
        </p:nvSpPr>
        <p:spPr>
          <a:xfrm>
            <a:off x="3777734" y="4935974"/>
            <a:ext cx="24003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3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743188" y="5486162"/>
            <a:ext cx="3240405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Q3: Публичный Запуск и Рост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743188" y="5832277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Маркетинг: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Запуск таргетированной и контекстной рекламы, оптимизация скорости сайта.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3188" y="6400681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Аналитика: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Внедрение сквозной аналитики, A/B-тестирование, система уведомлений для пользователей.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43188" y="6969085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Развитие: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Активное расширение базы прямых партнеров, внедрение платёжного шлюза.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395210" y="4823103"/>
            <a:ext cx="6674882" cy="2841308"/>
          </a:xfrm>
          <a:prstGeom prst="roundRect">
            <a:avLst>
              <a:gd name="adj" fmla="val 845"/>
            </a:avLst>
          </a:prstGeom>
          <a:solidFill>
            <a:srgbClr val="0F0F10"/>
          </a:solidFill>
          <a:ln w="22860">
            <a:solidFill>
              <a:srgbClr val="47474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418070" y="4845963"/>
            <a:ext cx="6629162" cy="480179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27" name="Text 25"/>
          <p:cNvSpPr/>
          <p:nvPr/>
        </p:nvSpPr>
        <p:spPr>
          <a:xfrm>
            <a:off x="10612636" y="4935974"/>
            <a:ext cx="24003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4</a:t>
            </a:r>
            <a:endParaRPr lang="en-US" sz="1850" dirty="0"/>
          </a:p>
        </p:txBody>
      </p:sp>
      <p:sp>
        <p:nvSpPr>
          <p:cNvPr id="28" name="Text 26"/>
          <p:cNvSpPr/>
          <p:nvPr/>
        </p:nvSpPr>
        <p:spPr>
          <a:xfrm>
            <a:off x="7578090" y="5486162"/>
            <a:ext cx="4200525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Q4: Масштабирование и Автоматизация</a:t>
            </a:r>
            <a:endParaRPr lang="en-US" sz="1550" dirty="0"/>
          </a:p>
        </p:txBody>
      </p:sp>
      <p:sp>
        <p:nvSpPr>
          <p:cNvPr id="29" name="Text 27"/>
          <p:cNvSpPr/>
          <p:nvPr/>
        </p:nvSpPr>
        <p:spPr>
          <a:xfrm>
            <a:off x="7578090" y="5832277"/>
            <a:ext cx="6309122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Продукт: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Запуск личного кабинета для партнеров, контент-маркетинг и SMM.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578090" y="6144458"/>
            <a:ext cx="6309122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Мобильность: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Разработка и запуск мобильного приложения/PWA.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7578090" y="6456640"/>
            <a:ext cx="6309122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Экспансия:</a:t>
            </a: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Расширение на соседние регионы, рефакторинг кода и оптимизация инфраструктуры.</a:t>
            </a:r>
            <a:endParaRPr lang="en-US" sz="125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73D9BB2-A6F8-4FA0-9BF5-866F2AA1C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4596" y="531019"/>
            <a:ext cx="6648688" cy="512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Наша Команда: </a:t>
            </a:r>
            <a:r>
              <a:rPr lang="en-US" sz="32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Талант и Опыт</a:t>
            </a:r>
            <a:endParaRPr lang="en-US" sz="3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16" y="1479947"/>
            <a:ext cx="3268028" cy="19700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569" y="1479947"/>
            <a:ext cx="3268028" cy="197000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923" y="1479947"/>
            <a:ext cx="3268028" cy="1970008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0276" y="1479947"/>
            <a:ext cx="3268028" cy="197000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216" y="3581281"/>
            <a:ext cx="3268028" cy="1970008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569" y="3581281"/>
            <a:ext cx="3268028" cy="1970008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0923" y="3581281"/>
            <a:ext cx="3268028" cy="1970008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0276" y="3581281"/>
            <a:ext cx="3268028" cy="1970008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574596" y="5843707"/>
            <a:ext cx="13481209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Мы — команда, обладающая полным стеком разработки: от UI-дизайнера до всех необходимых разработчиков.</a:t>
            </a:r>
            <a:endParaRPr lang="en-US" sz="1250" dirty="0"/>
          </a:p>
        </p:txBody>
      </p:sp>
      <p:sp>
        <p:nvSpPr>
          <p:cNvPr id="12" name="Text 2"/>
          <p:cNvSpPr/>
          <p:nvPr/>
        </p:nvSpPr>
        <p:spPr>
          <a:xfrm>
            <a:off x="574596" y="6291024"/>
            <a:ext cx="13481209" cy="52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Каждый член команды — талантливый и увлеченный профессионал, активно участвующий в продуктовой инженерии, внося свой вклад в дизайн, устойчивость системы и общую идею проекта.</a:t>
            </a:r>
            <a:endParaRPr lang="en-US" sz="1250" dirty="0"/>
          </a:p>
        </p:txBody>
      </p:sp>
      <p:sp>
        <p:nvSpPr>
          <p:cNvPr id="13" name="Shape 3"/>
          <p:cNvSpPr/>
          <p:nvPr/>
        </p:nvSpPr>
        <p:spPr>
          <a:xfrm>
            <a:off x="574596" y="7000994"/>
            <a:ext cx="13481209" cy="697468"/>
          </a:xfrm>
          <a:prstGeom prst="roundRect">
            <a:avLst>
              <a:gd name="adj" fmla="val 3531"/>
            </a:avLst>
          </a:prstGeom>
          <a:solidFill>
            <a:srgbClr val="4D0038"/>
          </a:solidFill>
          <a:ln/>
        </p:spPr>
      </p:sp>
      <p:pic>
        <p:nvPicPr>
          <p:cNvPr id="14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664" y="7245310"/>
            <a:ext cx="205145" cy="164068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107877" y="7206020"/>
            <a:ext cx="12783860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Гипотезы подтверждены статистикой Росстата. Модель монетизации и реализации проекта спроектирована.</a:t>
            </a:r>
            <a:endParaRPr lang="en-US" sz="125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D264BF4-E623-4CCB-95F3-285088C8E9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93790" y="1636752"/>
            <a:ext cx="13042821" cy="4253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Будущее Автозапчастей Здесь.</a:t>
            </a:r>
            <a:endParaRPr lang="en-US" sz="8900" dirty="0"/>
          </a:p>
        </p:txBody>
      </p:sp>
      <p:sp>
        <p:nvSpPr>
          <p:cNvPr id="5" name="Text 2"/>
          <p:cNvSpPr/>
          <p:nvPr/>
        </p:nvSpPr>
        <p:spPr>
          <a:xfrm>
            <a:off x="793790" y="622994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Присоединяйтесь к Car Search и трансформируйте поиск и продажу автозапчастей.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25466"/>
            <a:ext cx="714398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Для Кого Мы Работаем?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8787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Мы создаем ценность для ключевых участников рынка автозапчастей.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605927"/>
            <a:ext cx="680442" cy="6804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569857"/>
            <a:ext cx="32305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Владельцы Авто/Мото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060275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Быстрый поиск нужных деталей.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893" y="3605927"/>
            <a:ext cx="680442" cy="680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4569857"/>
            <a:ext cx="28904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СТО и Автосервисы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506027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Эффективное обслуживание клиентов.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995" y="3605927"/>
            <a:ext cx="680442" cy="6804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77995" y="4569857"/>
            <a:ext cx="34005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Поставщики Запчастей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677995" y="5060275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Расширение клиентской базы.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93790" y="604123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Приоритет: владельцы и СТО, так как они формируют основной поток пользователей для поставщиков.</a:t>
            </a:r>
            <a:endParaRPr lang="en-US" sz="175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3D165A-7A6A-4316-9CC2-03817646C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722" y="364338"/>
            <a:ext cx="4922044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Контакты: </a:t>
            </a:r>
            <a:r>
              <a:rPr lang="en-US" sz="2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Свяжитесь с Нами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41722" y="1022622"/>
            <a:ext cx="4200049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u="sng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Мы всегда открыты для сотрудничества!</a:t>
            </a:r>
            <a:endParaRPr lang="en-US" u="sng" dirty="0"/>
          </a:p>
        </p:txBody>
      </p:sp>
      <p:sp>
        <p:nvSpPr>
          <p:cNvPr id="4" name="Text 2"/>
          <p:cNvSpPr/>
          <p:nvPr/>
        </p:nvSpPr>
        <p:spPr>
          <a:xfrm>
            <a:off x="441722" y="1436972"/>
            <a:ext cx="6719530" cy="403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Если у вас есть вопросы, предложения или вы заинтересованы в партнерстве с Car Search, пожалуйста, свяжитесь с нами:</a:t>
            </a:r>
            <a:endParaRPr lang="en-US" sz="1400" b="1" dirty="0"/>
          </a:p>
        </p:txBody>
      </p:sp>
      <p:sp>
        <p:nvSpPr>
          <p:cNvPr id="5" name="Text 3"/>
          <p:cNvSpPr/>
          <p:nvPr/>
        </p:nvSpPr>
        <p:spPr>
          <a:xfrm>
            <a:off x="441722" y="2110215"/>
            <a:ext cx="6719530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b="1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Email: nastayluzina777@gmail.com</a:t>
            </a:r>
            <a:endParaRPr lang="en-US" sz="1600" b="1" i="1" dirty="0"/>
          </a:p>
        </p:txBody>
      </p:sp>
      <p:sp>
        <p:nvSpPr>
          <p:cNvPr id="6" name="Text 4"/>
          <p:cNvSpPr/>
          <p:nvPr/>
        </p:nvSpPr>
        <p:spPr>
          <a:xfrm>
            <a:off x="441722" y="2618491"/>
            <a:ext cx="6719530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00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Телефон:</a:t>
            </a:r>
            <a:r>
              <a:rPr lang="en-US" sz="2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+7 924 729 08 46</a:t>
            </a:r>
            <a:endParaRPr lang="en-US" sz="20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462" y="3321494"/>
            <a:ext cx="4200049" cy="420004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469150" y="722128"/>
            <a:ext cx="3178493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Также мы желаем связаться с: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476768" y="1452689"/>
            <a:ext cx="6719530" cy="808196"/>
          </a:xfrm>
          <a:prstGeom prst="roundRect">
            <a:avLst>
              <a:gd name="adj" fmla="val 2343"/>
            </a:avLst>
          </a:prstGeom>
          <a:solidFill>
            <a:srgbClr val="0F0F10"/>
          </a:solidFill>
          <a:ln w="15240">
            <a:solidFill>
              <a:srgbClr val="474748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1" name="Text 8"/>
          <p:cNvSpPr/>
          <p:nvPr/>
        </p:nvSpPr>
        <p:spPr>
          <a:xfrm>
            <a:off x="7618214" y="1775586"/>
            <a:ext cx="1891784" cy="197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ru-RU" sz="2000" dirty="0" err="1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</a:rPr>
              <a:t>Фарпост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7618214" y="1917509"/>
            <a:ext cx="6436638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7476768" y="2387091"/>
            <a:ext cx="6719530" cy="808196"/>
          </a:xfrm>
          <a:prstGeom prst="roundRect">
            <a:avLst>
              <a:gd name="adj" fmla="val 2343"/>
            </a:avLst>
          </a:prstGeom>
          <a:solidFill>
            <a:srgbClr val="0F0F10"/>
          </a:solidFill>
          <a:ln w="15240">
            <a:solidFill>
              <a:srgbClr val="474748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4" name="Text 11"/>
          <p:cNvSpPr/>
          <p:nvPr/>
        </p:nvSpPr>
        <p:spPr>
          <a:xfrm>
            <a:off x="7618214" y="2528537"/>
            <a:ext cx="1577697" cy="197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ru-RU" sz="2400" dirty="0" err="1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Дром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469150" y="1099639"/>
            <a:ext cx="6436638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целью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интеграции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и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предоставления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более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широкого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спектра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услуг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050" i="1" dirty="0" err="1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пользователям</a:t>
            </a:r>
            <a:r>
              <a:rPr lang="en-US" sz="10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.</a:t>
            </a:r>
            <a:endParaRPr lang="en-US" sz="1050" i="1" dirty="0"/>
          </a:p>
          <a:p>
            <a:pPr marL="0" indent="0" algn="l">
              <a:lnSpc>
                <a:spcPts val="1550"/>
              </a:lnSpc>
              <a:buNone/>
            </a:pPr>
            <a:endParaRPr lang="en-US" sz="1050" i="1" dirty="0"/>
          </a:p>
        </p:txBody>
      </p:sp>
      <p:sp>
        <p:nvSpPr>
          <p:cNvPr id="16" name="Shape 13"/>
          <p:cNvSpPr/>
          <p:nvPr/>
        </p:nvSpPr>
        <p:spPr>
          <a:xfrm>
            <a:off x="7476768" y="3321494"/>
            <a:ext cx="6719530" cy="808196"/>
          </a:xfrm>
          <a:prstGeom prst="roundRect">
            <a:avLst>
              <a:gd name="adj" fmla="val 2343"/>
            </a:avLst>
          </a:prstGeom>
          <a:solidFill>
            <a:srgbClr val="0F0F10"/>
          </a:solidFill>
          <a:ln w="15240">
            <a:solidFill>
              <a:srgbClr val="47474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618214" y="3462940"/>
            <a:ext cx="2553772" cy="197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 err="1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</a:rPr>
              <a:t>Wildberries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618214" y="3786314"/>
            <a:ext cx="6436638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476768" y="4271136"/>
            <a:ext cx="6719530" cy="808196"/>
          </a:xfrm>
          <a:prstGeom prst="roundRect">
            <a:avLst>
              <a:gd name="adj" fmla="val 2343"/>
            </a:avLst>
          </a:prstGeom>
          <a:solidFill>
            <a:srgbClr val="0F0F10"/>
          </a:solidFill>
          <a:ln w="15240">
            <a:solidFill>
              <a:srgbClr val="47474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618214" y="4397342"/>
            <a:ext cx="1891784" cy="197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Ozon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7618214" y="4720716"/>
            <a:ext cx="6436638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950" dirty="0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29F5C9FE-1E80-4A5B-8654-8506CA279E42}"/>
              </a:ext>
            </a:extLst>
          </p:cNvPr>
          <p:cNvSpPr/>
          <p:nvPr/>
        </p:nvSpPr>
        <p:spPr>
          <a:xfrm>
            <a:off x="7682561" y="6150543"/>
            <a:ext cx="4978849" cy="474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ru-RU" sz="1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</a:rPr>
              <a:t>Если у вас есть связи с ними, будет благодарны</a:t>
            </a:r>
          </a:p>
          <a:p>
            <a:pPr marL="0" indent="0" algn="l">
              <a:lnSpc>
                <a:spcPts val="1850"/>
              </a:lnSpc>
              <a:buNone/>
            </a:pPr>
            <a:r>
              <a:rPr lang="ru-RU" sz="1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</a:rPr>
              <a:t>За помощь в ценном сотрудничестве!!!!</a:t>
            </a:r>
            <a:endParaRPr lang="en-US" sz="1450" dirty="0"/>
          </a:p>
        </p:txBody>
      </p:sp>
      <p:sp>
        <p:nvSpPr>
          <p:cNvPr id="23" name="Shape 16">
            <a:extLst>
              <a:ext uri="{FF2B5EF4-FFF2-40B4-BE49-F238E27FC236}">
                <a16:creationId xmlns:a16="http://schemas.microsoft.com/office/drawing/2014/main" id="{B26184F7-72DC-4BD5-BBB3-1DC052E29EE6}"/>
              </a:ext>
            </a:extLst>
          </p:cNvPr>
          <p:cNvSpPr/>
          <p:nvPr/>
        </p:nvSpPr>
        <p:spPr>
          <a:xfrm>
            <a:off x="300276" y="1937498"/>
            <a:ext cx="3706240" cy="1116343"/>
          </a:xfrm>
          <a:prstGeom prst="roundRect">
            <a:avLst>
              <a:gd name="adj" fmla="val 3335"/>
            </a:avLst>
          </a:prstGeom>
          <a:noFill/>
          <a:ln w="15240">
            <a:solidFill>
              <a:srgbClr val="FF0000"/>
            </a:solidFill>
            <a:prstDash val="solid"/>
          </a:ln>
        </p:spPr>
      </p:sp>
      <p:sp>
        <p:nvSpPr>
          <p:cNvPr id="24" name="Shape 16">
            <a:extLst>
              <a:ext uri="{FF2B5EF4-FFF2-40B4-BE49-F238E27FC236}">
                <a16:creationId xmlns:a16="http://schemas.microsoft.com/office/drawing/2014/main" id="{F36F5340-1ABD-43FF-8222-2F6BFEDA02F4}"/>
              </a:ext>
            </a:extLst>
          </p:cNvPr>
          <p:cNvSpPr/>
          <p:nvPr/>
        </p:nvSpPr>
        <p:spPr>
          <a:xfrm>
            <a:off x="7438106" y="5832357"/>
            <a:ext cx="5854221" cy="1116343"/>
          </a:xfrm>
          <a:prstGeom prst="roundRect">
            <a:avLst>
              <a:gd name="adj" fmla="val 3335"/>
            </a:avLst>
          </a:prstGeom>
          <a:noFill/>
          <a:ln w="15240">
            <a:solidFill>
              <a:srgbClr val="FF0000"/>
            </a:solidFill>
            <a:prstDash val="solid"/>
          </a:ln>
        </p:spPr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F5FA761-3C48-4588-ADA1-3563D1904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A45B03-EDE5-407C-8E6F-87C1EB16A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41985" y="504349"/>
            <a:ext cx="11276648" cy="573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Решаем Проблемы: </a:t>
            </a:r>
            <a:r>
              <a:rPr lang="en-US" sz="36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Экономия Времени и Денег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1985" y="1535787"/>
            <a:ext cx="3465433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Для Владельцев и СТО:</a:t>
            </a:r>
            <a:endParaRPr lang="en-US" sz="2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985" y="2108835"/>
            <a:ext cx="183356" cy="18335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1985" y="2374821"/>
            <a:ext cx="6449497" cy="22860"/>
          </a:xfrm>
          <a:prstGeom prst="rect">
            <a:avLst/>
          </a:prstGeom>
          <a:solidFill>
            <a:srgbClr val="FF6BD8"/>
          </a:solidFill>
          <a:ln/>
        </p:spPr>
      </p:sp>
      <p:sp>
        <p:nvSpPr>
          <p:cNvPr id="6" name="Text 3"/>
          <p:cNvSpPr/>
          <p:nvPr/>
        </p:nvSpPr>
        <p:spPr>
          <a:xfrm>
            <a:off x="641985" y="2512219"/>
            <a:ext cx="2475428" cy="286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Сокращение Времени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1985" y="2982158"/>
            <a:ext cx="6449497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Ускоренный поиск необходимых деталей, экономия ценных часов.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985" y="3619381"/>
            <a:ext cx="183356" cy="183356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41985" y="3885367"/>
            <a:ext cx="6449497" cy="22860"/>
          </a:xfrm>
          <a:prstGeom prst="rect">
            <a:avLst/>
          </a:prstGeom>
          <a:solidFill>
            <a:srgbClr val="FF6BD8"/>
          </a:solidFill>
          <a:ln/>
        </p:spPr>
      </p:sp>
      <p:sp>
        <p:nvSpPr>
          <p:cNvPr id="10" name="Text 6"/>
          <p:cNvSpPr/>
          <p:nvPr/>
        </p:nvSpPr>
        <p:spPr>
          <a:xfrm>
            <a:off x="641985" y="4022765"/>
            <a:ext cx="2292787" cy="286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Снижение Затрат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641985" y="4492704"/>
            <a:ext cx="6449497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Оптимизация расходов на покупку автозапчастей.</a:t>
            </a:r>
            <a:endParaRPr lang="en-US" sz="14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985" y="5129927"/>
            <a:ext cx="183356" cy="183356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641985" y="5395913"/>
            <a:ext cx="6449497" cy="22860"/>
          </a:xfrm>
          <a:prstGeom prst="rect">
            <a:avLst/>
          </a:prstGeom>
          <a:solidFill>
            <a:srgbClr val="FF6BD8"/>
          </a:solidFill>
          <a:ln/>
        </p:spPr>
      </p:sp>
      <p:sp>
        <p:nvSpPr>
          <p:cNvPr id="14" name="Text 9"/>
          <p:cNvSpPr/>
          <p:nvPr/>
        </p:nvSpPr>
        <p:spPr>
          <a:xfrm>
            <a:off x="641985" y="5533311"/>
            <a:ext cx="2337911" cy="286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Уменьшение Рисков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641985" y="6003250"/>
            <a:ext cx="6449497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Доступ к проверенным магазинам и надежным поставщикам.</a:t>
            </a:r>
            <a:endParaRPr lang="en-US" sz="14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6538" y="1558766"/>
            <a:ext cx="6449497" cy="64494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36802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Проблемы Владельцев Авто: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Потеря Времени и Денег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50330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Долгий поиск нужных деталей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94549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Сложность сравнения цен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38769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Риск купить неподходящую деталь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82989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Неуверенность в качестве</a:t>
            </a:r>
            <a:endParaRPr lang="en-US" sz="175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BAF255-CBB7-4B8F-A82A-3544F3893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82353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Проблемы СТО и Автосервисов: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Неэффективность и Потери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85763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Потеря времени на поиск запчастей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29982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Сложность работы с множеством поставщиков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74202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Потеря клиентов из-за задержек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618422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Высокие затраты на логистику</a:t>
            </a:r>
            <a:endParaRPr lang="en-US" sz="175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D10D37-EBFA-43E7-8D0F-BD6630229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36802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Проблемы Поставщиков: </a:t>
            </a:r>
            <a:r>
              <a:rPr lang="en-US" sz="4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Ограниченный Доступ к Клиентам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50330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Ограниченная видимость на рынке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94549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Зависимость от собственного сайта и SEO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38769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Потеря клиентов конкурентам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82989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Сложность масштабирования продаж</a:t>
            </a:r>
            <a:endParaRPr lang="en-US" sz="175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10CB9E-9069-49FD-8C4E-61580078F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397C36-9806-4EC5-BF02-3F27EF07F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8031" y="79248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5671" y="475893"/>
            <a:ext cx="12457628" cy="54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Потребности Поставщиков: </a:t>
            </a:r>
            <a:r>
              <a:rPr lang="en-US" sz="340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Новые Возможности Сбыта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71" y="1470898"/>
            <a:ext cx="6498431" cy="64984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33918" y="1449229"/>
            <a:ext cx="2595920" cy="324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Для Поставщиков:</a:t>
            </a:r>
            <a:endParaRPr lang="en-US" sz="2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3918" y="1968341"/>
            <a:ext cx="519113" cy="5191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33918" y="2703671"/>
            <a:ext cx="5578435" cy="27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Постоянный приток пользователей для товаров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3918" y="3320177"/>
            <a:ext cx="519113" cy="51911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33918" y="4055507"/>
            <a:ext cx="6356866" cy="27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Снижение рисков потери клиентов из-за плохого SEO</a:t>
            </a:r>
            <a:endParaRPr lang="en-US" sz="17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33918" y="4672013"/>
            <a:ext cx="519113" cy="51911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533918" y="5407343"/>
            <a:ext cx="6498431" cy="5407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Централизованная платформа вместо разрозненных продаж</a:t>
            </a:r>
            <a:endParaRPr lang="en-US" sz="1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E4730D-C149-4020-9F95-D4A9F9BE49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958" y="488871"/>
            <a:ext cx="7904083" cy="1106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Наше Предложение: </a:t>
            </a:r>
            <a:r>
              <a:rPr lang="en-US" sz="3450" dirty="0">
                <a:solidFill>
                  <a:srgbClr val="FF6BD8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Веб-сервис Car Search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19958" y="1861304"/>
            <a:ext cx="7904083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Car Search — это единая онлайн-платформа, которая объединяет предложения от множества автосервисов и поставщиков, значительно упрощая поиск и покупку автозапчастей для всех пользователей и СТО.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294442" y="3296246"/>
            <a:ext cx="8229599" cy="3174444"/>
          </a:xfrm>
          <a:prstGeom prst="roundRect">
            <a:avLst>
              <a:gd name="adj" fmla="val 837"/>
            </a:avLst>
          </a:prstGeom>
          <a:solidFill>
            <a:srgbClr val="2E2E2F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3296246"/>
            <a:ext cx="4114800" cy="1587222"/>
          </a:xfrm>
          <a:prstGeom prst="roundRect">
            <a:avLst>
              <a:gd name="adj" fmla="val 1674"/>
            </a:avLst>
          </a:prstGeom>
          <a:solidFill>
            <a:srgbClr val="2E2E2F"/>
          </a:solidFill>
          <a:ln/>
        </p:spPr>
      </p:sp>
      <p:sp>
        <p:nvSpPr>
          <p:cNvPr id="7" name="Text 4"/>
          <p:cNvSpPr/>
          <p:nvPr/>
        </p:nvSpPr>
        <p:spPr>
          <a:xfrm>
            <a:off x="705816" y="3473292"/>
            <a:ext cx="2305393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Экономия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8829" y="3856316"/>
            <a:ext cx="3746125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Снижение расходов за счет возможности сравнения предложений и выбора лучших цен на рынке.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409242" y="3296246"/>
            <a:ext cx="4114800" cy="1587222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10" name="Shape 7"/>
          <p:cNvSpPr/>
          <p:nvPr/>
        </p:nvSpPr>
        <p:spPr>
          <a:xfrm>
            <a:off x="4549141" y="3296246"/>
            <a:ext cx="45719" cy="1587222"/>
          </a:xfrm>
          <a:prstGeom prst="roundRect">
            <a:avLst>
              <a:gd name="adj" fmla="val 116232"/>
            </a:avLst>
          </a:prstGeom>
          <a:solidFill>
            <a:srgbClr val="474748"/>
          </a:solidFill>
          <a:ln/>
        </p:spPr>
      </p:sp>
      <p:sp>
        <p:nvSpPr>
          <p:cNvPr id="11" name="Text 8"/>
          <p:cNvSpPr/>
          <p:nvPr/>
        </p:nvSpPr>
        <p:spPr>
          <a:xfrm>
            <a:off x="4657858" y="3473292"/>
            <a:ext cx="2305393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Удобство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4600871" y="3856316"/>
            <a:ext cx="3746125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Интуитивно понятный интерфейс поиска с фильтрами и возможностью сравнения, упрощающий процесс покупки.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457200" y="4883468"/>
            <a:ext cx="4114800" cy="1587222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14" name="Shape 11"/>
          <p:cNvSpPr/>
          <p:nvPr/>
        </p:nvSpPr>
        <p:spPr>
          <a:xfrm>
            <a:off x="457200" y="4883467"/>
            <a:ext cx="4114800" cy="45719"/>
          </a:xfrm>
          <a:prstGeom prst="roundRect">
            <a:avLst>
              <a:gd name="adj" fmla="val 116232"/>
            </a:avLst>
          </a:prstGeom>
          <a:solidFill>
            <a:srgbClr val="474748"/>
          </a:solidFill>
          <a:ln/>
        </p:spPr>
      </p:sp>
      <p:sp>
        <p:nvSpPr>
          <p:cNvPr id="15" name="Text 12"/>
          <p:cNvSpPr/>
          <p:nvPr/>
        </p:nvSpPr>
        <p:spPr>
          <a:xfrm>
            <a:off x="705816" y="5060514"/>
            <a:ext cx="2305393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Платформа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48829" y="5443538"/>
            <a:ext cx="3746125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Централизованное место для размещения товаров поставщиками, охватывающее широкий круг клиентов.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4409242" y="4883468"/>
            <a:ext cx="4114800" cy="1587222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18" name="Shape 15"/>
          <p:cNvSpPr/>
          <p:nvPr/>
        </p:nvSpPr>
        <p:spPr>
          <a:xfrm>
            <a:off x="4549141" y="4883468"/>
            <a:ext cx="45719" cy="1587222"/>
          </a:xfrm>
          <a:prstGeom prst="roundRect">
            <a:avLst>
              <a:gd name="adj" fmla="val 116232"/>
            </a:avLst>
          </a:prstGeom>
          <a:solidFill>
            <a:srgbClr val="474748"/>
          </a:solidFill>
          <a:ln/>
        </p:spPr>
      </p:sp>
      <p:sp>
        <p:nvSpPr>
          <p:cNvPr id="19" name="Shape 16"/>
          <p:cNvSpPr/>
          <p:nvPr/>
        </p:nvSpPr>
        <p:spPr>
          <a:xfrm>
            <a:off x="4409242" y="4883467"/>
            <a:ext cx="4114800" cy="45719"/>
          </a:xfrm>
          <a:prstGeom prst="roundRect">
            <a:avLst>
              <a:gd name="adj" fmla="val 116232"/>
            </a:avLst>
          </a:prstGeom>
          <a:solidFill>
            <a:srgbClr val="474748"/>
          </a:solidFill>
          <a:ln/>
        </p:spPr>
      </p:sp>
      <p:sp>
        <p:nvSpPr>
          <p:cNvPr id="20" name="Text 17"/>
          <p:cNvSpPr/>
          <p:nvPr/>
        </p:nvSpPr>
        <p:spPr>
          <a:xfrm>
            <a:off x="4657858" y="5060514"/>
            <a:ext cx="2305393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Надежность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600871" y="5443538"/>
            <a:ext cx="3746125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Снижение рисков для всех участников благодаря проверенным поставщикам и актуальной информации.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8366" y="587641"/>
            <a:ext cx="6164580" cy="475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dirty="0" err="1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Ключевые</a:t>
            </a:r>
            <a:r>
              <a:rPr lang="en-US" sz="29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</a:t>
            </a:r>
            <a:r>
              <a:rPr lang="en-US" sz="2950" dirty="0" err="1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Функции</a:t>
            </a:r>
            <a:r>
              <a:rPr lang="en-US" sz="2950" dirty="0">
                <a:solidFill>
                  <a:srgbClr val="FBF3FA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 Car Search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532805" y="5417354"/>
            <a:ext cx="6989088" cy="865176"/>
          </a:xfrm>
          <a:prstGeom prst="roundRect">
            <a:avLst>
              <a:gd name="adj" fmla="val 3638"/>
            </a:avLst>
          </a:prstGeom>
          <a:solidFill>
            <a:srgbClr val="2E2E2F"/>
          </a:solidFill>
          <a:ln/>
        </p:spPr>
      </p:sp>
      <p:sp>
        <p:nvSpPr>
          <p:cNvPr id="4" name="Shape 2"/>
          <p:cNvSpPr/>
          <p:nvPr/>
        </p:nvSpPr>
        <p:spPr>
          <a:xfrm>
            <a:off x="517803" y="1970491"/>
            <a:ext cx="6996589" cy="937855"/>
          </a:xfrm>
          <a:prstGeom prst="roundRect">
            <a:avLst>
              <a:gd name="adj" fmla="val 2435"/>
            </a:avLst>
          </a:prstGeom>
          <a:solidFill>
            <a:srgbClr val="2E2E2F"/>
          </a:solidFill>
          <a:ln/>
        </p:spPr>
      </p:sp>
      <p:sp>
        <p:nvSpPr>
          <p:cNvPr id="5" name="Text 3"/>
          <p:cNvSpPr/>
          <p:nvPr/>
        </p:nvSpPr>
        <p:spPr>
          <a:xfrm>
            <a:off x="517804" y="2163450"/>
            <a:ext cx="6996588" cy="345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b="1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Поиск по VIN-номеру</a:t>
            </a:r>
            <a:endParaRPr lang="en-US" b="1" dirty="0"/>
          </a:p>
        </p:txBody>
      </p:sp>
      <p:sp>
        <p:nvSpPr>
          <p:cNvPr id="6" name="Text 4"/>
          <p:cNvSpPr/>
          <p:nvPr/>
        </p:nvSpPr>
        <p:spPr>
          <a:xfrm>
            <a:off x="1022926" y="2506111"/>
            <a:ext cx="6989088" cy="243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i="1" u="sng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Быстрый и точный подбор запчастей по идентификационному номеру автомобиля.</a:t>
            </a:r>
            <a:endParaRPr lang="en-US" sz="1150" i="1" u="sng" dirty="0"/>
          </a:p>
        </p:txBody>
      </p:sp>
      <p:sp>
        <p:nvSpPr>
          <p:cNvPr id="7" name="Shape 5"/>
          <p:cNvSpPr/>
          <p:nvPr/>
        </p:nvSpPr>
        <p:spPr>
          <a:xfrm>
            <a:off x="525304" y="3656789"/>
            <a:ext cx="6989088" cy="937855"/>
          </a:xfrm>
          <a:prstGeom prst="rect">
            <a:avLst/>
          </a:prstGeom>
          <a:solidFill>
            <a:srgbClr val="2E2E2F"/>
          </a:solidFill>
          <a:ln/>
        </p:spPr>
      </p:sp>
      <p:sp>
        <p:nvSpPr>
          <p:cNvPr id="9" name="Text 7"/>
          <p:cNvSpPr/>
          <p:nvPr/>
        </p:nvSpPr>
        <p:spPr>
          <a:xfrm>
            <a:off x="517802" y="3788628"/>
            <a:ext cx="6989088" cy="297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ru-RU" b="1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Аналитика лучших цен и предложений разных площадок</a:t>
            </a:r>
            <a:endParaRPr lang="en-US" b="1" dirty="0"/>
          </a:p>
        </p:txBody>
      </p:sp>
      <p:sp>
        <p:nvSpPr>
          <p:cNvPr id="10" name="Text 8"/>
          <p:cNvSpPr/>
          <p:nvPr/>
        </p:nvSpPr>
        <p:spPr>
          <a:xfrm>
            <a:off x="517803" y="4132214"/>
            <a:ext cx="6996589" cy="243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i="1" u="sng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Анализ предложений от разных поставщиков и выбор лучших условий на рынке.</a:t>
            </a:r>
            <a:endParaRPr lang="en-US" sz="1150" i="1" u="sng" dirty="0"/>
          </a:p>
        </p:txBody>
      </p:sp>
      <p:sp>
        <p:nvSpPr>
          <p:cNvPr id="13" name="Text 11"/>
          <p:cNvSpPr/>
          <p:nvPr/>
        </p:nvSpPr>
        <p:spPr>
          <a:xfrm>
            <a:off x="532805" y="5597777"/>
            <a:ext cx="6989088" cy="281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b="1" dirty="0">
                <a:solidFill>
                  <a:srgbClr val="E0D6DE"/>
                </a:solidFill>
                <a:latin typeface="Fira Mono Medium" pitchFamily="34" charset="0"/>
                <a:ea typeface="Fira Mono Medium" pitchFamily="34" charset="-122"/>
                <a:cs typeface="Fira Mono Medium" pitchFamily="34" charset="-120"/>
              </a:rPr>
              <a:t>Прямые Ссылки на Поставщиков</a:t>
            </a:r>
            <a:endParaRPr lang="en-US" b="1" dirty="0"/>
          </a:p>
        </p:txBody>
      </p:sp>
      <p:sp>
        <p:nvSpPr>
          <p:cNvPr id="14" name="Text 12"/>
          <p:cNvSpPr/>
          <p:nvPr/>
        </p:nvSpPr>
        <p:spPr>
          <a:xfrm>
            <a:off x="1701374" y="5874703"/>
            <a:ext cx="6989088" cy="243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i="1" u="sng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Удобный доступ к предложениям партнеров без посредников.</a:t>
            </a:r>
            <a:endParaRPr lang="en-US" sz="1150" i="1" u="sng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311" y="1293971"/>
            <a:ext cx="5899785" cy="589978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F821D8-DF2F-4A2B-BBFD-100C9AE7D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5631" y="7772400"/>
            <a:ext cx="1774769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1193</Words>
  <Application>Microsoft Office PowerPoint</Application>
  <PresentationFormat>Произвольный</PresentationFormat>
  <Paragraphs>173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Calibri</vt:lpstr>
      <vt:lpstr>Fira Mono Medium</vt:lpstr>
      <vt:lpstr>Arial</vt:lpstr>
      <vt:lpstr>Fira Sans</vt:lpstr>
      <vt:lpstr>Gilroy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Лузина</dc:creator>
  <cp:lastModifiedBy>nastayluzina777@gmail.com</cp:lastModifiedBy>
  <cp:revision>30</cp:revision>
  <dcterms:created xsi:type="dcterms:W3CDTF">2025-12-11T18:21:00Z</dcterms:created>
  <dcterms:modified xsi:type="dcterms:W3CDTF">2025-12-12T05:38:45Z</dcterms:modified>
</cp:coreProperties>
</file>