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Medium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9NQibzlaH6vYvEtkqK+kAVBUW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67" y="158"/>
      </p:cViewPr>
      <p:guideLst>
        <p:guide pos="765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solidFill>
                  <a:schemeClr val="tx1"/>
                </a:solidFill>
              </a:rPr>
              <a:t>Умеете ли вы оказывать первую помощь при ДТП?</a:t>
            </a:r>
          </a:p>
        </c:rich>
      </c:tx>
      <c:layout>
        <c:manualLayout>
          <c:xMode val="edge"/>
          <c:yMode val="edge"/>
          <c:x val="0.16784891732283463"/>
          <c:y val="1.9004906109029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Умеете ли вы оказывать первую помощь при ДТП?</c:v>
                </c:pt>
              </c:strCache>
            </c:strRef>
          </c:tx>
          <c:spPr>
            <a:ln>
              <a:noFill/>
            </a:ln>
            <a:effectLst>
              <a:outerShdw dist="127000" dir="3600000" algn="ctr" rotWithShape="0">
                <a:srgbClr val="000000">
                  <a:alpha val="25000"/>
                </a:srgbClr>
              </a:outerShdw>
            </a:effectLst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>
                <a:outerShdw dist="127000" dir="3600000" algn="ctr" rotWithShape="0">
                  <a:srgbClr val="000000">
                    <a:alpha val="2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B93-4A73-B8A8-A69750D792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dist="127000" dir="3600000" algn="ctr" rotWithShape="0">
                  <a:srgbClr val="000000">
                    <a:alpha val="2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B93-4A73-B8A8-A69750D792F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dist="127000" dir="3600000" algn="ctr" rotWithShape="0">
                  <a:srgbClr val="000000">
                    <a:alpha val="2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B93-4A73-B8A8-A69750D792F3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noFill/>
              </a:ln>
              <a:effectLst>
                <a:outerShdw dist="127000" dir="3600000" algn="ctr" rotWithShape="0">
                  <a:srgbClr val="000000">
                    <a:alpha val="2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B93-4A73-B8A8-A69750D792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Нет, теорию знаю, но боюсь навредить</c:v>
                </c:pt>
                <c:pt idx="1">
                  <c:v>Нет, не умею</c:v>
                </c:pt>
                <c:pt idx="2">
                  <c:v>Да, но практики мало</c:v>
                </c:pt>
                <c:pt idx="3">
                  <c:v>Да, конечно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29.5</c:v>
                </c:pt>
                <c:pt idx="1">
                  <c:v>28.9</c:v>
                </c:pt>
                <c:pt idx="2">
                  <c:v>25.7</c:v>
                </c:pt>
                <c:pt idx="3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93-4A73-B8A8-A69750D792F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8729634186351709"/>
          <c:y val="0.14957609332456415"/>
          <c:w val="0.30176081254438059"/>
          <c:h val="0.731040359561071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B">
  <p:cSld name="Потребительский сегмент – сектор рынка B2B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sz="2400" b="1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7" name="Google Shape;47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8" name="Google Shape;48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/>
            </a:p>
          </p:txBody>
        </p:sp>
      </p:grpSp>
      <p:grpSp>
        <p:nvGrpSpPr>
          <p:cNvPr id="49" name="Google Shape;49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50" name="Google Shape;50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1" name="Google Shape;51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/>
            </a:p>
          </p:txBody>
        </p:sp>
      </p:grpSp>
      <p:grpSp>
        <p:nvGrpSpPr>
          <p:cNvPr id="52" name="Google Shape;52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53" name="Google Shape;53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4" name="Google Shape;54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/>
            </a:p>
          </p:txBody>
        </p:sp>
      </p:grpSp>
      <p:pic>
        <p:nvPicPr>
          <p:cNvPr id="55" name="Google Shape;5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1" i="0" u="none" strike="noStrike" cap="non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2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22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2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6" name="Google Shape;86;p2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" name="Google Shape;88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9" name="Google Shape;89;p2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7" name="Google Shape;97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9" name="Google Shape;109;p2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2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p2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4" name="Google Shape;114;p22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/>
          </a:p>
        </p:txBody>
      </p:sp>
      <p:sp>
        <p:nvSpPr>
          <p:cNvPr id="117" name="Google Shape;117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/>
          </a:p>
        </p:txBody>
      </p:sp>
      <p:sp>
        <p:nvSpPr>
          <p:cNvPr id="120" name="Google Shape;120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/>
          </a:p>
        </p:txBody>
      </p:sp>
      <p:sp>
        <p:nvSpPr>
          <p:cNvPr id="127" name="Google Shape;127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 есть сейчас?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4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4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4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sz="2400" b="1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body" idx="1"/>
          </p:nvPr>
        </p:nvSpPr>
        <p:spPr>
          <a:xfrm>
            <a:off x="1819275" y="1928190"/>
            <a:ext cx="8447847" cy="2110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 sz="4000" dirty="0">
                <a:solidFill>
                  <a:srgbClr val="2A67A0"/>
                </a:solidFill>
              </a:rPr>
              <a:t>ТРЕНАЖЁР ПО ОКАЗАНИЮ ПЕРВОЙ МЕДИЦИНСКОЙ ПОМОЩИ</a:t>
            </a:r>
            <a:endParaRPr sz="4000" dirty="0">
              <a:solidFill>
                <a:srgbClr val="2A67A0"/>
              </a:solidFill>
            </a:endParaRPr>
          </a:p>
        </p:txBody>
      </p:sp>
      <p:sp>
        <p:nvSpPr>
          <p:cNvPr id="168" name="Google Shape;168;p1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dirty="0">
                <a:solidFill>
                  <a:srgbClr val="2A67A0"/>
                </a:solidFill>
              </a:rPr>
              <a:t>сервисы</a:t>
            </a:r>
            <a:endParaRPr dirty="0">
              <a:solidFill>
                <a:srgbClr val="2A67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body" idx="1"/>
          </p:nvPr>
        </p:nvSpPr>
        <p:spPr>
          <a:xfrm>
            <a:off x="155575" y="3670300"/>
            <a:ext cx="2487288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dirty="0"/>
              <a:t>Любой желающий освоить ПМП</a:t>
            </a:r>
            <a:r>
              <a:rPr lang="en-US" sz="1800" dirty="0"/>
              <a:t>.</a:t>
            </a:r>
            <a:endParaRPr lang="ru-RU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lang="ru-RU" sz="1600" dirty="0"/>
          </a:p>
        </p:txBody>
      </p:sp>
      <p:sp>
        <p:nvSpPr>
          <p:cNvPr id="174" name="Google Shape;174;p2"/>
          <p:cNvSpPr txBox="1">
            <a:spLocks noGrp="1"/>
          </p:cNvSpPr>
          <p:nvPr>
            <p:ph type="body" idx="2"/>
          </p:nvPr>
        </p:nvSpPr>
        <p:spPr>
          <a:xfrm>
            <a:off x="5795636" y="3670300"/>
            <a:ext cx="2952749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sz="1800" dirty="0"/>
              <a:t>Готовый </a:t>
            </a:r>
            <a:r>
              <a:rPr lang="en-US" sz="1800" dirty="0"/>
              <a:t>VR-</a:t>
            </a:r>
            <a:r>
              <a:rPr lang="ru-RU" sz="1800" dirty="0"/>
              <a:t>тренажер по оказанию первой медицинской помощи;</a:t>
            </a:r>
            <a:endParaRPr sz="1800"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 sz="1800" dirty="0"/>
              <a:t>Проектно-сметная документация проекта.</a:t>
            </a:r>
            <a:endParaRPr sz="1800" dirty="0"/>
          </a:p>
        </p:txBody>
      </p:sp>
      <p:sp>
        <p:nvSpPr>
          <p:cNvPr id="175" name="Google Shape;175;p2"/>
          <p:cNvSpPr txBox="1">
            <a:spLocks noGrp="1"/>
          </p:cNvSpPr>
          <p:nvPr>
            <p:ph type="body" idx="3"/>
          </p:nvPr>
        </p:nvSpPr>
        <p:spPr>
          <a:xfrm>
            <a:off x="8748385" y="3670300"/>
            <a:ext cx="3119765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r>
              <a:rPr lang="ru-RU" sz="1600" dirty="0"/>
              <a:t>	</a:t>
            </a:r>
            <a:r>
              <a:rPr lang="ru-RU" sz="1800" dirty="0"/>
              <a:t>Образование, Медицина</a:t>
            </a:r>
            <a:endParaRPr sz="1600" dirty="0"/>
          </a:p>
        </p:txBody>
      </p:sp>
      <p:sp>
        <p:nvSpPr>
          <p:cNvPr id="176" name="Google Shape;176;p2"/>
          <p:cNvSpPr txBox="1">
            <a:spLocks noGrp="1"/>
          </p:cNvSpPr>
          <p:nvPr>
            <p:ph type="body" idx="4"/>
          </p:nvPr>
        </p:nvSpPr>
        <p:spPr>
          <a:xfrm>
            <a:off x="777592" y="633968"/>
            <a:ext cx="3994952" cy="203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800" dirty="0"/>
              <a:t>Создание </a:t>
            </a:r>
            <a:r>
              <a:rPr lang="en-US" sz="1800" dirty="0"/>
              <a:t>VR-</a:t>
            </a:r>
            <a:r>
              <a:rPr lang="ru-RU" sz="1800" dirty="0"/>
              <a:t>тренажера по оказанию первой помощи</a:t>
            </a:r>
            <a:endParaRPr sz="1800" dirty="0"/>
          </a:p>
        </p:txBody>
      </p:sp>
      <p:sp>
        <p:nvSpPr>
          <p:cNvPr id="177" name="Google Shape;177;p2"/>
          <p:cNvSpPr txBox="1">
            <a:spLocks noGrp="1"/>
          </p:cNvSpPr>
          <p:nvPr>
            <p:ph type="body" idx="5"/>
          </p:nvPr>
        </p:nvSpPr>
        <p:spPr>
          <a:xfrm>
            <a:off x="5712225" y="625026"/>
            <a:ext cx="6088343" cy="204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indent="-45720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900" dirty="0"/>
              <a:t>Изучить порядок оказания первой помощи в различных ситуациях.</a:t>
            </a:r>
          </a:p>
          <a:p>
            <a:pPr indent="-45720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900" dirty="0"/>
              <a:t>Разработать концепцию тренажера.</a:t>
            </a:r>
          </a:p>
          <a:p>
            <a:pPr indent="-45720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900" dirty="0"/>
              <a:t>Создать 3</a:t>
            </a:r>
            <a:r>
              <a:rPr lang="en-US" sz="1900" dirty="0"/>
              <a:t>D</a:t>
            </a:r>
            <a:r>
              <a:rPr lang="ru-RU" sz="1900" dirty="0"/>
              <a:t>-модели медицинских средств и фоновых объектов.</a:t>
            </a:r>
          </a:p>
          <a:p>
            <a:pPr indent="-45720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ru-RU" sz="1900" dirty="0"/>
              <a:t>Проработать скрипты для взаимодействия с объектами.</a:t>
            </a:r>
          </a:p>
          <a:p>
            <a:pPr marL="342900" indent="-342900">
              <a:spcBef>
                <a:spcPts val="0"/>
              </a:spcBef>
              <a:buClr>
                <a:schemeClr val="dk1"/>
              </a:buClr>
              <a:buSzPts val="1100"/>
              <a:buFont typeface="+mj-lt"/>
              <a:buAutoNum type="arabicPeriod"/>
            </a:pPr>
            <a:endParaRPr lang="ru-RU" sz="1600" dirty="0"/>
          </a:p>
          <a:p>
            <a:pPr marL="342900" indent="-342900">
              <a:spcBef>
                <a:spcPts val="0"/>
              </a:spcBef>
              <a:buClr>
                <a:schemeClr val="dk1"/>
              </a:buClr>
              <a:buSzPts val="1100"/>
              <a:buFont typeface="+mj-lt"/>
              <a:buAutoNum type="arabicPeriod"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/>
          </a:p>
          <a:p>
            <a:pPr marL="285750" lvl="0" indent="-1968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None/>
            </a:pPr>
            <a:endParaRPr sz="1600" dirty="0"/>
          </a:p>
        </p:txBody>
      </p:sp>
      <p:sp>
        <p:nvSpPr>
          <p:cNvPr id="178" name="Google Shape;178;p2"/>
          <p:cNvSpPr txBox="1">
            <a:spLocks noGrp="1"/>
          </p:cNvSpPr>
          <p:nvPr>
            <p:ph type="body" idx="6"/>
          </p:nvPr>
        </p:nvSpPr>
        <p:spPr>
          <a:xfrm>
            <a:off x="3013076" y="3670300"/>
            <a:ext cx="2487288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318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1800" dirty="0"/>
              <a:t>Военнослужащие и сотрудники силовых ведомств</a:t>
            </a:r>
            <a:r>
              <a:rPr lang="en-US" sz="1800" dirty="0"/>
              <a:t>;</a:t>
            </a:r>
          </a:p>
          <a:p>
            <a:pPr marL="4318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1800" dirty="0"/>
              <a:t>Сотрудники производственных предприятий</a:t>
            </a:r>
            <a:r>
              <a:rPr lang="en-US" sz="1800" dirty="0"/>
              <a:t>;</a:t>
            </a:r>
            <a:endParaRPr lang="ru-RU" sz="1800" dirty="0"/>
          </a:p>
          <a:p>
            <a:pPr marL="4318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1800" dirty="0"/>
              <a:t>Обучающиеся автошкол.</a:t>
            </a:r>
          </a:p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600" dirty="0"/>
          </a:p>
        </p:txBody>
      </p:sp>
      <p:sp>
        <p:nvSpPr>
          <p:cNvPr id="179" name="Google Shape;179;p2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sz="1600" b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"/>
          <p:cNvCxnSpPr/>
          <p:nvPr/>
        </p:nvCxnSpPr>
        <p:spPr>
          <a:xfrm>
            <a:off x="166007" y="625025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p2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2"/>
          <p:cNvSpPr txBox="1"/>
          <p:nvPr/>
        </p:nvSpPr>
        <p:spPr>
          <a:xfrm>
            <a:off x="4772544" y="704850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800" dirty="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dirty="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1600" b="0" dirty="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основная:</a:t>
            </a:r>
            <a:endParaRPr sz="1800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потенциальная:</a:t>
            </a:r>
            <a:endParaRPr sz="1800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"/>
          <p:cNvSpPr txBox="1">
            <a:spLocks noGrp="1"/>
          </p:cNvSpPr>
          <p:nvPr>
            <p:ph type="body" idx="1"/>
          </p:nvPr>
        </p:nvSpPr>
        <p:spPr>
          <a:xfrm>
            <a:off x="155575" y="620549"/>
            <a:ext cx="11644992" cy="229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800" dirty="0"/>
              <a:t>Проблема малой осведомленности о порядке проведения мероприятий первой медицинской помощи.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800" dirty="0"/>
              <a:t>Малая доступность занятий по оказанию первой медицинской помощи.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800" dirty="0"/>
              <a:t>Невозможность проверить теоретические знания на практике.</a:t>
            </a:r>
            <a:endParaRPr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1800" dirty="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sz="1800" dirty="0"/>
          </a:p>
        </p:txBody>
      </p:sp>
      <p:sp>
        <p:nvSpPr>
          <p:cNvPr id="193" name="Google Shape;193;p3"/>
          <p:cNvSpPr txBox="1">
            <a:spLocks noGrp="1"/>
          </p:cNvSpPr>
          <p:nvPr>
            <p:ph type="body" idx="2"/>
          </p:nvPr>
        </p:nvSpPr>
        <p:spPr>
          <a:xfrm>
            <a:off x="155575" y="3429000"/>
            <a:ext cx="4374383" cy="2563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“Согласно онлайн-опросу журнала "За рулем" по статистике больше половины респондентов не способны оказать первую помощь пострадавшим при аварии, в следствие чего многие погибают до поступления в больницу, часто до приезда скорой помощи. ”</a:t>
            </a:r>
            <a:endParaRPr sz="1800" dirty="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sz="1800" dirty="0"/>
          </a:p>
        </p:txBody>
      </p:sp>
      <p:grpSp>
        <p:nvGrpSpPr>
          <p:cNvPr id="194" name="Google Shape;194;p3"/>
          <p:cNvGrpSpPr/>
          <p:nvPr/>
        </p:nvGrpSpPr>
        <p:grpSpPr>
          <a:xfrm>
            <a:off x="53977" y="2911535"/>
            <a:ext cx="11753850" cy="862989"/>
            <a:chOff x="53977" y="3383423"/>
            <a:chExt cx="11753850" cy="391101"/>
          </a:xfrm>
        </p:grpSpPr>
        <p:sp>
          <p:nvSpPr>
            <p:cNvPr id="195" name="Google Shape;195;p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3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978F37E-226D-2C12-3FC0-47F7949C22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7608697"/>
              </p:ext>
            </p:extLst>
          </p:nvPr>
        </p:nvGraphicFramePr>
        <p:xfrm>
          <a:off x="4529958" y="2959570"/>
          <a:ext cx="7662042" cy="3898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5098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lang="ru-RU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Потребительский сегмент сектора рынка B2C для тренажера по оказанию первой помощи в </a:t>
            </a:r>
            <a:r>
              <a:rPr lang="ru-RU" sz="1800" dirty="0" err="1"/>
              <a:t>вр</a:t>
            </a:r>
            <a:r>
              <a:rPr lang="ru-RU" sz="1800" dirty="0"/>
              <a:t> включает в себя людей всех возрастов и профессий, которые заинтересованы в улучшении своих навыков первой помощи. Это могут быть родители, которые хотят научить своих детей правильно реагировать в случае несчастного случая, а также люди, работающие в местах с большим потоком людей, таких как торговые центры, кинотеатры или спортивные комплексы.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lang="ru-RU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Кроме того, в этот сектор могут входить люди, работающие в медицинских учреждениях, таких как медсестры и врачи, которые хотят повысить свою квалификацию и уверенность в своих навыках. Также этот сектор может включать людей, занимающихся экстремальными видами спорта или путешествующих в отдаленные места, где доступ к медицинской помощи ограничен.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lang="ru-RU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В целом, потребительский сегмент сектора рынка B2C для тренажера по оказанию первой помощи в </a:t>
            </a:r>
            <a:r>
              <a:rPr lang="ru-RU" sz="1800" dirty="0" err="1"/>
              <a:t>вр</a:t>
            </a:r>
            <a:r>
              <a:rPr lang="ru-RU" sz="1800" dirty="0"/>
              <a:t> широк и разнообразен, и может привлечь широкую аудиторию, заинтересованную в улучшении своих навыков первой помощи.</a:t>
            </a:r>
            <a:endParaRPr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525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lang="ru-RU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Потребительский сегмент - сектор рынка B2B для тренажера по оказанию первой помощи в </a:t>
            </a:r>
            <a:r>
              <a:rPr lang="ru-RU" sz="1800" dirty="0" err="1"/>
              <a:t>вр</a:t>
            </a:r>
            <a:r>
              <a:rPr lang="ru-RU" sz="1800" dirty="0"/>
              <a:t> включает в себя различные организации и предприятия, которые заинтересованы в обучении своих сотрудников навыкам первой помощи. Это могут быть компании, занимающиеся строительством, производством, транспортировкой или другими отраслями, где работники могут столкнуться с опасными условиями труда.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lang="ru-RU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Кроме того, в этот сектор могут входить образовательные учреждения, такие как школы и университеты, которые хотят обучить своих студентов навыкам первой помощи. Также этот сектор может включать организации здравоохранения, такие как больницы и клиники, которые хотят повысить квалификацию своих медицинских работников.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lang="ru-RU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В целом, потребительский сегмент - сектор рынка B2B для тренажера по оказанию первой помощи в </a:t>
            </a:r>
            <a:r>
              <a:rPr lang="ru-RU" sz="1800" dirty="0" err="1"/>
              <a:t>вр</a:t>
            </a:r>
            <a:r>
              <a:rPr lang="ru-RU" sz="1800" dirty="0"/>
              <a:t> может привлечь широкую аудиторию организаций, которые заинтересованы в обучении своих сотрудников навыкам первой помощи, чтобы обеспечить безопасность и здоровье на рабочем месте.</a:t>
            </a:r>
            <a:endParaRPr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 txBox="1">
            <a:spLocks noGrp="1"/>
          </p:cNvSpPr>
          <p:nvPr>
            <p:ph type="body" idx="1"/>
          </p:nvPr>
        </p:nvSpPr>
        <p:spPr>
          <a:xfrm>
            <a:off x="155575" y="2755899"/>
            <a:ext cx="11702596" cy="2585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Продукт представляет собой виртуальный тренажер первой медицинской помощи, разработанный в формате VR (виртуальной реальности). В нем доступны различные ситуации, имитирующие чрезвычайные ситуации, в которых требуется оказание первой помощи. 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Система управления предприятием в данном случае организована в виде программного обеспечения, оно обеспечивает возможность выбора различных сценариев, а также предоставляет результат тренировок.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Данный продукт может быть представлен в виде дополнительного программного модуля для виртуальных очков VR. Пользователь надевает эти очки и погружается в виртуальную среду, где ему предстоит тренироваться в оказании первой помощи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 lang="ru-RU" dirty="0"/>
          </a:p>
        </p:txBody>
      </p:sp>
      <p:sp>
        <p:nvSpPr>
          <p:cNvPr id="212" name="Google Shape;212;p6"/>
          <p:cNvSpPr txBox="1">
            <a:spLocks noGrp="1"/>
          </p:cNvSpPr>
          <p:nvPr>
            <p:ph type="body" idx="2"/>
          </p:nvPr>
        </p:nvSpPr>
        <p:spPr>
          <a:xfrm>
            <a:off x="2112579" y="1026370"/>
            <a:ext cx="9643983" cy="12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Рабочий </a:t>
            </a:r>
            <a:r>
              <a:rPr lang="en-US" sz="1800" dirty="0"/>
              <a:t>VR </a:t>
            </a:r>
            <a:r>
              <a:rPr lang="ru-RU" sz="1800" dirty="0"/>
              <a:t>тренажер </a:t>
            </a:r>
            <a:endParaRPr sz="1800" dirty="0"/>
          </a:p>
        </p:txBody>
      </p:sp>
      <p:grpSp>
        <p:nvGrpSpPr>
          <p:cNvPr id="213" name="Google Shape;213;p6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214" name="Google Shape;214;p6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5" name="Google Shape;215;p6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16" name="Google Shape;216;p6"/>
          <p:cNvGrpSpPr/>
          <p:nvPr/>
        </p:nvGrpSpPr>
        <p:grpSpPr>
          <a:xfrm>
            <a:off x="2712" y="1006290"/>
            <a:ext cx="11753850" cy="376587"/>
            <a:chOff x="43542" y="741820"/>
            <a:chExt cx="11753850" cy="376587"/>
          </a:xfrm>
        </p:grpSpPr>
        <p:sp>
          <p:nvSpPr>
            <p:cNvPr id="217" name="Google Shape;217;p6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8" name="Google Shape;218;p6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Пользователю мешает низкая заинтересованность в процессе освоении первой медицинской помощи.</a:t>
            </a:r>
            <a:endParaRPr lang="en-US" sz="1800" dirty="0"/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Во время обучения, пользователю не хватает наглядности изучаемого материала.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Препятствием выступает доступ к </a:t>
            </a:r>
            <a:r>
              <a:rPr lang="en-US" sz="1800" dirty="0"/>
              <a:t>VR</a:t>
            </a:r>
            <a:r>
              <a:rPr lang="ru-RU" sz="1800" dirty="0"/>
              <a:t> оборудованию.</a:t>
            </a:r>
          </a:p>
          <a:p>
            <a:pPr marL="374650" indent="-285750">
              <a:spcBef>
                <a:spcPts val="0"/>
              </a:spcBef>
            </a:pPr>
            <a:endParaRPr sz="1800" dirty="0"/>
          </a:p>
        </p:txBody>
      </p:sp>
      <p:sp>
        <p:nvSpPr>
          <p:cNvPr id="224" name="Google Shape;224;p7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Продукт решает задачу освоения первой медицинской помощи.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Потребитель приобретает продукт</a:t>
            </a:r>
            <a:r>
              <a:rPr lang="en-US" sz="1800" dirty="0"/>
              <a:t> </a:t>
            </a:r>
            <a:r>
              <a:rPr lang="ru-RU" sz="1800" dirty="0"/>
              <a:t>для того, чтобы изучить теорию и опробовать на практике азы первой медицинской помощи.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Продукт закрывает потребность в получении знаний в сфере оказания первой медицинской помощи.</a:t>
            </a:r>
            <a:endParaRPr sz="1800" dirty="0"/>
          </a:p>
        </p:txBody>
      </p:sp>
      <p:sp>
        <p:nvSpPr>
          <p:cNvPr id="225" name="Google Shape;225;p7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Потребитель желает получить от нашего продукта доходчивое, наглядное и интерактивное пособие по оказанию первой медицинской помощи. </a:t>
            </a:r>
            <a:endParaRPr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>
            <a:spLocks noGrp="1"/>
          </p:cNvSpPr>
          <p:nvPr>
            <p:ph type="body" idx="1"/>
          </p:nvPr>
        </p:nvSpPr>
        <p:spPr>
          <a:xfrm>
            <a:off x="174172" y="740453"/>
            <a:ext cx="11644993" cy="2011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800" dirty="0"/>
              <a:t>Наш тренажер по оказанию первой медицинской помощи в </a:t>
            </a:r>
            <a:r>
              <a:rPr lang="en-US" sz="1800" dirty="0"/>
              <a:t>VR</a:t>
            </a:r>
            <a:r>
              <a:rPr lang="ru-RU" sz="1800" dirty="0"/>
              <a:t> максимально приближен к реальным ситуациям, что позволяет научиться быстро и эффективно реагировать на различные медицинские случаи. Благодаря нам вы получите необходимые знания и навыки, чтобы спокойно и уверенно действовать в экстренных ситуациях и спасти жизнь.</a:t>
            </a:r>
            <a:endParaRPr sz="1800" dirty="0"/>
          </a:p>
        </p:txBody>
      </p:sp>
      <p:sp>
        <p:nvSpPr>
          <p:cNvPr id="231" name="Google Shape;231;p8"/>
          <p:cNvSpPr txBox="1">
            <a:spLocks noGrp="1"/>
          </p:cNvSpPr>
          <p:nvPr>
            <p:ph type="body" idx="2"/>
          </p:nvPr>
        </p:nvSpPr>
        <p:spPr>
          <a:xfrm>
            <a:off x="155575" y="3236686"/>
            <a:ext cx="11644993" cy="273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Симуляция ситуаций, связанных с оказанием первой медицинской помощи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Обучение на различных бытовых и производственных травмах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Визуализация анатомии человека</a:t>
            </a:r>
          </a:p>
          <a:p>
            <a:pPr marL="37465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Удобный и интуитивно понятный интерфейс</a:t>
            </a:r>
          </a:p>
          <a:p>
            <a:pPr marL="228600" lvl="0" indent="-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</a:pPr>
            <a:endParaRPr lang="ru-RU" dirty="0"/>
          </a:p>
        </p:txBody>
      </p:sp>
      <p:grpSp>
        <p:nvGrpSpPr>
          <p:cNvPr id="232" name="Google Shape;232;p8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233" name="Google Shape;233;p8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4" name="Google Shape;234;p8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sz="1000" dirty="0"/>
              <a:t>Кафедра </a:t>
            </a:r>
            <a:r>
              <a:rPr lang="ru-RU" sz="1000" dirty="0" err="1"/>
              <a:t>ЦТУАиС</a:t>
            </a:r>
            <a:endParaRPr lang="ru-RU" sz="1000" dirty="0"/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Торговые онлайн площадки (</a:t>
            </a:r>
            <a:r>
              <a:rPr lang="en-US" sz="1000" dirty="0"/>
              <a:t>Steam, VK Play)</a:t>
            </a:r>
            <a:r>
              <a:rPr lang="ru-RU" sz="1000" dirty="0"/>
              <a:t> </a:t>
            </a:r>
            <a:endParaRPr lang="en-US" sz="1000" dirty="0"/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Рекламные агентства</a:t>
            </a:r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0" name="Google Shape;240;p9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18105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sz="1000" dirty="0"/>
              <a:t>Заключение договоров с организациями на индивидуальных условиях.</a:t>
            </a:r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Выполнение требований заказчиков в полной мере.</a:t>
            </a:r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Уделять должное внимание пожеланиям пользователей.</a:t>
            </a:r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 dirty="0"/>
          </a:p>
        </p:txBody>
      </p:sp>
      <p:sp>
        <p:nvSpPr>
          <p:cNvPr id="241" name="Google Shape;241;p9"/>
          <p:cNvSpPr txBox="1">
            <a:spLocks noGrp="1"/>
          </p:cNvSpPr>
          <p:nvPr>
            <p:ph type="body" idx="3"/>
          </p:nvPr>
        </p:nvSpPr>
        <p:spPr>
          <a:xfrm>
            <a:off x="7090533" y="3280489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sz="1000" dirty="0"/>
              <a:t>Торговые онлайн площадки (</a:t>
            </a:r>
            <a:r>
              <a:rPr lang="en-US" sz="1000" dirty="0"/>
              <a:t>Steam, VK Play)</a:t>
            </a:r>
            <a:r>
              <a:rPr lang="ru-RU" sz="1000" dirty="0"/>
              <a:t> </a:t>
            </a:r>
            <a:endParaRPr lang="en-US" sz="1000" dirty="0"/>
          </a:p>
        </p:txBody>
      </p:sp>
      <p:sp>
        <p:nvSpPr>
          <p:cNvPr id="242" name="Google Shape;242;p9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sz="1000" dirty="0"/>
              <a:t>Заработная плата сотрудникам.</a:t>
            </a:r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Расходы на рекламу и маркетинг.</a:t>
            </a:r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Уплата налогов.</a:t>
            </a:r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Отчисление процента от продаж торговой площадке.</a:t>
            </a:r>
            <a:endParaRPr sz="1000" dirty="0"/>
          </a:p>
        </p:txBody>
      </p:sp>
      <p:sp>
        <p:nvSpPr>
          <p:cNvPr id="243" name="Google Shape;243;p9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spcBef>
                <a:spcPts val="0"/>
              </a:spcBef>
            </a:pPr>
            <a:r>
              <a:rPr lang="ru-RU" sz="1000" dirty="0"/>
              <a:t>Продажа индивидуальных копий продукта на онлайн площадках.</a:t>
            </a:r>
          </a:p>
          <a:p>
            <a:pPr marL="222250" indent="-171450">
              <a:spcBef>
                <a:spcPts val="0"/>
              </a:spcBef>
            </a:pPr>
            <a:r>
              <a:rPr lang="ru-RU" sz="1000" dirty="0"/>
              <a:t>Заключение договоров с организациями на разработку интересующего их </a:t>
            </a:r>
            <a:r>
              <a:rPr lang="en-US" sz="1000" dirty="0"/>
              <a:t>VR </a:t>
            </a:r>
            <a:r>
              <a:rPr lang="ru-RU" sz="1000" dirty="0"/>
              <a:t>тренажера. </a:t>
            </a:r>
            <a:endParaRPr sz="1000" dirty="0"/>
          </a:p>
        </p:txBody>
      </p:sp>
      <p:sp>
        <p:nvSpPr>
          <p:cNvPr id="244" name="Google Shape;244;p9"/>
          <p:cNvSpPr txBox="1">
            <a:spLocks noGrp="1"/>
          </p:cNvSpPr>
          <p:nvPr>
            <p:ph type="body" idx="6"/>
          </p:nvPr>
        </p:nvSpPr>
        <p:spPr>
          <a:xfrm>
            <a:off x="9384029" y="1155592"/>
            <a:ext cx="2181049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Индивидуальные пользователи всех возрастов и сфер деятельности.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Различные предприятия.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Школы , университеты, автошколы и т.д.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Организации здравоохранения.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Военнослужащие и сотрудники силовых ведомств.</a:t>
            </a:r>
          </a:p>
          <a:p>
            <a:pPr marL="222250" indent="-171450">
              <a:lnSpc>
                <a:spcPct val="100000"/>
              </a:lnSpc>
              <a:spcBef>
                <a:spcPts val="0"/>
              </a:spcBef>
            </a:pPr>
            <a:endParaRPr sz="1000" dirty="0"/>
          </a:p>
        </p:txBody>
      </p:sp>
      <p:sp>
        <p:nvSpPr>
          <p:cNvPr id="245" name="Google Shape;245;p9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177800">
              <a:spcBef>
                <a:spcPts val="0"/>
              </a:spcBef>
            </a:pPr>
            <a:r>
              <a:rPr lang="en-US" sz="1000" dirty="0"/>
              <a:t>VR </a:t>
            </a:r>
            <a:r>
              <a:rPr lang="ru-RU" sz="1000" dirty="0"/>
              <a:t>оборудование</a:t>
            </a:r>
          </a:p>
          <a:p>
            <a:pPr marL="228600" indent="-177800">
              <a:spcBef>
                <a:spcPts val="0"/>
              </a:spcBef>
            </a:pPr>
            <a:r>
              <a:rPr lang="ru-RU" sz="1000" dirty="0"/>
              <a:t>Персонал</a:t>
            </a:r>
          </a:p>
          <a:p>
            <a:pPr marL="228600" indent="-177800">
              <a:spcBef>
                <a:spcPts val="0"/>
              </a:spcBef>
            </a:pPr>
            <a:r>
              <a:rPr lang="ru-RU" sz="1000" dirty="0"/>
              <a:t>Необходимое для работы ПО</a:t>
            </a:r>
          </a:p>
          <a:p>
            <a:pPr marL="228600" indent="-177800">
              <a:spcBef>
                <a:spcPts val="0"/>
              </a:spcBef>
            </a:pPr>
            <a:r>
              <a:rPr lang="ru-RU" sz="1000" dirty="0"/>
              <a:t>Персональные компьютеры</a:t>
            </a:r>
          </a:p>
          <a:p>
            <a:pPr marL="228600" indent="-177800">
              <a:spcBef>
                <a:spcPts val="0"/>
              </a:spcBef>
            </a:pPr>
            <a:endParaRPr lang="ru-RU" sz="1000" dirty="0"/>
          </a:p>
          <a:p>
            <a:pPr marL="228600" indent="-177800">
              <a:spcBef>
                <a:spcPts val="0"/>
              </a:spcBef>
            </a:pPr>
            <a:endParaRPr sz="1000" dirty="0"/>
          </a:p>
        </p:txBody>
      </p:sp>
      <p:sp>
        <p:nvSpPr>
          <p:cNvPr id="246" name="Google Shape;246;p9"/>
          <p:cNvSpPr txBox="1">
            <a:spLocks noGrp="1"/>
          </p:cNvSpPr>
          <p:nvPr>
            <p:ph type="body" idx="8"/>
          </p:nvPr>
        </p:nvSpPr>
        <p:spPr>
          <a:xfrm>
            <a:off x="4816640" y="1155592"/>
            <a:ext cx="2181051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 pitchFamily="34" charset="0"/>
              <a:buChar char="•"/>
            </a:pPr>
            <a:r>
              <a:rPr lang="ru-RU" sz="1000" dirty="0"/>
              <a:t>Получение знаний в сфере оказания первой медицинской помощи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 pitchFamily="34" charset="0"/>
              <a:buChar char="•"/>
            </a:pPr>
            <a:r>
              <a:rPr lang="ru-RU" sz="1000" dirty="0"/>
              <a:t>Интерактивность предлагаемого продукта.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 pitchFamily="34" charset="0"/>
              <a:buChar char="•"/>
            </a:pPr>
            <a:r>
              <a:rPr lang="ru-RU" sz="1000" dirty="0"/>
              <a:t>Наглядность процесса обучения.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 pitchFamily="34" charset="0"/>
              <a:buChar char="•"/>
            </a:pPr>
            <a:r>
              <a:rPr lang="ru-RU" sz="1000" dirty="0"/>
              <a:t>Возможность попрактиковаться в полученных знаниях.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</a:pPr>
            <a:endParaRPr sz="1000" dirty="0"/>
          </a:p>
        </p:txBody>
      </p:sp>
      <p:sp>
        <p:nvSpPr>
          <p:cNvPr id="247" name="Google Shape;247;p9"/>
          <p:cNvSpPr txBox="1">
            <a:spLocks noGrp="1"/>
          </p:cNvSpPr>
          <p:nvPr>
            <p:ph type="body" idx="9"/>
          </p:nvPr>
        </p:nvSpPr>
        <p:spPr>
          <a:xfrm>
            <a:off x="2531792" y="1155700"/>
            <a:ext cx="2172401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17780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Создание 3</a:t>
            </a:r>
            <a:r>
              <a:rPr lang="en-US" sz="1000" dirty="0"/>
              <a:t>D </a:t>
            </a:r>
            <a:r>
              <a:rPr lang="ru-RU" sz="1000" dirty="0"/>
              <a:t>моделей</a:t>
            </a:r>
          </a:p>
          <a:p>
            <a:pPr marL="228600" indent="-17780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Создание текстур</a:t>
            </a:r>
          </a:p>
          <a:p>
            <a:pPr marL="228600" indent="-17780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Создание скриптов</a:t>
            </a:r>
          </a:p>
          <a:p>
            <a:pPr marL="228600" indent="-17780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Интеграция составных частей проекта на </a:t>
            </a:r>
            <a:r>
              <a:rPr lang="en-US" sz="1000" dirty="0"/>
              <a:t>Unity</a:t>
            </a:r>
          </a:p>
          <a:p>
            <a:pPr marL="228600" indent="-177800">
              <a:lnSpc>
                <a:spcPct val="100000"/>
              </a:lnSpc>
              <a:spcBef>
                <a:spcPts val="0"/>
              </a:spcBef>
            </a:pPr>
            <a:r>
              <a:rPr lang="ru-RU" sz="1000" dirty="0"/>
              <a:t>Доработка продукта и создание патчей, обновлений</a:t>
            </a:r>
            <a:endParaRPr lang="en-US" sz="1000" dirty="0"/>
          </a:p>
          <a:p>
            <a:pPr marL="228600" indent="-177800">
              <a:lnSpc>
                <a:spcPct val="100000"/>
              </a:lnSpc>
              <a:spcBef>
                <a:spcPts val="0"/>
              </a:spcBef>
            </a:pPr>
            <a:endParaRPr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>
            <a:spLocks noGrp="1"/>
          </p:cNvSpPr>
          <p:nvPr>
            <p:ph type="body" idx="1"/>
          </p:nvPr>
        </p:nvSpPr>
        <p:spPr>
          <a:xfrm>
            <a:off x="155574" y="1450428"/>
            <a:ext cx="5940426" cy="4152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800" dirty="0"/>
              <a:t>Разработаны сценарии оказания первой помощи Модели пострадавших с увечьями, декораций и средств необходимых для оказания первой помощи. Четыре различные локации, имитирующие ДТП, происшествие на стройке, производстве и в жилом помещении. </a:t>
            </a:r>
            <a:endParaRPr sz="1800" dirty="0"/>
          </a:p>
        </p:txBody>
      </p:sp>
      <p:sp>
        <p:nvSpPr>
          <p:cNvPr id="253" name="Google Shape;253;p10"/>
          <p:cNvSpPr txBox="1">
            <a:spLocks noGrp="1"/>
          </p:cNvSpPr>
          <p:nvPr>
            <p:ph type="body" idx="2"/>
          </p:nvPr>
        </p:nvSpPr>
        <p:spPr>
          <a:xfrm>
            <a:off x="6749143" y="1450428"/>
            <a:ext cx="4891313" cy="415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800" dirty="0"/>
              <a:t>Рабочий VR тренажер, с четырьмя различными реализованными сценариями первой помощи при: химических ожогах (2 случая), переломах (2 случая), артериальных кровотечениях (3 случая) и поражении электрическим током (1 случай).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lang="ru-RU" sz="1800" dirty="0"/>
          </a:p>
        </p:txBody>
      </p:sp>
      <p:grpSp>
        <p:nvGrpSpPr>
          <p:cNvPr id="254" name="Google Shape;254;p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255" name="Google Shape;255;p10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6" name="Google Shape;256;p10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57" name="Google Shape;257;p10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258" name="Google Shape;258;p10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800" dirty="0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9" name="Google Shape;259;p10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 txBox="1">
            <a:spLocks noGrp="1"/>
          </p:cNvSpPr>
          <p:nvPr>
            <p:ph type="body" idx="1"/>
          </p:nvPr>
        </p:nvSpPr>
        <p:spPr>
          <a:xfrm>
            <a:off x="6096000" y="325755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2000" dirty="0"/>
              <a:t>Владимир Ларин</a:t>
            </a:r>
            <a:endParaRPr sz="2000" dirty="0"/>
          </a:p>
        </p:txBody>
      </p:sp>
      <p:sp>
        <p:nvSpPr>
          <p:cNvPr id="265" name="Google Shape;265;p11"/>
          <p:cNvSpPr txBox="1">
            <a:spLocks noGrp="1"/>
          </p:cNvSpPr>
          <p:nvPr>
            <p:ph type="body" idx="2"/>
          </p:nvPr>
        </p:nvSpPr>
        <p:spPr>
          <a:xfrm>
            <a:off x="6096000" y="3606662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dirty="0"/>
              <a:t>3</a:t>
            </a:r>
            <a:r>
              <a:rPr lang="en-US" sz="1600" dirty="0"/>
              <a:t>D-</a:t>
            </a:r>
            <a:r>
              <a:rPr lang="ru-RU" sz="1600" dirty="0" err="1"/>
              <a:t>дженералист</a:t>
            </a:r>
            <a:endParaRPr sz="1600" dirty="0"/>
          </a:p>
        </p:txBody>
      </p:sp>
      <p:sp>
        <p:nvSpPr>
          <p:cNvPr id="267" name="Google Shape;267;p11"/>
          <p:cNvSpPr txBox="1">
            <a:spLocks noGrp="1"/>
          </p:cNvSpPr>
          <p:nvPr>
            <p:ph type="body" idx="4"/>
          </p:nvPr>
        </p:nvSpPr>
        <p:spPr>
          <a:xfrm>
            <a:off x="3007792" y="3260035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2000" dirty="0"/>
              <a:t>Владислав Карапузов</a:t>
            </a:r>
            <a:endParaRPr sz="2000" dirty="0"/>
          </a:p>
        </p:txBody>
      </p:sp>
      <p:sp>
        <p:nvSpPr>
          <p:cNvPr id="268" name="Google Shape;268;p11"/>
          <p:cNvSpPr txBox="1">
            <a:spLocks noGrp="1"/>
          </p:cNvSpPr>
          <p:nvPr>
            <p:ph type="body" idx="5"/>
          </p:nvPr>
        </p:nvSpPr>
        <p:spPr>
          <a:xfrm>
            <a:off x="3064807" y="3606662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dirty="0"/>
              <a:t>Тимлид</a:t>
            </a:r>
            <a:endParaRPr sz="1600" dirty="0"/>
          </a:p>
        </p:txBody>
      </p:sp>
      <p:sp>
        <p:nvSpPr>
          <p:cNvPr id="270" name="Google Shape;270;p11"/>
          <p:cNvSpPr txBox="1">
            <a:spLocks noGrp="1"/>
          </p:cNvSpPr>
          <p:nvPr>
            <p:ph type="body" idx="7"/>
          </p:nvPr>
        </p:nvSpPr>
        <p:spPr>
          <a:xfrm>
            <a:off x="9418361" y="3262174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2000" dirty="0"/>
              <a:t>Элина Кочеткова</a:t>
            </a:r>
            <a:endParaRPr sz="2000" dirty="0"/>
          </a:p>
        </p:txBody>
      </p:sp>
      <p:sp>
        <p:nvSpPr>
          <p:cNvPr id="271" name="Google Shape;271;p11"/>
          <p:cNvSpPr txBox="1">
            <a:spLocks noGrp="1"/>
          </p:cNvSpPr>
          <p:nvPr>
            <p:ph type="body" idx="8"/>
          </p:nvPr>
        </p:nvSpPr>
        <p:spPr>
          <a:xfrm>
            <a:off x="9418360" y="360045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en-US" sz="1600" dirty="0"/>
              <a:t>C# </a:t>
            </a:r>
            <a:r>
              <a:rPr lang="ru-RU" sz="1600" dirty="0"/>
              <a:t>разработчик</a:t>
            </a:r>
            <a:endParaRPr sz="1600" dirty="0"/>
          </a:p>
        </p:txBody>
      </p:sp>
      <p:sp>
        <p:nvSpPr>
          <p:cNvPr id="276" name="Google Shape;276;p11"/>
          <p:cNvSpPr txBox="1">
            <a:spLocks noGrp="1"/>
          </p:cNvSpPr>
          <p:nvPr>
            <p:ph type="body" idx="16"/>
          </p:nvPr>
        </p:nvSpPr>
        <p:spPr>
          <a:xfrm>
            <a:off x="-1" y="325755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2000" dirty="0"/>
              <a:t>Арсен Саргсян</a:t>
            </a:r>
            <a:endParaRPr sz="2000" dirty="0"/>
          </a:p>
        </p:txBody>
      </p:sp>
      <p:sp>
        <p:nvSpPr>
          <p:cNvPr id="277" name="Google Shape;277;p11"/>
          <p:cNvSpPr txBox="1">
            <a:spLocks noGrp="1"/>
          </p:cNvSpPr>
          <p:nvPr>
            <p:ph type="body" idx="17"/>
          </p:nvPr>
        </p:nvSpPr>
        <p:spPr>
          <a:xfrm>
            <a:off x="0" y="3606662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600" dirty="0" err="1"/>
              <a:t>Моделлер</a:t>
            </a:r>
            <a:endParaRPr sz="1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3031BD-96C4-57A7-32FA-3F84C9B3B468}"/>
              </a:ext>
            </a:extLst>
          </p:cNvPr>
          <p:cNvPicPr>
            <a:picLocks noGrp="1" noChangeAspect="1"/>
          </p:cNvPicPr>
          <p:nvPr>
            <p:ph type="pic" idx="18"/>
          </p:nvPr>
        </p:nvPicPr>
        <p:blipFill rotWithShape="1">
          <a:blip r:embed="rId3"/>
          <a:srcRect t="23893" r="10051" b="16649"/>
          <a:stretch/>
        </p:blipFill>
        <p:spPr>
          <a:xfrm>
            <a:off x="3212820" y="756481"/>
            <a:ext cx="2329968" cy="2309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Объект 8">
            <a:extLst>
              <a:ext uri="{FF2B5EF4-FFF2-40B4-BE49-F238E27FC236}">
                <a16:creationId xmlns:a16="http://schemas.microsoft.com/office/drawing/2014/main" id="{129CC5C6-D964-6662-718A-CAD527EBD6C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468031" y="4306128"/>
            <a:ext cx="1933575" cy="1933575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EF9EA6-E6F6-BDF7-D8A6-497169D6E7A8}"/>
              </a:ext>
            </a:extLst>
          </p:cNvPr>
          <p:cNvPicPr>
            <a:picLocks noGrp="1" noChangeAspect="1"/>
          </p:cNvPicPr>
          <p:nvPr>
            <p:ph type="pic" idx="6"/>
          </p:nvPr>
        </p:nvPicPr>
        <p:blipFill>
          <a:blip r:embed="rId5"/>
          <a:srcRect/>
          <a:stretch>
            <a:fillRect/>
          </a:stretch>
        </p:blipFill>
        <p:spPr>
          <a:xfrm>
            <a:off x="6499224" y="4306128"/>
            <a:ext cx="1933575" cy="1933575"/>
          </a:xfrm>
          <a:prstGeom prst="rect">
            <a:avLst/>
          </a:prstGeom>
        </p:spPr>
      </p:pic>
      <p:pic>
        <p:nvPicPr>
          <p:cNvPr id="4" name="Объект 10">
            <a:extLst>
              <a:ext uri="{FF2B5EF4-FFF2-40B4-BE49-F238E27FC236}">
                <a16:creationId xmlns:a16="http://schemas.microsoft.com/office/drawing/2014/main" id="{49BF0F0C-B07C-4920-5313-25D4C1475118}"/>
              </a:ext>
            </a:extLst>
          </p:cNvPr>
          <p:cNvPicPr>
            <a:picLocks noGrp="1" noChangeAspect="1"/>
          </p:cNvPicPr>
          <p:nvPr>
            <p:ph type="pic" idx="9"/>
          </p:nvPr>
        </p:nvPicPr>
        <p:blipFill>
          <a:blip r:embed="rId6"/>
          <a:srcRect/>
          <a:stretch>
            <a:fillRect/>
          </a:stretch>
        </p:blipFill>
        <p:spPr>
          <a:xfrm>
            <a:off x="9821584" y="4306128"/>
            <a:ext cx="1933575" cy="1933575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5E25A10-7A42-52C8-A35A-305D55887F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9" t="41640" r="29872" b="24490"/>
          <a:stretch/>
        </p:blipFill>
        <p:spPr bwMode="auto">
          <a:xfrm>
            <a:off x="212858" y="756481"/>
            <a:ext cx="2314305" cy="2322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772F0E-B947-71FE-A95A-61D4328D8BB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172" t="27432" r="38209" b="38698"/>
          <a:stretch/>
        </p:blipFill>
        <p:spPr>
          <a:xfrm>
            <a:off x="9631218" y="770250"/>
            <a:ext cx="2314305" cy="2322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F42AF0C-0BFD-FA30-84B3-B76CFAB7F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8" t="21868" r="24831" b="44262"/>
          <a:stretch/>
        </p:blipFill>
        <p:spPr bwMode="auto">
          <a:xfrm>
            <a:off x="6301026" y="770250"/>
            <a:ext cx="2329969" cy="2322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09873FC-7A41-70DE-A7A0-8FC17F93DC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222" y="4306127"/>
            <a:ext cx="1933575" cy="19335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11563460" cy="3900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800" dirty="0"/>
              <a:t>Разработка реалистичной физики объектов. Мы бы создали реальную механику с помощью которого тренажер бы имитировал бы процесс оборотов жгута или бинта вокруг поврежденной части тела. И работа тренажера была бы схожа с работой с реальным манекеном</a:t>
            </a:r>
            <a:r>
              <a:rPr lang="en-US" sz="1800" dirty="0"/>
              <a:t>.</a:t>
            </a:r>
            <a:endParaRPr lang="ru-RU" sz="1800" dirty="0"/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800" dirty="0"/>
              <a:t>Увеличение вариативности. Возможность допускать различные ошибочные действия, для усложнения тренажера.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800" dirty="0"/>
              <a:t>Реализация новых ситуаций, затрагивающих другие виды травм.</a:t>
            </a:r>
            <a:endParaRPr lang="en-US" sz="1800" dirty="0"/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800" dirty="0"/>
              <a:t>Реализация тренажера по оказанию непрямого массажа сердца. Тренажер совмещает в себе уже созданный </a:t>
            </a:r>
            <a:r>
              <a:rPr lang="en-US" sz="1800" dirty="0"/>
              <a:t>VR </a:t>
            </a:r>
            <a:r>
              <a:rPr lang="ru-RU" sz="1800" dirty="0"/>
              <a:t>тренажер и манекен, позволяющий контролировать частоту и силу ударов.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1089</Words>
  <Application>Microsoft Office PowerPoint</Application>
  <PresentationFormat>Широкоэкранный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Roboto Medium</vt:lpstr>
      <vt:lpstr>Calibri</vt:lpstr>
      <vt:lpstr>Roboto</vt:lpstr>
      <vt:lpstr>Noto Sans Symbols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19365</dc:creator>
  <cp:lastModifiedBy>Владимир Ларин</cp:lastModifiedBy>
  <cp:revision>2</cp:revision>
  <dcterms:created xsi:type="dcterms:W3CDTF">2023-10-17T11:47:57Z</dcterms:created>
  <dcterms:modified xsi:type="dcterms:W3CDTF">2023-12-15T07:56:30Z</dcterms:modified>
</cp:coreProperties>
</file>