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ibAOVEf5nybX09oLMFu0Rj+QgD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8E01FF"/>
    <a:srgbClr val="FBA918"/>
    <a:srgbClr val="B8D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5" d="100"/>
          <a:sy n="115" d="100"/>
        </p:scale>
        <p:origin x="-390" y="66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AE-43D4-9373-420D924CCC4F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AE-43D4-9373-420D924CCC4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Лист1!$A$1:$A$2</c:f>
              <c:strCache>
                <c:ptCount val="2"/>
                <c:pt idx="0">
                  <c:v>Проводит отпуск не так, как им хотелось бы</c:v>
                </c:pt>
                <c:pt idx="1">
                  <c:v>Проводят отпуск, как им хочется</c:v>
                </c:pt>
              </c:strCache>
            </c:strRef>
          </c:cat>
          <c:val>
            <c:numRef>
              <c:f>Лист1!$B$1:$B$2</c:f>
              <c:numCache>
                <c:formatCode>0%</c:formatCode>
                <c:ptCount val="2"/>
                <c:pt idx="0">
                  <c:v>0.63</c:v>
                </c:pt>
                <c:pt idx="1">
                  <c:v>0.37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AE-43D4-9373-420D924CC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BA91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066-4DA3-B037-A7571E7522FF}"/>
              </c:ext>
            </c:extLst>
          </c:dPt>
          <c:dPt>
            <c:idx val="1"/>
            <c:bubble3D val="0"/>
            <c:spPr>
              <a:solidFill>
                <a:srgbClr val="8E01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066-4DA3-B037-A7571E7522F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Лист1!$A$7:$A$8</c:f>
              <c:strCache>
                <c:ptCount val="2"/>
                <c:pt idx="0">
                  <c:v>Хотят познакомиться с новыми культурами</c:v>
                </c:pt>
                <c:pt idx="1">
                  <c:v>Просто отдыхают</c:v>
                </c:pt>
              </c:strCache>
            </c:strRef>
          </c:cat>
          <c:val>
            <c:numRef>
              <c:f>Лист1!$B$7:$B$8</c:f>
              <c:numCache>
                <c:formatCode>0%</c:formatCode>
                <c:ptCount val="2"/>
                <c:pt idx="0">
                  <c:v>0.62</c:v>
                </c:pt>
                <c:pt idx="1">
                  <c:v>0.38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066-4DA3-B037-A7571E752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olidFill>
              <a:srgbClr val="B8DBE2"/>
            </a:solidFill>
          </c:spPr>
          <c:dPt>
            <c:idx val="0"/>
            <c:bubble3D val="0"/>
            <c:spPr>
              <a:solidFill>
                <a:srgbClr val="B8DBE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013-4C75-A187-E0CFB7F5C690}"/>
              </c:ext>
            </c:extLst>
          </c:dPt>
          <c:dPt>
            <c:idx val="1"/>
            <c:bubble3D val="0"/>
            <c:spPr>
              <a:solidFill>
                <a:srgbClr val="FBB3C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013-4C75-A187-E0CFB7F5C6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Лист1!$A$11:$A$12</c:f>
              <c:strCache>
                <c:ptCount val="2"/>
                <c:pt idx="0">
                  <c:v>языковой барьер мешает при планировании поездки</c:v>
                </c:pt>
                <c:pt idx="1">
                  <c:v>не обращают внимание на язык</c:v>
                </c:pt>
              </c:strCache>
            </c:strRef>
          </c:cat>
          <c:val>
            <c:numRef>
              <c:f>Лист1!$B$11:$B$12</c:f>
              <c:numCache>
                <c:formatCode>0%</c:formatCode>
                <c:ptCount val="2"/>
                <c:pt idx="0">
                  <c:v>0.28000000000000003</c:v>
                </c:pt>
                <c:pt idx="1">
                  <c:v>0.72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013-4C75-A187-E0CFB7F5C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DAE-48F7-8F55-9CE2433AE75B}"/>
              </c:ext>
            </c:extLst>
          </c:dPt>
          <c:dPt>
            <c:idx val="1"/>
            <c:bubble3D val="0"/>
            <c:spPr>
              <a:solidFill>
                <a:srgbClr val="FBB3C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DAE-48F7-8F55-9CE2433AE7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Лист1!$A$15:$A$16</c:f>
              <c:strCache>
                <c:ptCount val="2"/>
                <c:pt idx="0">
                  <c:v>Пользуются в поездках приложениями</c:v>
                </c:pt>
                <c:pt idx="1">
                  <c:v>Не используют современные технологии</c:v>
                </c:pt>
              </c:strCache>
            </c:strRef>
          </c:cat>
          <c:val>
            <c:numRef>
              <c:f>Лист1!$B$15:$B$16</c:f>
              <c:numCache>
                <c:formatCode>0%</c:formatCode>
                <c:ptCount val="2"/>
                <c:pt idx="0">
                  <c:v>0.52</c:v>
                </c:pt>
                <c:pt idx="1">
                  <c:v>0.48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DAE-48F7-8F55-9CE2433AE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16594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42" Type="http://schemas.openxmlformats.org/officeDocument/2006/relationships/image" Target="../media/image56.png"/><Relationship Id="rId47" Type="http://schemas.openxmlformats.org/officeDocument/2006/relationships/image" Target="../media/image61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Relationship Id="rId46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41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37" Type="http://schemas.openxmlformats.org/officeDocument/2006/relationships/image" Target="../media/image51.png"/><Relationship Id="rId40" Type="http://schemas.openxmlformats.org/officeDocument/2006/relationships/image" Target="../media/image54.png"/><Relationship Id="rId45" Type="http://schemas.openxmlformats.org/officeDocument/2006/relationships/image" Target="../media/image59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4" Type="http://schemas.openxmlformats.org/officeDocument/2006/relationships/image" Target="../media/image5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43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376" cy="12449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32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«ПРЕДПРИНИМАТЕЛЬСТВО КАК ОБРАЗ ЖИЗНИ»  </a:t>
            </a:r>
            <a:endParaRPr dirty="0"/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3638" b="1" dirty="0" err="1">
                <a:solidFill>
                  <a:schemeClr val="lt1"/>
                </a:solidFill>
              </a:rPr>
              <a:t>AroundTheWorld</a:t>
            </a:r>
            <a:r>
              <a:rPr lang="ru-RU" sz="3638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dirty="0"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BC853D0A-2272-4F9F-91CD-51A08DE2EB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8178437"/>
              </p:ext>
            </p:extLst>
          </p:nvPr>
        </p:nvGraphicFramePr>
        <p:xfrm>
          <a:off x="773401" y="1028555"/>
          <a:ext cx="3900199" cy="2296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DB5AABD3-805D-4078-9E34-7BDDBE5981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161509"/>
              </p:ext>
            </p:extLst>
          </p:nvPr>
        </p:nvGraphicFramePr>
        <p:xfrm>
          <a:off x="6407291" y="3739325"/>
          <a:ext cx="3902727" cy="2362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2531DB19-24E1-4F65-A0B6-AD18C60E9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8790584"/>
              </p:ext>
            </p:extLst>
          </p:nvPr>
        </p:nvGraphicFramePr>
        <p:xfrm>
          <a:off x="6096000" y="1028555"/>
          <a:ext cx="4387272" cy="2362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xmlns="" id="{5AB5587A-3246-44EF-B95B-62167DE03A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7013493"/>
              </p:ext>
            </p:extLst>
          </p:nvPr>
        </p:nvGraphicFramePr>
        <p:xfrm>
          <a:off x="773401" y="3739325"/>
          <a:ext cx="3725574" cy="2362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0F9147E-5689-4C8B-B0B2-C11500AD7E67}"/>
              </a:ext>
            </a:extLst>
          </p:cNvPr>
          <p:cNvSpPr txBox="1"/>
          <p:nvPr/>
        </p:nvSpPr>
        <p:spPr>
          <a:xfrm>
            <a:off x="121506" y="6208272"/>
            <a:ext cx="260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 Исследование </a:t>
            </a:r>
            <a:r>
              <a:rPr lang="en-US" dirty="0"/>
              <a:t>Booking.com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 txBox="1"/>
          <p:nvPr/>
        </p:nvSpPr>
        <p:spPr>
          <a:xfrm>
            <a:off x="360040" y="800742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dirty="0"/>
          </a:p>
        </p:txBody>
      </p:sp>
      <p:sp>
        <p:nvSpPr>
          <p:cNvPr id="138" name="Google Shape;138;p3"/>
          <p:cNvSpPr txBox="1"/>
          <p:nvPr/>
        </p:nvSpPr>
        <p:spPr>
          <a:xfrm>
            <a:off x="360040" y="1642742"/>
            <a:ext cx="6423937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+mj-lt"/>
                <a:cs typeface="Times New Roman" panose="02020603050405020304" pitchFamily="18" charset="0"/>
              </a:rPr>
              <a:t>Люди, заинтересованные в путешествиях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+mj-lt"/>
                <a:cs typeface="Times New Roman" panose="02020603050405020304" pitchFamily="18" charset="0"/>
              </a:rPr>
              <a:t>Люди, желающие изучать различные языки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+mj-lt"/>
                <a:cs typeface="Times New Roman" panose="02020603050405020304" pitchFamily="18" charset="0"/>
              </a:rPr>
              <a:t>Турагентства и авиакомпании, продвигающие путешествия в разные уголки мира</a:t>
            </a:r>
            <a:endParaRPr sz="28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ykaleidoscope.ru/x/uploads/posts/2022-09/1663136521_54-mykaleidoscope-ru-p-veselie-puteshestvenniki-pinterest-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14" y="1767258"/>
            <a:ext cx="4475980" cy="2983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/>
          <p:nvPr/>
        </p:nvSpPr>
        <p:spPr>
          <a:xfrm>
            <a:off x="632183" y="680999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360040" y="1344473"/>
            <a:ext cx="10992544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b="0" i="0" u="none" strike="noStrike" cap="none" dirty="0">
                <a:solidFill>
                  <a:srgbClr val="000000"/>
                </a:solidFill>
                <a:sym typeface="Arial"/>
              </a:rPr>
              <a:t>Языковой барьер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/>
              <a:t>Незнание города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/>
              <a:t>Незнание языка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/>
              <a:t>Составление плана путешествия 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/>
              <a:t>Поиск точек питания</a:t>
            </a:r>
            <a:endParaRPr sz="2800" dirty="0"/>
          </a:p>
        </p:txBody>
      </p:sp>
      <p:pic>
        <p:nvPicPr>
          <p:cNvPr id="2052" name="Picture 4" descr="https://avatars.dzeninfra.ru/get-zen_doc/1577780/pub_5e185994fc69ab00aec52365_5e186cf2e4fff000addee912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121895"/>
            <a:ext cx="5919274" cy="339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"/>
          <p:cNvSpPr txBox="1"/>
          <p:nvPr/>
        </p:nvSpPr>
        <p:spPr>
          <a:xfrm>
            <a:off x="496389" y="1706695"/>
            <a:ext cx="4595137" cy="3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accent1"/>
                </a:solidFill>
                <a:sym typeface="Arial"/>
              </a:rPr>
              <a:t>ПРЕДЛАГАЕМОЕ РЕШЕНИЕ </a:t>
            </a:r>
            <a:endParaRPr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96389" y="2229395"/>
            <a:ext cx="42759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Размещение на картах информации + ориентир по местности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Подбор слов и выражений для общения на месте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популярные места собраны в одном месте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Экономия финансов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4674" y="2229395"/>
            <a:ext cx="52055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 с разговорниками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 с популярными местами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Поиск по ключевым словам («вкусная еда», «кино», «красивый вид»)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 с местами для посещения по скидке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74674" y="1664024"/>
            <a:ext cx="4316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lvl="0">
              <a:spcBef>
                <a:spcPts val="55"/>
              </a:spcBef>
              <a:buClr>
                <a:schemeClr val="accent1"/>
              </a:buClr>
              <a:buSzPts val="3200"/>
            </a:pPr>
            <a:r>
              <a:rPr lang="ru-RU" sz="2400" b="1" dirty="0">
                <a:solidFill>
                  <a:schemeClr val="accent1"/>
                </a:solidFill>
              </a:rPr>
              <a:t>ОСНОВНОЙ ФУНКЦИОНАЛ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56" name="Google Shape;156;p6"/>
          <p:cNvSpPr txBox="1"/>
          <p:nvPr/>
        </p:nvSpPr>
        <p:spPr>
          <a:xfrm>
            <a:off x="360039" y="1172878"/>
            <a:ext cx="813906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Наша компания предлагает полный комплекс услуг для туристов,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включающий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разговорники, гиды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 переводчики,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поможет вам с комфортом освоить новые страны и культуры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Наша уникальная программа позволяет погрузиться в изучение интересующего языка, а также изучить традиции и обычаи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D2926F4-6E44-4FCF-BDC3-CDC07E411A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088462"/>
              </p:ext>
            </p:extLst>
          </p:nvPr>
        </p:nvGraphicFramePr>
        <p:xfrm>
          <a:off x="917408" y="3649287"/>
          <a:ext cx="4878388" cy="2198716"/>
        </p:xfrm>
        <a:graphic>
          <a:graphicData uri="http://schemas.openxmlformats.org/drawingml/2006/table">
            <a:tbl>
              <a:tblPr/>
              <a:tblGrid>
                <a:gridCol w="4878388">
                  <a:extLst>
                    <a:ext uri="{9D8B030D-6E8A-4147-A177-3AD203B41FA5}">
                      <a16:colId xmlns:a16="http://schemas.microsoft.com/office/drawing/2014/main" xmlns="" val="935334243"/>
                    </a:ext>
                  </a:extLst>
                </a:gridCol>
              </a:tblGrid>
              <a:tr h="675536">
                <a:tc>
                  <a:txBody>
                    <a:bodyPr/>
                    <a:lstStyle/>
                    <a:p>
                      <a:pPr marL="171450" indent="-171450" rtl="0" fontAlgn="ctr"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effectLst/>
                        </a:rPr>
                        <a:t>коммуникация с носителями, интеграция в конкретную сферу языка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0E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E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E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DA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7792176"/>
                  </a:ext>
                </a:extLst>
              </a:tr>
              <a:tr h="380795">
                <a:tc>
                  <a:txBody>
                    <a:bodyPr/>
                    <a:lstStyle/>
                    <a:p>
                      <a:pPr marL="171450" indent="-171450" rtl="0" fontAlgn="ctr"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effectLst/>
                        </a:rPr>
                        <a:t>подборка туристических мест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90DA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DA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DA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D9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6751980"/>
                  </a:ext>
                </a:extLst>
              </a:tr>
              <a:tr h="380795">
                <a:tc>
                  <a:txBody>
                    <a:bodyPr/>
                    <a:lstStyle/>
                    <a:p>
                      <a:pPr marL="171450" indent="-171450" rtl="0" fontAlgn="ctr"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effectLst/>
                        </a:rPr>
                        <a:t>разговорники научат общению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10D9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D9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D9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D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5678421"/>
                  </a:ext>
                </a:extLst>
              </a:tr>
              <a:tr h="380795">
                <a:tc>
                  <a:txBody>
                    <a:bodyPr/>
                    <a:lstStyle/>
                    <a:p>
                      <a:pPr marL="171450" indent="-171450" rtl="0" fontAlgn="ctr"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effectLst/>
                        </a:rPr>
                        <a:t>экономия времени и больше впечатлений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A0D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D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D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D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3900449"/>
                  </a:ext>
                </a:extLst>
              </a:tr>
              <a:tr h="380795">
                <a:tc>
                  <a:txBody>
                    <a:bodyPr/>
                    <a:lstStyle/>
                    <a:p>
                      <a:pPr marL="171450" indent="-171450" rtl="0" fontAlgn="ctr"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effectLst/>
                        </a:rPr>
                        <a:t>экономия времени и качественные, развитые пункты питания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0D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D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D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D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0502178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873" y="2888581"/>
            <a:ext cx="4714220" cy="353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2" name="IMG_187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997249"/>
            <a:ext cx="11506200" cy="53223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 dirty="0"/>
          </a:p>
        </p:txBody>
      </p:sp>
      <p:grpSp>
        <p:nvGrpSpPr>
          <p:cNvPr id="168" name="Google Shape;168;p8"/>
          <p:cNvGrpSpPr/>
          <p:nvPr/>
        </p:nvGrpSpPr>
        <p:grpSpPr>
          <a:xfrm>
            <a:off x="360038" y="872188"/>
            <a:ext cx="10992546" cy="5660968"/>
            <a:chOff x="2050014" y="1920875"/>
            <a:chExt cx="16156470" cy="8393583"/>
          </a:xfrm>
        </p:grpSpPr>
        <p:grpSp>
          <p:nvGrpSpPr>
            <p:cNvPr id="169" name="Google Shape;169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70" name="Google Shape;170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9" name="Google Shape;179;p8"/>
            <p:cNvSpPr txBox="1"/>
            <p:nvPr/>
          </p:nvSpPr>
          <p:spPr>
            <a:xfrm>
              <a:off x="2050014" y="1924410"/>
              <a:ext cx="2894565" cy="6525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2. </a:t>
              </a:r>
              <a:r>
                <a:rPr lang="ru-RU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Проблема</a:t>
              </a:r>
            </a:p>
            <a:p>
              <a:pPr lvl="0">
                <a:buSzPts val="1400"/>
              </a:pPr>
              <a:r>
                <a:rPr lang="ru-RU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Многие люди испытывают затруднения в общении на иностранном языке во время путешествий. Они могут столкнуться с трудностями в понимании местных жителей, заказе еды в ресторане, покупке билетов или просто в общении с окружающими. </a:t>
              </a:r>
            </a:p>
            <a:p>
              <a:pPr lvl="0">
                <a:buSzPts val="1400"/>
              </a:pPr>
              <a:r>
                <a:rPr lang="ru-RU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Люди отправляясь в путешествие испытывают трудности с поиском мест для посещения</a:t>
              </a:r>
              <a:endParaRPr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8"/>
            <p:cNvSpPr txBox="1"/>
            <p:nvPr/>
          </p:nvSpPr>
          <p:spPr>
            <a:xfrm>
              <a:off x="4951170" y="2109464"/>
              <a:ext cx="4193557" cy="3331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4. </a:t>
              </a:r>
              <a:r>
                <a:rPr lang="ru-RU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Решение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b="0" i="0" u="none" strike="noStrike" cap="none" dirty="0">
                <a:solidFill>
                  <a:srgbClr val="000000"/>
                </a:solidFill>
                <a:sym typeface="Arial"/>
              </a:endParaRPr>
            </a:p>
            <a:p>
              <a:pPr lvl="0">
                <a:buSzPts val="1800"/>
              </a:pPr>
              <a:r>
                <a:rPr lang="ru-RU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Мобильное приложение, содержащее функции:</a:t>
              </a:r>
            </a:p>
            <a:p>
              <a:pPr marL="285750" lvl="0" indent="-285750">
                <a:buSzPts val="1800"/>
                <a:buFont typeface="Arial" pitchFamily="34" charset="0"/>
                <a:buChar char="•"/>
              </a:pPr>
              <a:r>
                <a:rPr lang="ru-RU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Карты</a:t>
              </a:r>
            </a:p>
            <a:p>
              <a:pPr marL="285750" lvl="0" indent="-285750">
                <a:buSzPts val="1800"/>
                <a:buFont typeface="Arial" pitchFamily="34" charset="0"/>
                <a:buChar char="•"/>
              </a:pPr>
              <a:r>
                <a:rPr lang="ru-RU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Раздел с разговорниками</a:t>
              </a:r>
            </a:p>
            <a:p>
              <a:pPr marL="285750" lvl="0" indent="-285750">
                <a:buSzPts val="1800"/>
                <a:buFont typeface="Arial" pitchFamily="34" charset="0"/>
                <a:buChar char="•"/>
              </a:pPr>
              <a:r>
                <a:rPr lang="ru-RU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Раздел с популярными местами</a:t>
              </a:r>
            </a:p>
            <a:p>
              <a:pPr marL="285750" lvl="0" indent="-285750">
                <a:buSzPts val="1800"/>
                <a:buFont typeface="Arial" pitchFamily="34" charset="0"/>
                <a:buChar char="•"/>
              </a:pPr>
              <a:r>
                <a:rPr lang="ru-RU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Раздел </a:t>
              </a:r>
              <a:r>
                <a:rPr lang="ru-RU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с местами для посещения по скидке</a:t>
              </a:r>
              <a:endParaRPr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8"/>
            <p:cNvSpPr txBox="1"/>
            <p:nvPr/>
          </p:nvSpPr>
          <p:spPr>
            <a:xfrm>
              <a:off x="4951170" y="5421593"/>
              <a:ext cx="3729280" cy="21903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>
                <a:buSzPts val="1800"/>
              </a:pP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Количество пользователей приложения</a:t>
              </a:r>
            </a:p>
            <a:p>
              <a:pPr lvl="0">
                <a:buSzPts val="1800"/>
              </a:pP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Количество партнеров</a:t>
              </a:r>
              <a:endParaRPr sz="18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8755617" y="2044773"/>
              <a:ext cx="2892492" cy="46546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>
                <a:buSzPts val="1800"/>
              </a:pP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Вся информация для путешествия (где поесть, куда пойти) в одном приложении. </a:t>
              </a:r>
              <a:endParaRPr lang="ru-RU" sz="18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>
                <a:buSzPts val="1800"/>
              </a:pPr>
              <a:endParaRPr lang="ru-RU"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>
                <a:buSzPts val="1800"/>
              </a:pPr>
              <a:r>
                <a:rPr lang="ru-RU" sz="18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Изучение 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языка места куда приезжаете</a:t>
              </a:r>
              <a:endParaRPr sz="18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11728449" y="2073276"/>
              <a:ext cx="3013464" cy="29205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</a:t>
              </a:r>
              <a:r>
                <a:rPr lang="ru-RU" sz="1800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преимущество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>
                <a:buSzPts val="1800"/>
              </a:pPr>
              <a:r>
                <a:rPr lang="ru-RU" sz="18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Сами 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лингвисты и можем разрабатывать разговорники</a:t>
              </a:r>
              <a:endParaRPr sz="18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8"/>
            <p:cNvSpPr txBox="1"/>
            <p:nvPr/>
          </p:nvSpPr>
          <p:spPr>
            <a:xfrm>
              <a:off x="11652249" y="5341420"/>
              <a:ext cx="3089664" cy="26923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5. Каналы распространения</a:t>
              </a:r>
              <a:endParaRPr sz="1600" b="0" i="0" u="none" strike="noStrike" cap="none" dirty="0">
                <a:solidFill>
                  <a:srgbClr val="000000"/>
                </a:solidFill>
                <a:sym typeface="Arial"/>
              </a:endParaRPr>
            </a:p>
            <a:p>
              <a:pPr lvl="0">
                <a:buSzPts val="1800"/>
              </a:pPr>
              <a:r>
                <a:rPr lang="ru-RU" sz="1600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Маркетплейсы</a:t>
              </a:r>
              <a:r>
                <a:rPr lang="ru-RU" sz="16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приложений</a:t>
              </a:r>
            </a:p>
            <a:p>
              <a:pPr lvl="0">
                <a:buSzPts val="1800"/>
              </a:pPr>
              <a:r>
                <a:rPr lang="ru-RU" sz="16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Турагентства</a:t>
              </a:r>
            </a:p>
            <a:p>
              <a:pPr lvl="0">
                <a:buSzPts val="1800"/>
              </a:pPr>
              <a:r>
                <a:rPr lang="ru-RU" sz="16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Сайты авиакомпаний</a:t>
              </a:r>
            </a:p>
            <a:p>
              <a:pPr lvl="0">
                <a:buSzPts val="1800"/>
              </a:pPr>
              <a:r>
                <a:rPr lang="ru-RU" sz="16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Точки питания</a:t>
              </a:r>
              <a:endParaRPr sz="16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14849544" y="2204595"/>
              <a:ext cx="3353834" cy="34225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AutoNum type="arabicPeriod"/>
              </a:pPr>
              <a:r>
                <a:rPr lang="ru-RU" sz="1800" b="1" i="0" u="none" strike="noStrike" cap="none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Сегмент потребителей</a:t>
              </a:r>
              <a:endParaRPr lang="ru-RU" dirty="0">
                <a:ea typeface="Calibri"/>
              </a:endParaRPr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AutoNum type="arabicPeriod"/>
              </a:pPr>
              <a:endParaRPr lang="ru-RU"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ru-RU" sz="18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Путешественники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endParaRPr lang="ru-RU" sz="18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ru-RU" sz="1800" dirty="0" err="1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тревел-блогеры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endParaRPr lang="ru-RU" sz="18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ru-RU" sz="18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бизнесмены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, кто часто ездит по работе..</a:t>
              </a:r>
              <a:endParaRPr sz="18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2050015" y="8397874"/>
              <a:ext cx="8077199" cy="17796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200" b="0" i="0" u="none" strike="noStrike" cap="none" dirty="0">
                <a:solidFill>
                  <a:srgbClr val="000000"/>
                </a:solidFill>
                <a:sym typeface="Arial"/>
              </a:endParaRPr>
            </a:p>
            <a:p>
              <a:pPr lvl="0">
                <a:buSzPts val="1800"/>
              </a:pPr>
              <a:r>
                <a:rPr lang="ru-RU" sz="12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Привлечение ИТ-специалистов (разработка приложения + доработка)</a:t>
              </a:r>
            </a:p>
            <a:p>
              <a:pPr lvl="0">
                <a:buSzPts val="1800"/>
              </a:pP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2. Лингвисты других языков (испанский, французский, </a:t>
              </a:r>
              <a:r>
                <a:rPr lang="ru-RU" sz="1200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татарский)</a:t>
              </a:r>
              <a:endParaRPr lang="ru-RU" sz="12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>
                <a:buSzPts val="1800"/>
              </a:pP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Постоянные затраты:</a:t>
              </a:r>
            </a:p>
            <a:p>
              <a:pPr lvl="0">
                <a:buSzPts val="1800"/>
              </a:pP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Реклама</a:t>
              </a:r>
            </a:p>
            <a:p>
              <a:pPr lvl="0">
                <a:buSzPts val="1800"/>
              </a:pP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2. Обновление разговорников</a:t>
              </a:r>
              <a:endParaRPr sz="12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10127214" y="8260969"/>
              <a:ext cx="8076164" cy="2053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2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6. Потоки доходов</a:t>
              </a:r>
              <a:endParaRPr sz="1200" b="0" i="0" u="none" strike="noStrike" cap="none" dirty="0">
                <a:solidFill>
                  <a:srgbClr val="000000"/>
                </a:solidFill>
                <a:sym typeface="Arial"/>
              </a:endParaRPr>
            </a:p>
            <a:p>
              <a:pPr lvl="0">
                <a:buSzPts val="1800"/>
              </a:pPr>
              <a:r>
                <a:rPr lang="ru-RU" sz="1200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Freemium</a:t>
              </a: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- наличие бесплатного контента / периода /тарифа перед оплатой стоимости</a:t>
              </a:r>
            </a:p>
            <a:p>
              <a:pPr lvl="0">
                <a:buSzPts val="1800"/>
              </a:pP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Бесплатными будут </a:t>
              </a:r>
              <a:r>
                <a:rPr lang="ru-RU" sz="1200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языки:английский</a:t>
              </a: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, итальянский, русский (весь контент в приложении на этих языках)</a:t>
              </a:r>
            </a:p>
            <a:p>
              <a:pPr lvl="0">
                <a:buSzPts val="1800"/>
              </a:pP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Платно: остальные языки</a:t>
              </a:r>
            </a:p>
            <a:p>
              <a:pPr lvl="0">
                <a:buSzPts val="1800"/>
              </a:pPr>
              <a:r>
                <a:rPr lang="ru-RU" sz="12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Дополнительно возможна платная реклама в приложении</a:t>
              </a:r>
              <a:endParaRPr sz="12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193" name="Google Shape;193;p9"/>
          <p:cNvSpPr txBox="1"/>
          <p:nvPr/>
        </p:nvSpPr>
        <p:spPr>
          <a:xfrm>
            <a:off x="360039" y="1052736"/>
            <a:ext cx="7586927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С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sym typeface="Arial"/>
              </a:rPr>
              <a:t>ебестоимость </a:t>
            </a:r>
            <a:r>
              <a:rPr lang="ru-RU" sz="2000" b="1" i="0" u="none" strike="noStrike" cap="none" dirty="0">
                <a:solidFill>
                  <a:srgbClr val="000000"/>
                </a:solidFill>
                <a:sym typeface="Arial"/>
              </a:rPr>
              <a:t>разработки</a:t>
            </a:r>
            <a:r>
              <a:rPr lang="ru-RU" sz="2000" b="0" i="0" u="none" strike="noStrike" cap="none" dirty="0">
                <a:solidFill>
                  <a:srgbClr val="000000"/>
                </a:solidFill>
                <a:sym typeface="Arial"/>
              </a:rPr>
              <a:t>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sym typeface="Arial"/>
              </a:rPr>
              <a:t>нашего продукта – </a:t>
            </a:r>
            <a:r>
              <a:rPr lang="ru-RU" sz="2000" b="1" i="1" u="sng" strike="noStrike" cap="non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82 700 </a:t>
            </a:r>
            <a:r>
              <a:rPr lang="ru-RU" sz="2000" b="1" i="1" u="sng" strike="noStrike" cap="none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руб</a:t>
            </a:r>
            <a:endParaRPr sz="2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/>
              <a:t>Т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sym typeface="Arial"/>
              </a:rPr>
              <a:t>очка </a:t>
            </a:r>
            <a:r>
              <a:rPr lang="ru-RU" sz="2000" b="1" i="0" u="none" strike="noStrike" cap="none" dirty="0">
                <a:solidFill>
                  <a:srgbClr val="000000"/>
                </a:solidFill>
                <a:sym typeface="Arial"/>
              </a:rPr>
              <a:t>окупаемости </a:t>
            </a:r>
            <a:r>
              <a:rPr lang="ru-RU" sz="2000" dirty="0" smtClean="0"/>
              <a:t>нашего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sym typeface="Arial"/>
              </a:rPr>
              <a:t>продукта – </a:t>
            </a:r>
            <a:r>
              <a:rPr lang="ru-RU" sz="2000" b="1" i="1" u="sng" strike="noStrike" cap="non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спустя 1 год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П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sym typeface="Arial"/>
              </a:rPr>
              <a:t>отенциальная </a:t>
            </a:r>
            <a:r>
              <a:rPr lang="ru-RU" sz="2000" b="1" i="0" u="none" strike="noStrike" cap="none" dirty="0">
                <a:solidFill>
                  <a:srgbClr val="000000"/>
                </a:solidFill>
                <a:sym typeface="Arial"/>
              </a:rPr>
              <a:t>прибыль </a:t>
            </a:r>
            <a:r>
              <a:rPr lang="ru-RU" sz="2000" b="0" i="0" u="none" strike="noStrike" cap="none" dirty="0">
                <a:solidFill>
                  <a:srgbClr val="000000"/>
                </a:solidFill>
                <a:sym typeface="Arial"/>
              </a:rPr>
              <a:t>за 12 </a:t>
            </a:r>
            <a:r>
              <a:rPr lang="ru-RU" sz="2000" b="0" i="0" u="none" strike="noStrike" cap="none" dirty="0" err="1" smtClean="0">
                <a:solidFill>
                  <a:srgbClr val="000000"/>
                </a:solidFill>
                <a:sym typeface="Arial"/>
              </a:rPr>
              <a:t>мес</a:t>
            </a:r>
            <a:r>
              <a:rPr lang="ru-RU" sz="2000" dirty="0"/>
              <a:t> </a:t>
            </a:r>
            <a:r>
              <a:rPr lang="ru-RU" sz="2000" dirty="0" smtClean="0"/>
              <a:t>-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sym typeface="Arial"/>
              </a:rPr>
              <a:t> </a:t>
            </a:r>
            <a:r>
              <a:rPr lang="ru-RU" sz="2000" b="1" i="1" u="sng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361 700 </a:t>
            </a:r>
            <a:r>
              <a:rPr lang="ru-RU" sz="2000" b="1" i="1" u="sng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руб</a:t>
            </a:r>
            <a:r>
              <a:rPr lang="ru-RU" sz="2000" b="1" i="1" u="sng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endParaRPr sz="2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21" y="3222577"/>
            <a:ext cx="4091103" cy="2727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https://top-fon.com/uploads/posts/2023-01/1674668468_top-fon-com-p-investitsii-fon-prezentatsii-12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02" y="3222577"/>
            <a:ext cx="4092101" cy="2727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"/>
          <p:cNvSpPr txBox="1"/>
          <p:nvPr/>
        </p:nvSpPr>
        <p:spPr>
          <a:xfrm>
            <a:off x="468897" y="1056349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dirty="0"/>
          </a:p>
        </p:txBody>
      </p:sp>
      <p:sp>
        <p:nvSpPr>
          <p:cNvPr id="199" name="Google Shape;199;p10"/>
          <p:cNvSpPr txBox="1"/>
          <p:nvPr/>
        </p:nvSpPr>
        <p:spPr>
          <a:xfrm>
            <a:off x="237295" y="1783523"/>
            <a:ext cx="10992544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Авакян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Арутюновна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Лорена Романовна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Кирина Валерия Александровна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Гюлджемал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 Борисовна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Полежаева Анастасия Викторовна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Танцюра Алина Владимировна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Садовничая Валерия Владиславовна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Унежева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Лия Олеговна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1" r="8685"/>
          <a:stretch/>
        </p:blipFill>
        <p:spPr>
          <a:xfrm>
            <a:off x="5812156" y="1328057"/>
            <a:ext cx="5417683" cy="3978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sz="4800" b="1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1"/>
          <p:cNvSpPr txBox="1"/>
          <p:nvPr/>
        </p:nvSpPr>
        <p:spPr>
          <a:xfrm>
            <a:off x="360040" y="1052736"/>
            <a:ext cx="1099254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8</a:t>
            </a:r>
            <a:r>
              <a:rPr lang="ru-RU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(</a:t>
            </a: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988</a:t>
            </a:r>
            <a:r>
              <a:rPr lang="ru-RU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)</a:t>
            </a: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915</a:t>
            </a:r>
            <a:r>
              <a:rPr lang="ru-RU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</a:t>
            </a: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20</a:t>
            </a:r>
            <a:r>
              <a:rPr lang="ru-RU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</a:t>
            </a: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12 – </a:t>
            </a:r>
            <a:r>
              <a:rPr lang="ru-RU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Кирина Валерия Александровна </a:t>
            </a:r>
            <a:endParaRPr sz="2400" b="0" i="0" u="none" strike="noStrike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484</Words>
  <Application>Microsoft Office PowerPoint</Application>
  <PresentationFormat>Произвольный</PresentationFormat>
  <Paragraphs>93</Paragraphs>
  <Slides>11</Slides>
  <Notes>11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Пользователь Windows</cp:lastModifiedBy>
  <cp:revision>15</cp:revision>
  <dcterms:created xsi:type="dcterms:W3CDTF">2023-11-02T05:27:12Z</dcterms:created>
  <dcterms:modified xsi:type="dcterms:W3CDTF">2023-12-12T07:09:59Z</dcterms:modified>
</cp:coreProperties>
</file>