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0"/>
  </p:notesMasterIdLst>
  <p:sldIdLst>
    <p:sldId id="270" r:id="rId2"/>
    <p:sldId id="281" r:id="rId3"/>
    <p:sldId id="323" r:id="rId4"/>
    <p:sldId id="316" r:id="rId5"/>
    <p:sldId id="314" r:id="rId6"/>
    <p:sldId id="324" r:id="rId7"/>
    <p:sldId id="286" r:id="rId8"/>
    <p:sldId id="307" r:id="rId9"/>
    <p:sldId id="309" r:id="rId10"/>
    <p:sldId id="291" r:id="rId11"/>
    <p:sldId id="311" r:id="rId12"/>
    <p:sldId id="312" r:id="rId13"/>
    <p:sldId id="306" r:id="rId14"/>
    <p:sldId id="317" r:id="rId15"/>
    <p:sldId id="322" r:id="rId16"/>
    <p:sldId id="319" r:id="rId17"/>
    <p:sldId id="318" r:id="rId18"/>
    <p:sldId id="269" r:id="rId19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SzPct val="100000"/>
      <a:buFontTx/>
      <a:buNone/>
      <a:defRPr kumimoji="0" sz="1800" b="0" i="0" u="none" strike="noStrike" cap="none" spc="0" baseline="0">
        <a:ln>
          <a:noFill/>
        </a:ln>
        <a:solidFill>
          <a:srgbClr val="000000"/>
        </a:solidFill>
        <a:effectLst/>
        <a:uLn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SzPct val="100000"/>
      <a:buFontTx/>
      <a:buNone/>
      <a:defRPr kumimoji="0" sz="1800" b="0" i="0" u="none" strike="noStrike" cap="none" spc="0" baseline="0">
        <a:ln>
          <a:noFill/>
        </a:ln>
        <a:solidFill>
          <a:srgbClr val="000000"/>
        </a:solidFill>
        <a:effectLst/>
        <a:uLn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SzPct val="100000"/>
      <a:buFontTx/>
      <a:buNone/>
      <a:defRPr kumimoji="0" sz="1800" b="0" i="0" u="none" strike="noStrike" cap="none" spc="0" baseline="0">
        <a:ln>
          <a:noFill/>
        </a:ln>
        <a:solidFill>
          <a:srgbClr val="000000"/>
        </a:solidFill>
        <a:effectLst/>
        <a:uLn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SzPct val="100000"/>
      <a:buFontTx/>
      <a:buNone/>
      <a:defRPr kumimoji="0" sz="1800" b="0" i="0" u="none" strike="noStrike" cap="none" spc="0" baseline="0">
        <a:ln>
          <a:noFill/>
        </a:ln>
        <a:solidFill>
          <a:srgbClr val="000000"/>
        </a:solidFill>
        <a:effectLst/>
        <a:uLn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SzPct val="100000"/>
      <a:buFontTx/>
      <a:buNone/>
      <a:defRPr kumimoji="0" sz="1800" b="0" i="0" u="none" strike="noStrike" cap="none" spc="0" baseline="0">
        <a:ln>
          <a:noFill/>
        </a:ln>
        <a:solidFill>
          <a:srgbClr val="000000"/>
        </a:solidFill>
        <a:effectLst/>
        <a:uLn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SzPct val="100000"/>
      <a:buFontTx/>
      <a:buNone/>
      <a:defRPr kumimoji="0" sz="1800" b="0" i="0" u="none" strike="noStrike" cap="none" spc="0" baseline="0">
        <a:ln>
          <a:noFill/>
        </a:ln>
        <a:solidFill>
          <a:srgbClr val="000000"/>
        </a:solidFill>
        <a:effectLst/>
        <a:uLn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SzPct val="100000"/>
      <a:buFontTx/>
      <a:buNone/>
      <a:defRPr kumimoji="0" sz="1800" b="0" i="0" u="none" strike="noStrike" cap="none" spc="0" baseline="0">
        <a:ln>
          <a:noFill/>
        </a:ln>
        <a:solidFill>
          <a:srgbClr val="000000"/>
        </a:solidFill>
        <a:effectLst/>
        <a:uLn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SzPct val="100000"/>
      <a:buFontTx/>
      <a:buNone/>
      <a:defRPr kumimoji="0" sz="1800" b="0" i="0" u="none" strike="noStrike" cap="none" spc="0" baseline="0">
        <a:ln>
          <a:noFill/>
        </a:ln>
        <a:solidFill>
          <a:srgbClr val="000000"/>
        </a:solidFill>
        <a:effectLst/>
        <a:uLn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SzPct val="100000"/>
      <a:buFontTx/>
      <a:buNone/>
      <a:defRPr kumimoji="0" sz="1800" b="0" i="0" u="none" strike="noStrike" cap="none" spc="0" baseline="0">
        <a:ln>
          <a:noFill/>
        </a:ln>
        <a:solidFill>
          <a:srgbClr val="000000"/>
        </a:solidFill>
        <a:effectLst/>
        <a:uLn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SzPct val="100000"/>
      <a:buFontTx/>
      <a:buNone/>
      <a:defRPr kumimoji="0" sz="1800" b="0" i="0" u="none" strike="noStrike" cap="none" spc="0" baseline="0">
        <a:ln>
          <a:noFill/>
        </a:ln>
        <a:solidFill>
          <a:srgbClr val="000000"/>
        </a:solidFill>
        <a:effectLst/>
        <a:uLn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lenamalena@outlook.com" initials="p" lastIdx="1" clrIdx="0">
    <p:extLst>
      <p:ext uri="{19B8F6BF-5375-455C-9EA6-DF929625EA0E}">
        <p15:presenceInfo xmlns:p15="http://schemas.microsoft.com/office/powerpoint/2012/main" userId="1e75d1ff6bb5acc3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30B59"/>
    <a:srgbClr val="FF2F2D"/>
    <a:srgbClr val="FCAF17"/>
    <a:srgbClr val="FD493D"/>
    <a:srgbClr val="FBB3C1"/>
    <a:srgbClr val="9F00FF"/>
    <a:srgbClr val="B5D8E1"/>
    <a:srgbClr val="FFAC00"/>
    <a:srgbClr val="FEF0F3"/>
    <a:srgbClr val="FFDD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04" autoAdjust="0"/>
    <p:restoredTop sz="94364" autoAdjust="0"/>
  </p:normalViewPr>
  <p:slideViewPr>
    <p:cSldViewPr snapToGrid="0" snapToObjects="1" showGuides="1">
      <p:cViewPr varScale="1">
        <p:scale>
          <a:sx n="69" d="100"/>
          <a:sy n="69" d="100"/>
        </p:scale>
        <p:origin x="768" y="48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3-11-24T11:45:15.797" idx="1">
    <p:pos x="-16" y="-3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 noEditPoints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/>
          </a:p>
        </p:txBody>
      </p:sp>
      <p:sp>
        <p:nvSpPr>
          <p:cNvPr id="3" name="Заметки 2"/>
          <p:cNvSpPr>
            <a:spLocks noGrp="1" noEditPoints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8176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5232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4B65A69E-816E-4D88-A562-BB33AA39EB6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5451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16349778-6329-4C01-B1C1-E6BE383F36D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7906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3CE0C801-0279-497E-A1E4-44998FC0AA9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9043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>
            <a:spLocks noGrp="1" noEditPoints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>
            <a:spLocks noGrp="1" noEditPoints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Pct val="100000"/>
              <a:buFontTx/>
              <a:buNone/>
              <a:defRPr sz="2400"/>
            </a:lvl1pPr>
            <a:lvl2pPr marL="0" indent="0" algn="ctr">
              <a:buSzPct val="100000"/>
              <a:buFontTx/>
              <a:buNone/>
              <a:defRPr sz="2400"/>
            </a:lvl2pPr>
            <a:lvl3pPr marL="0" indent="0" algn="ctr">
              <a:buSzPct val="100000"/>
              <a:buFontTx/>
              <a:buNone/>
              <a:defRPr sz="2400"/>
            </a:lvl3pPr>
            <a:lvl4pPr marL="0" indent="0" algn="ctr">
              <a:buSzPct val="100000"/>
              <a:buFontTx/>
              <a:buNone/>
              <a:defRPr sz="2400"/>
            </a:lvl4pPr>
            <a:lvl5pPr marL="0" indent="0" algn="ctr">
              <a:buSzPct val="100000"/>
              <a:buFontTx/>
              <a:buNone/>
              <a:defRPr sz="2400"/>
            </a:lvl5pPr>
          </a:lstStyle>
          <a:p>
            <a:pPr lvl="0"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>
            <a:spLocks noGrp="1" noEditPoints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>
            <a:spLocks noGrp="1" noEditPoints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>
            <a:spLocks noGrp="1" noEditPoints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>
            <a:spLocks noGrp="1" noEditPoints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>
            <a:spLocks noGrp="1" noEditPoints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>
            <a:spLocks noGrp="1" noEditPoints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Pct val="100000"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Pct val="100000"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Pct val="100000"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Pct val="100000"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Pct val="100000"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pPr lvl="0"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>
            <a:spLocks noGrp="1" noEditPoints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</p:spPr>
        <p:txBody>
          <a:bodyPr lIns="45718" tIns="45718" rIns="45718" bIns="45718">
            <a:spAutoFit/>
          </a:bodyPr>
          <a:lstStyle/>
          <a:p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r>
              <a:t>В целом, конечно, базовый вектор развития позволяет выполнить важные задания </a:t>
            </a:r>
          </a:p>
          <a:p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 panose="020B0604020202020204" pitchFamily="34" charset="0"/>
              <a:buChar char="•"/>
            </a:pPr>
            <a:r>
              <a:t>Плюсы</a:t>
            </a:r>
            <a:endParaRPr sz="1200"/>
          </a:p>
          <a:p>
            <a:endParaRPr sz="1200"/>
          </a:p>
          <a:p>
            <a:pPr marL="285750" indent="-285750">
              <a:buSzPct val="100000"/>
              <a:buFont typeface="Arial" panose="020B0604020202020204" pitchFamily="34" charset="0"/>
              <a:buChar char="•"/>
            </a:pPr>
            <a:r>
              <a:t>Минусы</a:t>
            </a:r>
            <a:endParaRPr sz="1200"/>
          </a:p>
          <a:p>
            <a:endParaRPr sz="1200"/>
          </a:p>
          <a:p>
            <a:pPr marL="285750" indent="-285750">
              <a:buSzPct val="100000"/>
              <a:buFont typeface="Arial" panose="020B0604020202020204" pitchFamily="34" charset="0"/>
              <a:buChar char="•"/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</p:spPr>
        <p:txBody>
          <a:bodyPr lIns="45718" tIns="45718" rIns="45718" bIns="45718" anchor="ctr"/>
          <a:lstStyle/>
          <a:p>
            <a:pPr algn="ctr"/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anchor="ctr"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anchor="ctr"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anchor="ctr">
              <a:noAutofit/>
            </a:bodyPr>
            <a:lstStyle/>
            <a:p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>
            <a:spLocks noGrp="1" noEditPoints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</p:spPr>
        <p:txBody>
          <a:bodyPr lIns="45718" tIns="45718" rIns="45718" bIns="45718" anchor="ctr"/>
          <a:lstStyle/>
          <a:p>
            <a:pPr algn="ctr"/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</p:spPr>
        <p:txBody>
          <a:bodyPr lIns="45718" tIns="45718" rIns="45718" bIns="45718" anchor="ctr"/>
          <a:lstStyle/>
          <a:p>
            <a:pPr algn="ctr"/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anchor="ctr"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anchor="ctr">
              <a:noAutofit/>
            </a:bodyPr>
            <a:lstStyle/>
            <a:p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</p:spPr>
        <p:txBody>
          <a:bodyPr lIns="45718" tIns="45718" rIns="45718" bIns="45718">
            <a:spAutoFit/>
          </a:bodyPr>
          <a:lstStyle/>
          <a:p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r>
              <a:t>В целом, конечно, базовый вектор развития позволяет выполнить важные задания </a:t>
            </a:r>
          </a:p>
          <a:p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endParaRPr/>
          </a:p>
        </p:txBody>
      </p:sp>
      <p:sp>
        <p:nvSpPr>
          <p:cNvPr id="82" name="Номер слайда"/>
          <p:cNvSpPr>
            <a:spLocks noGrp="1" noEditPoints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</p:spPr>
        <p:txBody>
          <a:bodyPr lIns="45718" tIns="45718" rIns="45718" bIns="45718" anchor="ctr">
            <a:normAutofit fontScale="92500"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>
            <a:spLocks noGrp="1" noEditPoints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>
            <a:spLocks noGrp="1" noEditPoints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</p:spPr>
        <p:txBody>
          <a:bodyPr lIns="45718" tIns="45718" rIns="45718" bIns="45718" anchor="ctr"/>
          <a:lstStyle/>
          <a:p>
            <a:pPr algn="ctr"/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anchor="ctr"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anchor="ctr"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anchor="ctr">
              <a:noAutofit/>
            </a:bodyPr>
            <a:lstStyle/>
            <a:p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>
            <a:spLocks noGrp="1" noEditPoints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</p:spPr>
        <p:txBody>
          <a:bodyPr lIns="45718" tIns="45718" rIns="45718" bIns="45718" anchor="ctr"/>
          <a:lstStyle/>
          <a:p>
            <a:pPr algn="ctr"/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anchor="ctr"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anchor="ctr"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anchor="ctr">
              <a:noAutofit/>
            </a:bodyPr>
            <a:lstStyle/>
            <a:p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</p:spPr>
        <p:txBody>
          <a:bodyPr lIns="45718" tIns="45718" rIns="45718" bIns="45718">
            <a:spAutoFit/>
          </a:bodyPr>
          <a:lstStyle/>
          <a:p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r>
              <a:t>В целом, конечно, базовый вектор развития позволяет выполнить важные задания </a:t>
            </a:r>
          </a:p>
          <a:p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>
            <a:spLocks noGrp="1" noEditPoints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Название и контен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/>
              <a:t>Щелкните для изменения стиля основного заголовка</a:t>
            </a:r>
          </a:p>
        </p:txBody>
      </p:sp>
      <p:sp>
        <p:nvSpPr>
          <p:cNvPr id="3" name="Заполнитель контента 2"/>
          <p:cNvSpPr>
            <a:spLocks noGrp="1" noEditPoints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altLang="en-US"/>
              <a:t>Щелкните для изменения стиля основного текста</a:t>
            </a:r>
          </a:p>
          <a:p>
            <a:pPr lvl="1"/>
            <a:r>
              <a:rPr lang="ru-RU" altLang="en-US"/>
              <a:t>Второй уровень</a:t>
            </a:r>
          </a:p>
          <a:p>
            <a:pPr lvl="2"/>
            <a:r>
              <a:rPr lang="ru-RU" altLang="en-US"/>
              <a:t>Третий уровень</a:t>
            </a:r>
          </a:p>
          <a:p>
            <a:pPr lvl="3"/>
            <a:r>
              <a:rPr lang="ru-RU" altLang="en-US"/>
              <a:t>Четвертый уровень</a:t>
            </a:r>
          </a:p>
          <a:p>
            <a:pPr lvl="4"/>
            <a:r>
              <a:rPr lang="ru-RU" altLang="en-US"/>
              <a:t>Пятый уровень</a:t>
            </a:r>
          </a:p>
        </p:txBody>
      </p:sp>
      <p:sp>
        <p:nvSpPr>
          <p:cNvPr id="4" name="Заполнитель даты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71FD7FF2-845F-41B9-944F-35B90659B7D6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5" name="Заполнитель нижнего колонтитула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6" name="Заполнитель номера слайда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707E345D-6FE0-4977-A3DF-5875ED8E59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057583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Только назв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/>
              <a:t>Щелкните для изменения стиля основного заголовка</a:t>
            </a:r>
          </a:p>
        </p:txBody>
      </p:sp>
      <p:sp>
        <p:nvSpPr>
          <p:cNvPr id="3" name="Заполнитель даты 2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71FD7FF2-845F-41B9-944F-35B90659B7D6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4" name="Заполнитель нижнего колонтитула 3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5" name="Заполнитель номера слайда 4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707E345D-6FE0-4977-A3DF-5875ED8E59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381948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>
            <a:spLocks noGrp="1" noEditPoints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>
            <a:spLocks noGrp="1" noEditPoints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lIns="45718" tIns="45718" rIns="45718" bIns="45718">
            <a:normAutofit/>
          </a:bodyPr>
          <a:lstStyle/>
          <a:p>
            <a:pPr lvl="0"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>
            <a:spLocks noGrp="1" noEditPoints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60" r:id="rId11"/>
  </p:sldLayoutIdLst>
  <p:transition spd="med"/>
  <p:hf sldNum="0" hdr="0" ftr="0" dt="0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SzPct val="100000"/>
        <a:buFontTx/>
        <a:buNone/>
        <a:defRPr sz="4400" b="0" i="0" u="none" strike="noStrike" cap="none" spc="0" baseline="0">
          <a:solidFill>
            <a:srgbClr val="000000"/>
          </a:solidFill>
          <a:uLn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SzPct val="100000"/>
        <a:buFontTx/>
        <a:buNone/>
        <a:defRPr sz="4400" b="0" i="0" u="none" strike="noStrike" cap="none" spc="0" baseline="0">
          <a:solidFill>
            <a:srgbClr val="000000"/>
          </a:solidFill>
          <a:uLn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SzPct val="100000"/>
        <a:buFontTx/>
        <a:buNone/>
        <a:defRPr sz="4400" b="0" i="0" u="none" strike="noStrike" cap="none" spc="0" baseline="0">
          <a:solidFill>
            <a:srgbClr val="000000"/>
          </a:solidFill>
          <a:uLn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SzPct val="100000"/>
        <a:buFontTx/>
        <a:buNone/>
        <a:defRPr sz="4400" b="0" i="0" u="none" strike="noStrike" cap="none" spc="0" baseline="0">
          <a:solidFill>
            <a:srgbClr val="000000"/>
          </a:solidFill>
          <a:uLn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SzPct val="100000"/>
        <a:buFontTx/>
        <a:buNone/>
        <a:defRPr sz="4400" b="0" i="0" u="none" strike="noStrike" cap="none" spc="0" baseline="0">
          <a:solidFill>
            <a:srgbClr val="000000"/>
          </a:solidFill>
          <a:uLn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SzPct val="100000"/>
        <a:buFontTx/>
        <a:buNone/>
        <a:defRPr sz="4400" b="0" i="0" u="none" strike="noStrike" cap="none" spc="0" baseline="0">
          <a:solidFill>
            <a:srgbClr val="000000"/>
          </a:solidFill>
          <a:uLn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SzPct val="100000"/>
        <a:buFontTx/>
        <a:buNone/>
        <a:defRPr sz="4400" b="0" i="0" u="none" strike="noStrike" cap="none" spc="0" baseline="0">
          <a:solidFill>
            <a:srgbClr val="000000"/>
          </a:solidFill>
          <a:uLn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SzPct val="100000"/>
        <a:buFontTx/>
        <a:buNone/>
        <a:defRPr sz="4400" b="0" i="0" u="none" strike="noStrike" cap="none" spc="0" baseline="0">
          <a:solidFill>
            <a:srgbClr val="000000"/>
          </a:solidFill>
          <a:uLn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SzPct val="100000"/>
        <a:buFontTx/>
        <a:buNone/>
        <a:defRPr sz="4400" b="0" i="0" u="none" strike="noStrike" cap="none" spc="0" baseline="0">
          <a:solidFill>
            <a:srgbClr val="000000"/>
          </a:solidFill>
          <a:uLn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 panose="020B0604020202020204" pitchFamily="34" charset="0"/>
        <a:buChar char="•"/>
        <a:defRPr sz="2800" b="0" i="0" u="none" strike="noStrike" cap="none" spc="0" baseline="0">
          <a:solidFill>
            <a:srgbClr val="000000"/>
          </a:solidFill>
          <a:uLn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 panose="020B0604020202020204" pitchFamily="34" charset="0"/>
        <a:buChar char="•"/>
        <a:defRPr sz="2800" b="0" i="0" u="none" strike="noStrike" cap="none" spc="0" baseline="0">
          <a:solidFill>
            <a:srgbClr val="000000"/>
          </a:solidFill>
          <a:uLn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 panose="020B0604020202020204" pitchFamily="34" charset="0"/>
        <a:buChar char="•"/>
        <a:defRPr sz="2800" b="0" i="0" u="none" strike="noStrike" cap="none" spc="0" baseline="0">
          <a:solidFill>
            <a:srgbClr val="000000"/>
          </a:solidFill>
          <a:uLn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 panose="020B0604020202020204" pitchFamily="34" charset="0"/>
        <a:buChar char="•"/>
        <a:defRPr sz="2800" b="0" i="0" u="none" strike="noStrike" cap="none" spc="0" baseline="0">
          <a:solidFill>
            <a:srgbClr val="000000"/>
          </a:solidFill>
          <a:uLn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 panose="020B0604020202020204" pitchFamily="34" charset="0"/>
        <a:buChar char="•"/>
        <a:defRPr sz="2800" b="0" i="0" u="none" strike="noStrike" cap="none" spc="0" baseline="0">
          <a:solidFill>
            <a:srgbClr val="000000"/>
          </a:solidFill>
          <a:uLn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 panose="020B0604020202020204" pitchFamily="34" charset="0"/>
        <a:buChar char="•"/>
        <a:defRPr sz="2800" b="0" i="0" u="none" strike="noStrike" cap="none" spc="0" baseline="0">
          <a:solidFill>
            <a:srgbClr val="000000"/>
          </a:solidFill>
          <a:uLn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 panose="020B0604020202020204" pitchFamily="34" charset="0"/>
        <a:buChar char="•"/>
        <a:defRPr sz="2800" b="0" i="0" u="none" strike="noStrike" cap="none" spc="0" baseline="0">
          <a:solidFill>
            <a:srgbClr val="000000"/>
          </a:solidFill>
          <a:uLn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 panose="020B0604020202020204" pitchFamily="34" charset="0"/>
        <a:buChar char="•"/>
        <a:defRPr sz="2800" b="0" i="0" u="none" strike="noStrike" cap="none" spc="0" baseline="0">
          <a:solidFill>
            <a:srgbClr val="000000"/>
          </a:solidFill>
          <a:uLn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 panose="020B0604020202020204" pitchFamily="34" charset="0"/>
        <a:buChar char="•"/>
        <a:defRPr sz="2800" b="0" i="0" u="none" strike="noStrike" cap="none" spc="0" baseline="0">
          <a:solidFill>
            <a:srgbClr val="000000"/>
          </a:solidFill>
          <a:uLn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SzPct val="100000"/>
        <a:buFontTx/>
        <a:buNone/>
        <a:defRPr sz="1200" b="0" i="0" u="none" strike="noStrike" cap="none" spc="0" baseline="0">
          <a:solidFill>
            <a:schemeClr val="tx1"/>
          </a:solidFill>
          <a:uLn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SzPct val="100000"/>
        <a:buFontTx/>
        <a:buNone/>
        <a:defRPr sz="1200" b="0" i="0" u="none" strike="noStrike" cap="none" spc="0" baseline="0">
          <a:solidFill>
            <a:schemeClr val="tx1"/>
          </a:solidFill>
          <a:uLn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SzPct val="100000"/>
        <a:buFontTx/>
        <a:buNone/>
        <a:defRPr sz="1200" b="0" i="0" u="none" strike="noStrike" cap="none" spc="0" baseline="0">
          <a:solidFill>
            <a:schemeClr val="tx1"/>
          </a:solidFill>
          <a:uLn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SzPct val="100000"/>
        <a:buFontTx/>
        <a:buNone/>
        <a:defRPr sz="1200" b="0" i="0" u="none" strike="noStrike" cap="none" spc="0" baseline="0">
          <a:solidFill>
            <a:schemeClr val="tx1"/>
          </a:solidFill>
          <a:uLn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SzPct val="100000"/>
        <a:buFontTx/>
        <a:buNone/>
        <a:defRPr sz="1200" b="0" i="0" u="none" strike="noStrike" cap="none" spc="0" baseline="0">
          <a:solidFill>
            <a:schemeClr val="tx1"/>
          </a:solidFill>
          <a:uLn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SzPct val="100000"/>
        <a:buFontTx/>
        <a:buNone/>
        <a:defRPr sz="1200" b="0" i="0" u="none" strike="noStrike" cap="none" spc="0" baseline="0">
          <a:solidFill>
            <a:schemeClr val="tx1"/>
          </a:solidFill>
          <a:uLn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SzPct val="100000"/>
        <a:buFontTx/>
        <a:buNone/>
        <a:defRPr sz="1200" b="0" i="0" u="none" strike="noStrike" cap="none" spc="0" baseline="0">
          <a:solidFill>
            <a:schemeClr val="tx1"/>
          </a:solidFill>
          <a:uLn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SzPct val="100000"/>
        <a:buFontTx/>
        <a:buNone/>
        <a:defRPr sz="1200" b="0" i="0" u="none" strike="noStrike" cap="none" spc="0" baseline="0">
          <a:solidFill>
            <a:schemeClr val="tx1"/>
          </a:solidFill>
          <a:uLn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SzPct val="100000"/>
        <a:buFontTx/>
        <a:buNone/>
        <a:defRPr sz="1200" b="0" i="0" u="none" strike="noStrike" cap="none" spc="0" baseline="0">
          <a:solidFill>
            <a:schemeClr val="tx1"/>
          </a:solidFill>
          <a:uLn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pn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comments" Target="../comments/comment1.xml"/><Relationship Id="rId4" Type="http://schemas.openxmlformats.org/officeDocument/2006/relationships/image" Target="../media/image10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4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FFAC00"/>
          </a:solidFill>
        </p:spPr>
        <p:txBody>
          <a:bodyPr lIns="45718" tIns="45718" rIns="45718" bIns="45718" anchor="ctr"/>
          <a:lstStyle/>
          <a:p>
            <a:pPr algn="ctr"/>
            <a:endParaRPr dirty="0">
              <a:solidFill>
                <a:srgbClr val="FFFF00"/>
              </a:solidFill>
            </a:endParaRPr>
          </a:p>
        </p:txBody>
      </p:sp>
      <p:sp>
        <p:nvSpPr>
          <p:cNvPr id="149" name="Прямоугольник 10"/>
          <p:cNvSpPr/>
          <p:nvPr/>
        </p:nvSpPr>
        <p:spPr>
          <a:xfrm>
            <a:off x="6103137" y="4533"/>
            <a:ext cx="6121526" cy="2345384"/>
          </a:xfrm>
          <a:prstGeom prst="rect">
            <a:avLst/>
          </a:prstGeom>
          <a:solidFill>
            <a:srgbClr val="7030A0"/>
          </a:solidFill>
        </p:spPr>
        <p:txBody>
          <a:bodyPr lIns="45718" tIns="45718" rIns="45718" bIns="45718" anchor="ctr"/>
          <a:lstStyle/>
          <a:p>
            <a:pPr algn="ctr"/>
            <a:endParaRPr>
              <a:solidFill>
                <a:srgbClr val="7030A0"/>
              </a:solidFill>
            </a:endParaRPr>
          </a:p>
        </p:txBody>
      </p:sp>
      <p:sp>
        <p:nvSpPr>
          <p:cNvPr id="150" name="Прямоугольник 13"/>
          <p:cNvSpPr/>
          <p:nvPr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</p:spPr>
        <p:txBody>
          <a:bodyPr lIns="45718" tIns="45718" rIns="45718" bIns="45718" anchor="ctr"/>
          <a:lstStyle/>
          <a:p>
            <a:endParaRPr/>
          </a:p>
        </p:txBody>
      </p:sp>
      <p:sp>
        <p:nvSpPr>
          <p:cNvPr id="151" name="Текст 2"/>
          <p:cNvSpPr txBox="1"/>
          <p:nvPr/>
        </p:nvSpPr>
        <p:spPr>
          <a:xfrm>
            <a:off x="598170" y="2171277"/>
            <a:ext cx="4831212" cy="1872289"/>
          </a:xfrm>
          <a:prstGeom prst="rect">
            <a:avLst/>
          </a:prstGeom>
        </p:spPr>
        <p:txBody>
          <a:bodyPr lIns="45718" tIns="45718" rIns="45718" bIns="45718" anchor="ctr">
            <a:normAutofit lnSpcReduction="10000"/>
          </a:bodyPr>
          <a:lstStyle/>
          <a:p>
            <a:pPr algn="ctr" defTabSz="877822"/>
            <a:r>
              <a:rPr lang="ru-RU" sz="4000" b="1" dirty="0">
                <a:solidFill>
                  <a:srgbClr val="7030A0"/>
                </a:solidFill>
                <a:latin typeface="Geometria" panose="020B0603020204020204" pitchFamily="34" charset="-52"/>
              </a:rPr>
              <a:t>Использование </a:t>
            </a:r>
            <a:r>
              <a:rPr lang="ru-RU" sz="4000" b="1" dirty="0" err="1">
                <a:solidFill>
                  <a:srgbClr val="7030A0"/>
                </a:solidFill>
                <a:latin typeface="Geometria" panose="020B0603020204020204" pitchFamily="34" charset="-52"/>
              </a:rPr>
              <a:t>наноматериалов</a:t>
            </a:r>
            <a:r>
              <a:rPr lang="ru-RU" sz="4000" b="1" dirty="0">
                <a:solidFill>
                  <a:srgbClr val="7030A0"/>
                </a:solidFill>
                <a:latin typeface="Geometria" panose="020B0603020204020204" pitchFamily="34" charset="-52"/>
              </a:rPr>
              <a:t> в </a:t>
            </a:r>
            <a:r>
              <a:rPr lang="ru-RU" sz="4000" b="1" dirty="0" err="1">
                <a:solidFill>
                  <a:srgbClr val="7030A0"/>
                </a:solidFill>
                <a:latin typeface="Geometria" panose="020B0603020204020204" pitchFamily="34" charset="-52"/>
              </a:rPr>
              <a:t>виноградорстве</a:t>
            </a:r>
            <a:endParaRPr sz="4000" b="1" dirty="0">
              <a:solidFill>
                <a:srgbClr val="7030A0"/>
              </a:solidFill>
              <a:latin typeface="Geometria" panose="020B0603020204020204" pitchFamily="34" charset="-52"/>
            </a:endParaRPr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</p:spPr>
        <p:txBody>
          <a:bodyPr lIns="45718" tIns="45718" rIns="45718" bIns="45718" anchor="ctr"/>
          <a:lstStyle/>
          <a:p>
            <a:pPr algn="ctr"/>
            <a:endParaRPr dirty="0"/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0127729" y="-9876106"/>
            <a:ext cx="4128544" cy="5806100"/>
          </a:xfrm>
          <a:prstGeom prst="rect">
            <a:avLst/>
          </a:prstGeom>
        </p:spPr>
      </p:pic>
      <p:sp>
        <p:nvSpPr>
          <p:cNvPr id="9" name="Квадрат"/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</p:spPr>
        <p:txBody>
          <a:bodyPr lIns="45718" tIns="45718" rIns="45718" bIns="45718" anchor="ctr"/>
          <a:lstStyle/>
          <a:p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56782" y="4956395"/>
            <a:ext cx="4095963" cy="58477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vertOverflow="overflow" horzOverflow="overflow" vert="horz" wrap="square" lIns="45718" tIns="45718" rIns="45718" bIns="45718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</a:pPr>
            <a:r>
              <a:rPr kumimoji="0" lang="ru-RU" sz="1600" b="0" i="0" u="none" strike="noStrike" cap="none" spc="0" baseline="0" dirty="0" err="1">
                <a:ln>
                  <a:noFill/>
                </a:ln>
                <a:solidFill>
                  <a:srgbClr val="430B59"/>
                </a:solidFill>
                <a:effectLst/>
                <a:uLnTx/>
                <a:latin typeface="Comfortaa Medium" pitchFamily="2" charset="0"/>
                <a:sym typeface="Helvetica"/>
              </a:rPr>
              <a:t>Дубницкая</a:t>
            </a:r>
            <a:r>
              <a:rPr kumimoji="0" lang="ru-RU" sz="1600" b="0" i="0" u="none" strike="noStrike" cap="none" spc="0" baseline="0" dirty="0">
                <a:ln>
                  <a:noFill/>
                </a:ln>
                <a:solidFill>
                  <a:srgbClr val="430B59"/>
                </a:solidFill>
                <a:effectLst/>
                <a:uLnTx/>
                <a:latin typeface="Comfortaa Medium" pitchFamily="2" charset="0"/>
                <a:sym typeface="Helvetica"/>
              </a:rPr>
              <a:t> П. А. студент</a:t>
            </a:r>
            <a:r>
              <a:rPr kumimoji="0" lang="ru-RU" sz="1600" b="0" i="0" u="none" strike="noStrike" cap="none" spc="0" dirty="0">
                <a:ln>
                  <a:noFill/>
                </a:ln>
                <a:solidFill>
                  <a:srgbClr val="430B59"/>
                </a:solidFill>
                <a:effectLst/>
                <a:uLnTx/>
                <a:latin typeface="Comfortaa Medium" pitchFamily="2" charset="0"/>
                <a:sym typeface="Helvetica"/>
              </a:rPr>
              <a:t> 3 курса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</a:pPr>
            <a:r>
              <a:rPr lang="ru-RU" sz="1600" baseline="0" dirty="0">
                <a:solidFill>
                  <a:srgbClr val="430B59"/>
                </a:solidFill>
                <a:latin typeface="Comfortaa Medium" pitchFamily="2" charset="0"/>
              </a:rPr>
              <a:t>Рыжкова</a:t>
            </a:r>
            <a:r>
              <a:rPr lang="ru-RU" sz="1600" dirty="0">
                <a:solidFill>
                  <a:srgbClr val="430B59"/>
                </a:solidFill>
                <a:latin typeface="Comfortaa Medium" pitchFamily="2" charset="0"/>
              </a:rPr>
              <a:t> А. А. студент 1 курса</a:t>
            </a:r>
            <a:endParaRPr kumimoji="0" lang="ru-RU" sz="1600" b="0" i="0" u="none" strike="noStrike" cap="none" spc="0" baseline="0" dirty="0">
              <a:ln>
                <a:noFill/>
              </a:ln>
              <a:solidFill>
                <a:srgbClr val="430B59"/>
              </a:solidFill>
              <a:effectLst/>
              <a:uLnTx/>
              <a:latin typeface="Comfortaa Medium" pitchFamily="2" charset="0"/>
              <a:sym typeface="Helvetica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55062" y="5744588"/>
            <a:ext cx="249940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>
                <a:solidFill>
                  <a:srgbClr val="430B59"/>
                </a:solidFill>
              </a:rPr>
              <a:t>Г. </a:t>
            </a:r>
            <a:r>
              <a:rPr lang="ru-RU" sz="1400" dirty="0">
                <a:solidFill>
                  <a:srgbClr val="430B59"/>
                </a:solidFill>
                <a:latin typeface="Comfortaa Medium" pitchFamily="2" charset="0"/>
              </a:rPr>
              <a:t>Ростов-на-Дону</a:t>
            </a:r>
            <a:r>
              <a:rPr lang="ru-RU" sz="1400" dirty="0">
                <a:solidFill>
                  <a:srgbClr val="430B59"/>
                </a:solidFill>
              </a:rPr>
              <a:t>, 2023</a:t>
            </a:r>
          </a:p>
        </p:txBody>
      </p:sp>
      <p:pic>
        <p:nvPicPr>
          <p:cNvPr id="13" name="Рисунок 12" descr="Виноград">
            <a:extLst>
              <a:ext uri="{FF2B5EF4-FFF2-40B4-BE49-F238E27FC236}">
                <a16:creationId xmlns:a16="http://schemas.microsoft.com/office/drawing/2014/main" id="{8E417325-E3A3-D1E1-50C6-D4D1EBB5DD0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2387526" y="559986"/>
            <a:ext cx="1234477" cy="1234477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D44E8FE4-EC9F-6D35-A257-CF144D7DEE9B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19"/>
          <a:stretch/>
        </p:blipFill>
        <p:spPr>
          <a:xfrm>
            <a:off x="8818528" y="2349917"/>
            <a:ext cx="3475595" cy="4951703"/>
          </a:xfrm>
          <a:prstGeom prst="rect">
            <a:avLst/>
          </a:prstGeom>
        </p:spPr>
      </p:pic>
      <p:pic>
        <p:nvPicPr>
          <p:cNvPr id="129" name="Рисунок 128">
            <a:extLst>
              <a:ext uri="{FF2B5EF4-FFF2-40B4-BE49-F238E27FC236}">
                <a16:creationId xmlns:a16="http://schemas.microsoft.com/office/drawing/2014/main" id="{C5CDD1E4-9FC5-ABEA-3A60-A9FE59E3BD71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b="23594"/>
          <a:stretch/>
        </p:blipFill>
        <p:spPr>
          <a:xfrm>
            <a:off x="6102320" y="-786065"/>
            <a:ext cx="2716209" cy="3135982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D369B10C-4632-027B-50BA-943CBFA80377}"/>
              </a:ext>
            </a:extLst>
          </p:cNvPr>
          <p:cNvSpPr/>
          <p:nvPr/>
        </p:nvSpPr>
        <p:spPr>
          <a:xfrm>
            <a:off x="0" y="6358528"/>
            <a:ext cx="542262" cy="499472"/>
          </a:xfrm>
          <a:prstGeom prst="rect">
            <a:avLst/>
          </a:prstGeom>
          <a:solidFill>
            <a:srgbClr val="9F00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78382A89-0D05-620A-22D0-43C48BA8BD78}"/>
              </a:ext>
            </a:extLst>
          </p:cNvPr>
          <p:cNvSpPr/>
          <p:nvPr/>
        </p:nvSpPr>
        <p:spPr>
          <a:xfrm>
            <a:off x="5953572" y="-203200"/>
            <a:ext cx="6492240" cy="7223760"/>
          </a:xfrm>
          <a:prstGeom prst="rect">
            <a:avLst/>
          </a:prstGeom>
          <a:solidFill>
            <a:srgbClr val="7030A0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84" name="Текст 2"/>
          <p:cNvSpPr txBox="1"/>
          <p:nvPr/>
        </p:nvSpPr>
        <p:spPr>
          <a:xfrm>
            <a:off x="646597" y="1634774"/>
            <a:ext cx="4303255" cy="1200325"/>
          </a:xfrm>
          <a:prstGeom prst="rect">
            <a:avLst/>
          </a:prstGeom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b="1" dirty="0">
                <a:solidFill>
                  <a:srgbClr val="7030A0"/>
                </a:solidFill>
                <a:latin typeface="Geometria" panose="020B0603020204020204" pitchFamily="34" charset="-52"/>
              </a:rPr>
              <a:t>Технологическое направление:</a:t>
            </a:r>
            <a:endParaRPr sz="3600" b="1" dirty="0">
              <a:solidFill>
                <a:srgbClr val="7030A0"/>
              </a:solidFill>
              <a:latin typeface="Geometria" panose="020B0603020204020204" pitchFamily="34" charset="-52"/>
            </a:endParaRPr>
          </a:p>
        </p:txBody>
      </p:sp>
      <p:sp>
        <p:nvSpPr>
          <p:cNvPr id="185" name="Текст 2"/>
          <p:cNvSpPr txBox="1"/>
          <p:nvPr/>
        </p:nvSpPr>
        <p:spPr>
          <a:xfrm>
            <a:off x="428786" y="3153794"/>
            <a:ext cx="4989789" cy="338550"/>
          </a:xfrm>
          <a:prstGeom prst="rect">
            <a:avLst/>
          </a:prstGeom>
        </p:spPr>
        <p:txBody>
          <a:bodyPr lIns="45718" tIns="45718" rIns="45718" bIns="45718">
            <a:spAutoFit/>
          </a:bodyPr>
          <a:lstStyle/>
          <a:p>
            <a:pPr lvl="8"/>
            <a:r>
              <a:rPr dirty="0"/>
              <a:t> </a:t>
            </a:r>
          </a:p>
        </p:txBody>
      </p:sp>
      <p:sp>
        <p:nvSpPr>
          <p:cNvPr id="194" name="Текст 2"/>
          <p:cNvSpPr txBox="1"/>
          <p:nvPr/>
        </p:nvSpPr>
        <p:spPr>
          <a:xfrm>
            <a:off x="6623926" y="3129621"/>
            <a:ext cx="4989790" cy="338550"/>
          </a:xfrm>
          <a:prstGeom prst="rect">
            <a:avLst/>
          </a:prstGeom>
        </p:spPr>
        <p:txBody>
          <a:bodyPr lIns="45718" tIns="45718" rIns="45718" bIns="45718">
            <a:spAutoFit/>
          </a:bodyPr>
          <a:lstStyle/>
          <a:p>
            <a:pPr lvl="8"/>
            <a:r>
              <a:rPr dirty="0"/>
              <a:t> </a:t>
            </a:r>
          </a:p>
        </p:txBody>
      </p:sp>
      <p:sp>
        <p:nvSpPr>
          <p:cNvPr id="3" name="Текст 2"/>
          <p:cNvSpPr txBox="1"/>
          <p:nvPr/>
        </p:nvSpPr>
        <p:spPr>
          <a:xfrm>
            <a:off x="428786" y="361636"/>
            <a:ext cx="2334922" cy="369328"/>
          </a:xfrm>
          <a:prstGeom prst="rect">
            <a:avLst/>
          </a:prstGeom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800" cap="all" dirty="0">
                <a:solidFill>
                  <a:srgbClr val="7030A0"/>
                </a:solidFill>
                <a:latin typeface="Geometria" panose="020B0603020204020204"/>
              </a:rPr>
              <a:t>Описание проекта</a:t>
            </a:r>
            <a:endParaRPr sz="1800" cap="all" dirty="0">
              <a:solidFill>
                <a:srgbClr val="7030A0"/>
              </a:solidFill>
              <a:latin typeface="Geometria" panose="020B0603020204020204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Прямоугольник 3"/>
          <p:cNvSpPr/>
          <p:nvPr/>
        </p:nvSpPr>
        <p:spPr>
          <a:xfrm>
            <a:off x="6686477" y="1619680"/>
            <a:ext cx="57491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chemeClr val="bg1"/>
                </a:solidFill>
                <a:latin typeface="Geometria" panose="020B0603020204020204" pitchFamily="34" charset="-52"/>
              </a:rPr>
              <a:t>Описание проекта: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60561" y="3147865"/>
            <a:ext cx="6892679" cy="92332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vertOverflow="overflow" horzOverflow="overflow" vert="horz" wrap="square" lIns="45718" tIns="45718" rIns="45718" bIns="45718" spcCol="38100" rtlCol="0" anchor="t">
            <a:spAutoFit/>
          </a:bodyPr>
          <a:lstStyle/>
          <a:p>
            <a:pPr marL="0" marR="0" indent="0" algn="just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</a:pPr>
            <a:r>
              <a:rPr kumimoji="0" lang="ru-RU" b="0" i="0" u="none" strike="noStrike" cap="none" spc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latin typeface="Comfortaa Medium" pitchFamily="2" charset="0"/>
                <a:sym typeface="Helvetica"/>
              </a:rPr>
              <a:t>Применение </a:t>
            </a:r>
            <a:r>
              <a:rPr kumimoji="0" lang="ru-RU" b="0" i="0" u="none" strike="noStrike" cap="none" spc="0" baseline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latin typeface="Comfortaa Medium" pitchFamily="2" charset="0"/>
                <a:sym typeface="Helvetica"/>
              </a:rPr>
              <a:t>наноматериалов</a:t>
            </a:r>
            <a:r>
              <a:rPr kumimoji="0" lang="ru-RU" b="0" i="0" u="none" strike="noStrike" cap="none" spc="0" dirty="0">
                <a:ln>
                  <a:noFill/>
                </a:ln>
                <a:solidFill>
                  <a:schemeClr val="bg1"/>
                </a:solidFill>
                <a:effectLst/>
                <a:uLnTx/>
                <a:latin typeface="Comfortaa Medium" pitchFamily="2" charset="0"/>
                <a:sym typeface="Helvetica"/>
              </a:rPr>
              <a:t> в качестве</a:t>
            </a:r>
          </a:p>
          <a:p>
            <a:pPr marL="0" marR="0" indent="0" algn="just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</a:pPr>
            <a:r>
              <a:rPr lang="ru-RU" dirty="0" err="1">
                <a:solidFill>
                  <a:schemeClr val="bg1"/>
                </a:solidFill>
                <a:latin typeface="Comfortaa Medium" pitchFamily="2" charset="0"/>
              </a:rPr>
              <a:t>н</a:t>
            </a:r>
            <a:r>
              <a:rPr lang="ru-RU" baseline="0" dirty="0" err="1">
                <a:solidFill>
                  <a:schemeClr val="bg1"/>
                </a:solidFill>
                <a:latin typeface="Comfortaa Medium" pitchFamily="2" charset="0"/>
              </a:rPr>
              <a:t>анобиофунгицидов</a:t>
            </a:r>
            <a:r>
              <a:rPr lang="ru-RU" dirty="0">
                <a:solidFill>
                  <a:schemeClr val="bg1"/>
                </a:solidFill>
                <a:latin typeface="Comfortaa Medium" pitchFamily="2" charset="0"/>
              </a:rPr>
              <a:t> в борьбе с </a:t>
            </a:r>
            <a:r>
              <a:rPr lang="ru-RU" dirty="0" err="1">
                <a:solidFill>
                  <a:schemeClr val="bg1"/>
                </a:solidFill>
                <a:latin typeface="Comfortaa Medium" pitchFamily="2" charset="0"/>
              </a:rPr>
              <a:t>оидиуом</a:t>
            </a:r>
            <a:r>
              <a:rPr lang="ru-RU" dirty="0">
                <a:solidFill>
                  <a:schemeClr val="bg1"/>
                </a:solidFill>
                <a:latin typeface="Comfortaa Medium" pitchFamily="2" charset="0"/>
              </a:rPr>
              <a:t> для</a:t>
            </a:r>
          </a:p>
          <a:p>
            <a:pPr marL="0" marR="0" indent="0" algn="just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</a:pPr>
            <a:r>
              <a:rPr lang="ru-RU" dirty="0">
                <a:solidFill>
                  <a:schemeClr val="bg1"/>
                </a:solidFill>
                <a:latin typeface="Comfortaa Medium" pitchFamily="2" charset="0"/>
              </a:rPr>
              <a:t>сорта винограда </a:t>
            </a:r>
            <a:r>
              <a:rPr lang="ru-RU" dirty="0" err="1">
                <a:solidFill>
                  <a:schemeClr val="bg1"/>
                </a:solidFill>
                <a:latin typeface="Comfortaa Medium" pitchFamily="2" charset="0"/>
              </a:rPr>
              <a:t>Красностоп</a:t>
            </a:r>
            <a:r>
              <a:rPr lang="ru-RU" dirty="0">
                <a:solidFill>
                  <a:schemeClr val="bg1"/>
                </a:solidFill>
                <a:latin typeface="Comfortaa Medium" pitchFamily="2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Comfortaa Medium" pitchFamily="2" charset="0"/>
              </a:rPr>
              <a:t>Золотовский</a:t>
            </a:r>
            <a:r>
              <a:rPr lang="ru-RU" dirty="0">
                <a:solidFill>
                  <a:schemeClr val="bg1"/>
                </a:solidFill>
                <a:latin typeface="Comfortaa Medium" pitchFamily="2" charset="0"/>
              </a:rPr>
              <a:t>. </a:t>
            </a:r>
            <a:endParaRPr kumimoji="0" lang="ru-RU" b="0" i="0" u="none" strike="noStrike" cap="none" spc="0" baseline="0" dirty="0">
              <a:ln>
                <a:noFill/>
              </a:ln>
              <a:solidFill>
                <a:schemeClr val="bg1"/>
              </a:solidFill>
              <a:effectLst/>
              <a:uLnTx/>
              <a:latin typeface="Comfortaa Medium" pitchFamily="2" charset="0"/>
              <a:sym typeface="Helvetic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73166" y="3199958"/>
            <a:ext cx="4717469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>
                <a:solidFill>
                  <a:srgbClr val="430B59"/>
                </a:solidFill>
                <a:latin typeface="Comfortaa Medium" pitchFamily="2" charset="0"/>
              </a:rPr>
              <a:t>Технологии получения и обработки функциональных </a:t>
            </a:r>
            <a:r>
              <a:rPr lang="ru-RU" dirty="0" err="1">
                <a:solidFill>
                  <a:srgbClr val="430B59"/>
                </a:solidFill>
                <a:latin typeface="Comfortaa Medium" pitchFamily="2" charset="0"/>
              </a:rPr>
              <a:t>наноматериалов</a:t>
            </a:r>
            <a:endParaRPr kumimoji="0" lang="ru-RU" b="0" i="0" u="none" strike="noStrike" cap="none" spc="0" normalizeH="0" baseline="0" dirty="0">
              <a:ln>
                <a:noFill/>
              </a:ln>
              <a:solidFill>
                <a:srgbClr val="430B59"/>
              </a:solidFill>
              <a:effectLst/>
              <a:uFillTx/>
              <a:latin typeface="Comfortaa Medium" pitchFamily="2" charset="0"/>
              <a:sym typeface="Helvetica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329BB7FE-1AE6-4ECB-A4D8-419A20209150}"/>
              </a:ext>
            </a:extLst>
          </p:cNvPr>
          <p:cNvSpPr/>
          <p:nvPr/>
        </p:nvSpPr>
        <p:spPr>
          <a:xfrm>
            <a:off x="5611192" y="-164751"/>
            <a:ext cx="256148" cy="7223760"/>
          </a:xfrm>
          <a:prstGeom prst="rect">
            <a:avLst/>
          </a:prstGeom>
          <a:solidFill>
            <a:srgbClr val="9F00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BA0A9C73-0C37-2A4F-0229-423CC1BB37EC}"/>
              </a:ext>
            </a:extLst>
          </p:cNvPr>
          <p:cNvSpPr/>
          <p:nvPr/>
        </p:nvSpPr>
        <p:spPr>
          <a:xfrm>
            <a:off x="5944503" y="5782471"/>
            <a:ext cx="3750823" cy="2186076"/>
          </a:xfrm>
          <a:prstGeom prst="rect">
            <a:avLst/>
          </a:prstGeom>
          <a:solidFill>
            <a:srgbClr val="FFAC00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17" name="Рисунок 16" descr="Виноград">
            <a:extLst>
              <a:ext uri="{FF2B5EF4-FFF2-40B4-BE49-F238E27FC236}">
                <a16:creationId xmlns:a16="http://schemas.microsoft.com/office/drawing/2014/main" id="{878997DA-25A6-C30B-D205-1E6C67B7A4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251759" y="4241261"/>
            <a:ext cx="1971843" cy="1971843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665CE586-6172-460C-4919-1F85135EBC13}"/>
              </a:ext>
            </a:extLst>
          </p:cNvPr>
          <p:cNvSpPr txBox="1"/>
          <p:nvPr/>
        </p:nvSpPr>
        <p:spPr>
          <a:xfrm>
            <a:off x="114520" y="6383068"/>
            <a:ext cx="263851" cy="461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sym typeface="Helvetica"/>
              </a:rPr>
              <a:t>2</a:t>
            </a:r>
            <a:endParaRPr kumimoji="0" lang="ru-RU" sz="24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sym typeface="Helvetica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35272C87-F4DE-0510-8DB6-68F5AD266B04}"/>
              </a:ext>
            </a:extLst>
          </p:cNvPr>
          <p:cNvSpPr/>
          <p:nvPr/>
        </p:nvSpPr>
        <p:spPr>
          <a:xfrm>
            <a:off x="9107246" y="5782471"/>
            <a:ext cx="3750823" cy="2186076"/>
          </a:xfrm>
          <a:prstGeom prst="rect">
            <a:avLst/>
          </a:prstGeom>
          <a:solidFill>
            <a:srgbClr val="FBB3C1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23" name="Рисунок 22" descr="Виноград">
            <a:extLst>
              <a:ext uri="{FF2B5EF4-FFF2-40B4-BE49-F238E27FC236}">
                <a16:creationId xmlns:a16="http://schemas.microsoft.com/office/drawing/2014/main" id="{F4567FAA-1A37-80E2-6D60-B820550FACE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 flipH="1">
            <a:off x="2872281" y="5199315"/>
            <a:ext cx="1022599" cy="1022599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Прямоугольник 84">
            <a:extLst>
              <a:ext uri="{FF2B5EF4-FFF2-40B4-BE49-F238E27FC236}">
                <a16:creationId xmlns:a16="http://schemas.microsoft.com/office/drawing/2014/main" id="{B8BB2411-24E0-A9EE-734F-6C6BFE37D29F}"/>
              </a:ext>
            </a:extLst>
          </p:cNvPr>
          <p:cNvSpPr/>
          <p:nvPr/>
        </p:nvSpPr>
        <p:spPr>
          <a:xfrm>
            <a:off x="6379411" y="-1026940"/>
            <a:ext cx="409201" cy="2703217"/>
          </a:xfrm>
          <a:prstGeom prst="rect">
            <a:avLst/>
          </a:prstGeom>
          <a:solidFill>
            <a:srgbClr val="FF2F2D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93435" y="402489"/>
            <a:ext cx="1922958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spc="0" normalizeH="0" baseline="0" dirty="0">
                <a:ln>
                  <a:noFill/>
                </a:ln>
                <a:solidFill>
                  <a:srgbClr val="7030A0"/>
                </a:solidFill>
                <a:effectLst/>
                <a:uFillTx/>
                <a:latin typeface="Geometria" panose="020B0603020204020204"/>
                <a:sym typeface="Helvetica"/>
              </a:rPr>
              <a:t>БИЗНЕС</a:t>
            </a:r>
            <a:r>
              <a:rPr kumimoji="0" lang="ru-RU" b="0" i="0" u="none" strike="noStrike" cap="none" spc="0" normalizeH="0" dirty="0">
                <a:ln>
                  <a:noFill/>
                </a:ln>
                <a:solidFill>
                  <a:srgbClr val="7030A0"/>
                </a:solidFill>
                <a:effectLst/>
                <a:uFillTx/>
                <a:latin typeface="Geometria" panose="020B0603020204020204"/>
                <a:sym typeface="Helvetica"/>
              </a:rPr>
              <a:t> МОДЕЛЬ</a:t>
            </a:r>
            <a:endParaRPr kumimoji="0" lang="ru-RU" b="0" i="0" u="none" strike="noStrike" cap="none" spc="0" normalizeH="0" baseline="0" dirty="0">
              <a:ln>
                <a:noFill/>
              </a:ln>
              <a:solidFill>
                <a:srgbClr val="7030A0"/>
              </a:solidFill>
              <a:effectLst/>
              <a:uFillTx/>
              <a:latin typeface="Geometria" panose="020B0603020204020204"/>
              <a:sym typeface="Helvetica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77153" y="4426557"/>
            <a:ext cx="6211459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1400" dirty="0">
              <a:solidFill>
                <a:srgbClr val="430B59"/>
              </a:solidFill>
              <a:latin typeface="Comfortaa Medium" pitchFamily="2" charset="0"/>
            </a:endParaRPr>
          </a:p>
          <a:p>
            <a:pPr algn="just"/>
            <a:endParaRPr lang="ru-RU" sz="1400" dirty="0">
              <a:solidFill>
                <a:srgbClr val="430B59"/>
              </a:solidFill>
              <a:latin typeface="Comfortaa Medium" pitchFamily="2" charset="0"/>
            </a:endParaRPr>
          </a:p>
          <a:p>
            <a:pPr algn="just"/>
            <a:r>
              <a:rPr lang="ru-RU" sz="1400" dirty="0">
                <a:solidFill>
                  <a:srgbClr val="430B59"/>
                </a:solidFill>
                <a:latin typeface="Comfortaa Medium" pitchFamily="2" charset="0"/>
              </a:rPr>
              <a:t>Трафик на подобных выставках составляет около 1000 человек. Из 1000 посетителей примерно 100 человек заинтересуется нашим товаром и </a:t>
            </a:r>
            <a:r>
              <a:rPr lang="ru-RU" sz="1400" dirty="0" err="1">
                <a:solidFill>
                  <a:srgbClr val="430B59"/>
                </a:solidFill>
                <a:latin typeface="Comfortaa Medium" pitchFamily="2" charset="0"/>
              </a:rPr>
              <a:t>финально</a:t>
            </a:r>
            <a:r>
              <a:rPr lang="ru-RU" sz="1400" dirty="0">
                <a:solidFill>
                  <a:srgbClr val="430B59"/>
                </a:solidFill>
                <a:latin typeface="Comfortaa Medium" pitchFamily="2" charset="0"/>
              </a:rPr>
              <a:t> оформят поставки нашего товара представители 8 компаний. </a:t>
            </a:r>
          </a:p>
          <a:p>
            <a:pPr algn="just"/>
            <a:r>
              <a:rPr lang="ru-RU" sz="1400" dirty="0">
                <a:solidFill>
                  <a:srgbClr val="430B59"/>
                </a:solidFill>
                <a:latin typeface="Comfortaa Medium" pitchFamily="2" charset="0"/>
              </a:rPr>
              <a:t>Таким образом, стоимость привлечения 1 клиента =1563 руб.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7506948" y="2851824"/>
            <a:ext cx="40870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7030A0"/>
                </a:solidFill>
                <a:latin typeface="Geometria" panose="020B0603020204020204" pitchFamily="34" charset="-52"/>
              </a:rPr>
              <a:t>Модель монетизации: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3E18CAF-A845-9C90-7061-17B4CF325D4D}"/>
              </a:ext>
            </a:extLst>
          </p:cNvPr>
          <p:cNvSpPr txBox="1"/>
          <p:nvPr/>
        </p:nvSpPr>
        <p:spPr>
          <a:xfrm>
            <a:off x="7507718" y="4268128"/>
            <a:ext cx="4173574" cy="83099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>
              <a:buSzTx/>
            </a:pPr>
            <a:r>
              <a:rPr lang="ru-RU" sz="1600" dirty="0">
                <a:solidFill>
                  <a:srgbClr val="430B59"/>
                </a:solidFill>
                <a:latin typeface="Comfortaa Medium" pitchFamily="2" charset="0"/>
              </a:rPr>
              <a:t>Прямая продажа </a:t>
            </a:r>
            <a:r>
              <a:rPr lang="ru-RU" sz="1600" dirty="0" err="1">
                <a:solidFill>
                  <a:srgbClr val="430B59"/>
                </a:solidFill>
                <a:latin typeface="Comfortaa Medium" pitchFamily="2" charset="0"/>
              </a:rPr>
              <a:t>нанобиогибридов</a:t>
            </a:r>
            <a:r>
              <a:rPr lang="ru-RU" sz="1600" dirty="0">
                <a:solidFill>
                  <a:srgbClr val="430B59"/>
                </a:solidFill>
                <a:latin typeface="Comfortaa Medium" pitchFamily="2" charset="0"/>
              </a:rPr>
              <a:t> </a:t>
            </a:r>
            <a:endParaRPr lang="en-US" sz="1600" dirty="0">
              <a:solidFill>
                <a:srgbClr val="430B59"/>
              </a:solidFill>
              <a:latin typeface="Comfortaa Medium" pitchFamily="2" charset="0"/>
            </a:endParaRPr>
          </a:p>
          <a:p>
            <a:pPr>
              <a:buSzTx/>
            </a:pPr>
            <a:r>
              <a:rPr lang="ru-RU" sz="1600" dirty="0">
                <a:solidFill>
                  <a:srgbClr val="430B59"/>
                </a:solidFill>
                <a:latin typeface="Comfortaa Medium" pitchFamily="2" charset="0"/>
              </a:rPr>
              <a:t>по цене 3 500 руб. за 1 кг. продукта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spc="0" normalizeH="0" baseline="0" dirty="0">
              <a:ln>
                <a:noFill/>
              </a:ln>
              <a:solidFill>
                <a:srgbClr val="430B59"/>
              </a:solidFill>
              <a:effectLst/>
              <a:uFillTx/>
              <a:latin typeface="Comfortaa Medium" pitchFamily="2" charset="0"/>
              <a:sym typeface="Helvetica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A15D59D-8353-F6DF-19F3-CFCE1A61CD69}"/>
              </a:ext>
            </a:extLst>
          </p:cNvPr>
          <p:cNvSpPr txBox="1"/>
          <p:nvPr/>
        </p:nvSpPr>
        <p:spPr>
          <a:xfrm>
            <a:off x="577153" y="1138756"/>
            <a:ext cx="5900653" cy="12003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>
              <a:buSzTx/>
            </a:pPr>
            <a:r>
              <a:rPr lang="ru-RU" sz="3600" b="1" dirty="0">
                <a:solidFill>
                  <a:srgbClr val="7030A0"/>
                </a:solidFill>
                <a:latin typeface="Geometria" panose="020B0603020204020204" pitchFamily="34" charset="-52"/>
              </a:rPr>
              <a:t>Способы продвижения:</a:t>
            </a:r>
          </a:p>
          <a:p>
            <a:pPr marL="0" marR="0" indent="0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600" b="1" i="0" u="none" strike="noStrike" cap="none" spc="0" normalizeH="0" baseline="0" dirty="0">
              <a:ln>
                <a:noFill/>
              </a:ln>
              <a:solidFill>
                <a:srgbClr val="7030A0"/>
              </a:solidFill>
              <a:effectLst/>
              <a:uFillTx/>
              <a:latin typeface="Geometria" panose="020B0603020204020204" pitchFamily="34" charset="-52"/>
              <a:sym typeface="Helvetica"/>
            </a:endParaRPr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0D6DF857-3820-E6E3-53BB-F3501141A51C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CACCED0A-BE64-E0AE-5FB9-CCB453A91BBE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E7A8A89B-10C2-C891-CC56-7DCD3955EDEB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474111B4-7285-32A9-A854-E71ECBA0E096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7CDE8301-FE03-A063-74A8-36EF130BD893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id="{F0B3CBD9-C820-07DB-0EC0-C3114CCAD7FC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F3F7B8A5-6ACC-64EC-9533-83801EB06926}"/>
              </a:ext>
            </a:extLst>
          </p:cNvPr>
          <p:cNvSpPr/>
          <p:nvPr/>
        </p:nvSpPr>
        <p:spPr>
          <a:xfrm>
            <a:off x="0" y="6358528"/>
            <a:ext cx="542262" cy="499472"/>
          </a:xfrm>
          <a:prstGeom prst="rect">
            <a:avLst/>
          </a:prstGeom>
          <a:solidFill>
            <a:srgbClr val="FF2F2D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C819EF6-5A6A-6697-12D7-722F7B4C94AC}"/>
              </a:ext>
            </a:extLst>
          </p:cNvPr>
          <p:cNvSpPr txBox="1"/>
          <p:nvPr/>
        </p:nvSpPr>
        <p:spPr>
          <a:xfrm>
            <a:off x="139205" y="6381736"/>
            <a:ext cx="263851" cy="461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sym typeface="Helvetica"/>
              </a:rPr>
              <a:t>3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55883CF-EBF9-0BFE-1062-048A3346DBC1}"/>
              </a:ext>
            </a:extLst>
          </p:cNvPr>
          <p:cNvSpPr txBox="1"/>
          <p:nvPr/>
        </p:nvSpPr>
        <p:spPr>
          <a:xfrm>
            <a:off x="581357" y="1828566"/>
            <a:ext cx="6211459" cy="160043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algn="just"/>
            <a:endParaRPr lang="ru-RU" sz="1400" dirty="0">
              <a:solidFill>
                <a:srgbClr val="430B59"/>
              </a:solidFill>
              <a:latin typeface="Comfortaa Medium" pitchFamily="2" charset="0"/>
            </a:endParaRPr>
          </a:p>
          <a:p>
            <a:pPr algn="just"/>
            <a:r>
              <a:rPr lang="ru-RU" sz="1400" dirty="0">
                <a:solidFill>
                  <a:srgbClr val="430B59"/>
                </a:solidFill>
                <a:latin typeface="Comfortaa Medium" pitchFamily="2" charset="0"/>
              </a:rPr>
              <a:t>Поскольку наш продукт нацелен на продажу B2B (в основном винодельни и хозяйства, выращивающие виноград), а также имеет свою определенную направленность, наиболее эффективным способом продвижения мы видим специализированные выставки. 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64F2E38-9F27-C0BD-BAAC-B5F6D75DB44E}"/>
              </a:ext>
            </a:extLst>
          </p:cNvPr>
          <p:cNvSpPr txBox="1"/>
          <p:nvPr/>
        </p:nvSpPr>
        <p:spPr>
          <a:xfrm>
            <a:off x="1020567" y="3451988"/>
            <a:ext cx="3901064" cy="13849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algn="just"/>
            <a:r>
              <a:rPr lang="ru-RU" sz="1400" dirty="0">
                <a:solidFill>
                  <a:srgbClr val="430B59"/>
                </a:solidFill>
                <a:latin typeface="Comfortaa Medium" pitchFamily="2" charset="0"/>
              </a:rPr>
              <a:t>Пример выставок:</a:t>
            </a:r>
          </a:p>
          <a:p>
            <a:pPr algn="just"/>
            <a:r>
              <a:rPr lang="ru-RU" sz="1400" dirty="0">
                <a:solidFill>
                  <a:srgbClr val="430B59"/>
                </a:solidFill>
                <a:latin typeface="Geometria" panose="020B0603020204020204"/>
              </a:rPr>
              <a:t>1.</a:t>
            </a:r>
            <a:r>
              <a:rPr lang="en-US" sz="1400" dirty="0">
                <a:solidFill>
                  <a:srgbClr val="430B59"/>
                </a:solidFill>
                <a:latin typeface="Tokeely Brookings" pitchFamily="2" charset="-52"/>
              </a:rPr>
              <a:t> </a:t>
            </a:r>
            <a:r>
              <a:rPr lang="ru-RU" sz="1400" dirty="0" err="1">
                <a:solidFill>
                  <a:srgbClr val="430B59"/>
                </a:solidFill>
              </a:rPr>
              <a:t>ЮгАгро</a:t>
            </a:r>
            <a:r>
              <a:rPr lang="ru-RU" sz="1400" dirty="0">
                <a:solidFill>
                  <a:srgbClr val="430B59"/>
                </a:solidFill>
                <a:latin typeface="Comfortaa Medium" pitchFamily="2" charset="0"/>
              </a:rPr>
              <a:t> - стоимость участия 10.000 </a:t>
            </a:r>
            <a:r>
              <a:rPr lang="ru-RU" sz="1400" dirty="0" err="1">
                <a:solidFill>
                  <a:srgbClr val="430B59"/>
                </a:solidFill>
                <a:latin typeface="Comfortaa Medium" pitchFamily="2" charset="0"/>
              </a:rPr>
              <a:t>руб</a:t>
            </a:r>
            <a:r>
              <a:rPr lang="en-US" sz="1400" dirty="0">
                <a:solidFill>
                  <a:srgbClr val="430B59"/>
                </a:solidFill>
                <a:latin typeface="Comfortaa Medium" pitchFamily="2" charset="0"/>
              </a:rPr>
              <a:t>.</a:t>
            </a:r>
            <a:endParaRPr lang="ru-RU" sz="1400" dirty="0">
              <a:solidFill>
                <a:srgbClr val="430B59"/>
              </a:solidFill>
              <a:latin typeface="Comfortaa Medium" pitchFamily="2" charset="0"/>
            </a:endParaRPr>
          </a:p>
          <a:p>
            <a:pPr algn="just"/>
            <a:r>
              <a:rPr lang="ru-RU" sz="1400" dirty="0">
                <a:solidFill>
                  <a:srgbClr val="430B59"/>
                </a:solidFill>
                <a:latin typeface="Geometria" panose="020B0603020204020204"/>
              </a:rPr>
              <a:t>2.</a:t>
            </a:r>
            <a:r>
              <a:rPr lang="en-US" sz="1400" dirty="0">
                <a:solidFill>
                  <a:srgbClr val="430B59"/>
                </a:solidFill>
                <a:latin typeface="Tokeely Brookings" pitchFamily="2" charset="-52"/>
              </a:rPr>
              <a:t> </a:t>
            </a:r>
            <a:r>
              <a:rPr lang="ru-RU" sz="1400" dirty="0" err="1">
                <a:solidFill>
                  <a:srgbClr val="430B59"/>
                </a:solidFill>
                <a:latin typeface="Comfortaa Medium" pitchFamily="2" charset="0"/>
              </a:rPr>
              <a:t>Fruit</a:t>
            </a:r>
            <a:r>
              <a:rPr lang="ru-RU" sz="1400" dirty="0">
                <a:solidFill>
                  <a:srgbClr val="430B59"/>
                </a:solidFill>
                <a:latin typeface="Comfortaa Medium" pitchFamily="2" charset="0"/>
              </a:rPr>
              <a:t> Trade - стоимость участия  15.000 </a:t>
            </a:r>
            <a:r>
              <a:rPr lang="ru-RU" sz="1400" dirty="0" err="1">
                <a:solidFill>
                  <a:srgbClr val="430B59"/>
                </a:solidFill>
                <a:latin typeface="Comfortaa Medium" pitchFamily="2" charset="0"/>
              </a:rPr>
              <a:t>руб</a:t>
            </a:r>
            <a:r>
              <a:rPr lang="en-US" sz="1400" dirty="0">
                <a:solidFill>
                  <a:srgbClr val="430B59"/>
                </a:solidFill>
                <a:latin typeface="Comfortaa Medium" pitchFamily="2" charset="0"/>
              </a:rPr>
              <a:t>.</a:t>
            </a:r>
          </a:p>
          <a:p>
            <a:pPr algn="just"/>
            <a:endParaRPr lang="en-US" sz="1400" dirty="0">
              <a:solidFill>
                <a:srgbClr val="430B59"/>
              </a:solidFill>
              <a:latin typeface="Comfortaa Medium" pitchFamily="2" charset="0"/>
            </a:endParaRPr>
          </a:p>
          <a:p>
            <a:pPr algn="just"/>
            <a:r>
              <a:rPr lang="ru-RU" sz="1400" dirty="0">
                <a:solidFill>
                  <a:srgbClr val="430B59"/>
                </a:solidFill>
                <a:latin typeface="Comfortaa Medium" pitchFamily="2" charset="0"/>
              </a:rPr>
              <a:t>Средняя стоимость участия 12 500 руб.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30" name="Рисунок 29" descr="Монеты">
            <a:extLst>
              <a:ext uri="{FF2B5EF4-FFF2-40B4-BE49-F238E27FC236}">
                <a16:creationId xmlns:a16="http://schemas.microsoft.com/office/drawing/2014/main" id="{2F7B693E-802B-86D9-FFC0-2D8B624E2AC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9016815" y="1689168"/>
            <a:ext cx="897940" cy="897940"/>
          </a:xfrm>
          <a:prstGeom prst="rect">
            <a:avLst/>
          </a:prstGeom>
        </p:spPr>
      </p:pic>
      <p:grpSp>
        <p:nvGrpSpPr>
          <p:cNvPr id="92" name="Группа 91">
            <a:extLst>
              <a:ext uri="{FF2B5EF4-FFF2-40B4-BE49-F238E27FC236}">
                <a16:creationId xmlns:a16="http://schemas.microsoft.com/office/drawing/2014/main" id="{1722D80B-9A65-D79D-C706-171FBA591E4B}"/>
              </a:ext>
            </a:extLst>
          </p:cNvPr>
          <p:cNvGrpSpPr/>
          <p:nvPr/>
        </p:nvGrpSpPr>
        <p:grpSpPr>
          <a:xfrm>
            <a:off x="7600582" y="448873"/>
            <a:ext cx="3303211" cy="975579"/>
            <a:chOff x="6877635" y="327947"/>
            <a:chExt cx="4608961" cy="1361223"/>
          </a:xfrm>
        </p:grpSpPr>
        <p:sp>
          <p:nvSpPr>
            <p:cNvPr id="86" name="Прямоугольник 85">
              <a:extLst>
                <a:ext uri="{FF2B5EF4-FFF2-40B4-BE49-F238E27FC236}">
                  <a16:creationId xmlns:a16="http://schemas.microsoft.com/office/drawing/2014/main" id="{51809CB4-0B09-EDFA-3532-5093F1E105B8}"/>
                </a:ext>
              </a:extLst>
            </p:cNvPr>
            <p:cNvSpPr/>
            <p:nvPr/>
          </p:nvSpPr>
          <p:spPr>
            <a:xfrm rot="2700000">
              <a:off x="7406640" y="327946"/>
              <a:ext cx="303211" cy="1361222"/>
            </a:xfrm>
            <a:prstGeom prst="rect">
              <a:avLst/>
            </a:prstGeom>
            <a:solidFill>
              <a:srgbClr val="FFAC00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7" name="Прямоугольник 86">
              <a:extLst>
                <a:ext uri="{FF2B5EF4-FFF2-40B4-BE49-F238E27FC236}">
                  <a16:creationId xmlns:a16="http://schemas.microsoft.com/office/drawing/2014/main" id="{D5A08486-A8B3-6B28-D1FF-88BDF1BB514E}"/>
                </a:ext>
              </a:extLst>
            </p:cNvPr>
            <p:cNvSpPr/>
            <p:nvPr/>
          </p:nvSpPr>
          <p:spPr>
            <a:xfrm rot="18900000">
              <a:off x="8158902" y="327947"/>
              <a:ext cx="303211" cy="1361222"/>
            </a:xfrm>
            <a:prstGeom prst="rect">
              <a:avLst/>
            </a:prstGeom>
            <a:solidFill>
              <a:srgbClr val="FFAC00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8" name="Прямоугольник 87">
              <a:extLst>
                <a:ext uri="{FF2B5EF4-FFF2-40B4-BE49-F238E27FC236}">
                  <a16:creationId xmlns:a16="http://schemas.microsoft.com/office/drawing/2014/main" id="{8001A1A7-59A8-ACF0-18F3-BAF0A14AF9C2}"/>
                </a:ext>
              </a:extLst>
            </p:cNvPr>
            <p:cNvSpPr/>
            <p:nvPr/>
          </p:nvSpPr>
          <p:spPr>
            <a:xfrm rot="2700000">
              <a:off x="8909228" y="327947"/>
              <a:ext cx="303211" cy="1361222"/>
            </a:xfrm>
            <a:prstGeom prst="rect">
              <a:avLst/>
            </a:prstGeom>
            <a:solidFill>
              <a:srgbClr val="FFAC00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9" name="Прямоугольник 88">
              <a:extLst>
                <a:ext uri="{FF2B5EF4-FFF2-40B4-BE49-F238E27FC236}">
                  <a16:creationId xmlns:a16="http://schemas.microsoft.com/office/drawing/2014/main" id="{EF615DE7-8B53-A54E-3561-DED3228AC874}"/>
                </a:ext>
              </a:extLst>
            </p:cNvPr>
            <p:cNvSpPr/>
            <p:nvPr/>
          </p:nvSpPr>
          <p:spPr>
            <a:xfrm rot="18900000">
              <a:off x="9661490" y="327948"/>
              <a:ext cx="303211" cy="1361222"/>
            </a:xfrm>
            <a:prstGeom prst="rect">
              <a:avLst/>
            </a:prstGeom>
            <a:solidFill>
              <a:srgbClr val="FFAC00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0" name="Прямоугольник 89">
              <a:extLst>
                <a:ext uri="{FF2B5EF4-FFF2-40B4-BE49-F238E27FC236}">
                  <a16:creationId xmlns:a16="http://schemas.microsoft.com/office/drawing/2014/main" id="{B2F7E890-19EE-627F-EBD9-D5DAF2DA60F0}"/>
                </a:ext>
              </a:extLst>
            </p:cNvPr>
            <p:cNvSpPr/>
            <p:nvPr/>
          </p:nvSpPr>
          <p:spPr>
            <a:xfrm rot="2700000">
              <a:off x="10431123" y="327947"/>
              <a:ext cx="303211" cy="1361222"/>
            </a:xfrm>
            <a:prstGeom prst="rect">
              <a:avLst/>
            </a:prstGeom>
            <a:solidFill>
              <a:srgbClr val="FFAC00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1" name="Прямоугольник 90">
              <a:extLst>
                <a:ext uri="{FF2B5EF4-FFF2-40B4-BE49-F238E27FC236}">
                  <a16:creationId xmlns:a16="http://schemas.microsoft.com/office/drawing/2014/main" id="{3612DE24-575D-44A4-05ED-45F824DF0828}"/>
                </a:ext>
              </a:extLst>
            </p:cNvPr>
            <p:cNvSpPr/>
            <p:nvPr/>
          </p:nvSpPr>
          <p:spPr>
            <a:xfrm rot="18900000">
              <a:off x="11183385" y="327948"/>
              <a:ext cx="303211" cy="1361222"/>
            </a:xfrm>
            <a:prstGeom prst="rect">
              <a:avLst/>
            </a:prstGeom>
            <a:solidFill>
              <a:srgbClr val="FFAC00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94" name="Группа 93">
            <a:extLst>
              <a:ext uri="{FF2B5EF4-FFF2-40B4-BE49-F238E27FC236}">
                <a16:creationId xmlns:a16="http://schemas.microsoft.com/office/drawing/2014/main" id="{B93206F4-2B28-803E-8428-BEB613018DBE}"/>
              </a:ext>
            </a:extLst>
          </p:cNvPr>
          <p:cNvGrpSpPr/>
          <p:nvPr/>
        </p:nvGrpSpPr>
        <p:grpSpPr>
          <a:xfrm flipV="1">
            <a:off x="7600582" y="5380969"/>
            <a:ext cx="3303211" cy="975579"/>
            <a:chOff x="6877635" y="327947"/>
            <a:chExt cx="4608961" cy="1361223"/>
          </a:xfrm>
        </p:grpSpPr>
        <p:sp>
          <p:nvSpPr>
            <p:cNvPr id="95" name="Прямоугольник 94">
              <a:extLst>
                <a:ext uri="{FF2B5EF4-FFF2-40B4-BE49-F238E27FC236}">
                  <a16:creationId xmlns:a16="http://schemas.microsoft.com/office/drawing/2014/main" id="{26A7D20A-B232-B9AD-0056-74CF5F34C58A}"/>
                </a:ext>
              </a:extLst>
            </p:cNvPr>
            <p:cNvSpPr/>
            <p:nvPr/>
          </p:nvSpPr>
          <p:spPr>
            <a:xfrm rot="2700000">
              <a:off x="7406640" y="327946"/>
              <a:ext cx="303211" cy="1361222"/>
            </a:xfrm>
            <a:prstGeom prst="rect">
              <a:avLst/>
            </a:prstGeom>
            <a:solidFill>
              <a:srgbClr val="FFAC00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6" name="Прямоугольник 95">
              <a:extLst>
                <a:ext uri="{FF2B5EF4-FFF2-40B4-BE49-F238E27FC236}">
                  <a16:creationId xmlns:a16="http://schemas.microsoft.com/office/drawing/2014/main" id="{BFDDA253-5F0E-836A-4F1F-6955818DA44A}"/>
                </a:ext>
              </a:extLst>
            </p:cNvPr>
            <p:cNvSpPr/>
            <p:nvPr/>
          </p:nvSpPr>
          <p:spPr>
            <a:xfrm rot="18900000">
              <a:off x="8158902" y="327947"/>
              <a:ext cx="303211" cy="1361222"/>
            </a:xfrm>
            <a:prstGeom prst="rect">
              <a:avLst/>
            </a:prstGeom>
            <a:solidFill>
              <a:srgbClr val="FFAC00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7" name="Прямоугольник 96">
              <a:extLst>
                <a:ext uri="{FF2B5EF4-FFF2-40B4-BE49-F238E27FC236}">
                  <a16:creationId xmlns:a16="http://schemas.microsoft.com/office/drawing/2014/main" id="{0871CFE6-757A-554A-2BB8-F352C96EAAA4}"/>
                </a:ext>
              </a:extLst>
            </p:cNvPr>
            <p:cNvSpPr/>
            <p:nvPr/>
          </p:nvSpPr>
          <p:spPr>
            <a:xfrm rot="2700000">
              <a:off x="8909228" y="327947"/>
              <a:ext cx="303211" cy="1361222"/>
            </a:xfrm>
            <a:prstGeom prst="rect">
              <a:avLst/>
            </a:prstGeom>
            <a:solidFill>
              <a:srgbClr val="FFAC00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8" name="Прямоугольник 97">
              <a:extLst>
                <a:ext uri="{FF2B5EF4-FFF2-40B4-BE49-F238E27FC236}">
                  <a16:creationId xmlns:a16="http://schemas.microsoft.com/office/drawing/2014/main" id="{478CB6A8-0BA5-C3FA-0254-5A52B45CB5C7}"/>
                </a:ext>
              </a:extLst>
            </p:cNvPr>
            <p:cNvSpPr/>
            <p:nvPr/>
          </p:nvSpPr>
          <p:spPr>
            <a:xfrm rot="18900000">
              <a:off x="9661490" y="327948"/>
              <a:ext cx="303211" cy="1361222"/>
            </a:xfrm>
            <a:prstGeom prst="rect">
              <a:avLst/>
            </a:prstGeom>
            <a:solidFill>
              <a:srgbClr val="FFAC00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9" name="Прямоугольник 98">
              <a:extLst>
                <a:ext uri="{FF2B5EF4-FFF2-40B4-BE49-F238E27FC236}">
                  <a16:creationId xmlns:a16="http://schemas.microsoft.com/office/drawing/2014/main" id="{013555A9-DF01-AAC9-7768-01659E39D0D9}"/>
                </a:ext>
              </a:extLst>
            </p:cNvPr>
            <p:cNvSpPr/>
            <p:nvPr/>
          </p:nvSpPr>
          <p:spPr>
            <a:xfrm rot="2700000">
              <a:off x="10431123" y="327947"/>
              <a:ext cx="303211" cy="1361222"/>
            </a:xfrm>
            <a:prstGeom prst="rect">
              <a:avLst/>
            </a:prstGeom>
            <a:solidFill>
              <a:srgbClr val="FFAC00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0" name="Прямоугольник 99">
              <a:extLst>
                <a:ext uri="{FF2B5EF4-FFF2-40B4-BE49-F238E27FC236}">
                  <a16:creationId xmlns:a16="http://schemas.microsoft.com/office/drawing/2014/main" id="{8AA874D7-E341-8A92-1EA7-1F927C21810A}"/>
                </a:ext>
              </a:extLst>
            </p:cNvPr>
            <p:cNvSpPr/>
            <p:nvPr/>
          </p:nvSpPr>
          <p:spPr>
            <a:xfrm rot="18900000">
              <a:off x="11183385" y="327948"/>
              <a:ext cx="303211" cy="1361222"/>
            </a:xfrm>
            <a:prstGeom prst="rect">
              <a:avLst/>
            </a:prstGeom>
            <a:solidFill>
              <a:srgbClr val="FFAC00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02547250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2" name="Текст 2"/>
          <p:cNvSpPr txBox="1"/>
          <p:nvPr/>
        </p:nvSpPr>
        <p:spPr>
          <a:xfrm>
            <a:off x="2671059" y="1476270"/>
            <a:ext cx="8254500" cy="646327"/>
          </a:xfrm>
          <a:prstGeom prst="rect">
            <a:avLst/>
          </a:prstGeom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b="1" dirty="0">
                <a:solidFill>
                  <a:srgbClr val="7030A0"/>
                </a:solidFill>
                <a:latin typeface="Geometria" panose="020B0603020204020204" pitchFamily="34" charset="-52"/>
              </a:rPr>
              <a:t>Себестоимость 1кг продукта</a:t>
            </a:r>
            <a:endParaRPr sz="3600" b="1" dirty="0">
              <a:solidFill>
                <a:srgbClr val="7030A0"/>
              </a:solidFill>
              <a:latin typeface="Geometria" panose="020B0603020204020204" pitchFamily="34" charset="-5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3" name="Таблица 1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41692342"/>
                  </p:ext>
                </p:extLst>
              </p:nvPr>
            </p:nvGraphicFramePr>
            <p:xfrm>
              <a:off x="1392730" y="2522142"/>
              <a:ext cx="9406540" cy="2618818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2351635">
                      <a:extLst>
                        <a:ext uri="{9D8B030D-6E8A-4147-A177-3AD203B41FA5}">
                          <a16:colId xmlns:a16="http://schemas.microsoft.com/office/drawing/2014/main" val="1477714502"/>
                        </a:ext>
                      </a:extLst>
                    </a:gridCol>
                    <a:gridCol w="2351635">
                      <a:extLst>
                        <a:ext uri="{9D8B030D-6E8A-4147-A177-3AD203B41FA5}">
                          <a16:colId xmlns:a16="http://schemas.microsoft.com/office/drawing/2014/main" val="3298949592"/>
                        </a:ext>
                      </a:extLst>
                    </a:gridCol>
                    <a:gridCol w="2351635">
                      <a:extLst>
                        <a:ext uri="{9D8B030D-6E8A-4147-A177-3AD203B41FA5}">
                          <a16:colId xmlns:a16="http://schemas.microsoft.com/office/drawing/2014/main" val="2550236276"/>
                        </a:ext>
                      </a:extLst>
                    </a:gridCol>
                    <a:gridCol w="2351635">
                      <a:extLst>
                        <a:ext uri="{9D8B030D-6E8A-4147-A177-3AD203B41FA5}">
                          <a16:colId xmlns:a16="http://schemas.microsoft.com/office/drawing/2014/main" val="3568130835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800" dirty="0">
                              <a:solidFill>
                                <a:schemeClr val="bg1"/>
                              </a:solidFill>
                              <a:latin typeface="Geometria" panose="020B0603020204020204" pitchFamily="34" charset="-52"/>
                            </a:rPr>
                            <a:t>Вид расходуемого сырья</a:t>
                          </a:r>
                        </a:p>
                      </a:txBody>
                      <a:tcPr>
                        <a:solidFill>
                          <a:srgbClr val="7030A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800" dirty="0">
                              <a:solidFill>
                                <a:schemeClr val="bg1"/>
                              </a:solidFill>
                              <a:latin typeface="Geometria" panose="020B0603020204020204" pitchFamily="34" charset="-52"/>
                            </a:rPr>
                            <a:t>Оптовая цена за 100</a:t>
                          </a:r>
                          <a:r>
                            <a:rPr lang="ru-RU" sz="1800" baseline="0" dirty="0">
                              <a:solidFill>
                                <a:schemeClr val="bg1"/>
                              </a:solidFill>
                              <a:latin typeface="Geometria" panose="020B0603020204020204" pitchFamily="34" charset="-52"/>
                            </a:rPr>
                            <a:t> кг</a:t>
                          </a:r>
                          <a:r>
                            <a:rPr lang="ru-RU" sz="1800" dirty="0">
                              <a:solidFill>
                                <a:schemeClr val="bg1"/>
                              </a:solidFill>
                              <a:latin typeface="Geometria" panose="020B0603020204020204" pitchFamily="34" charset="-52"/>
                            </a:rPr>
                            <a:t>, тыс. </a:t>
                          </a:r>
                          <a:r>
                            <a:rPr lang="ru-RU" sz="1800" dirty="0" err="1">
                              <a:solidFill>
                                <a:schemeClr val="bg1"/>
                              </a:solidFill>
                              <a:latin typeface="Geometria" panose="020B0603020204020204" pitchFamily="34" charset="-52"/>
                            </a:rPr>
                            <a:t>руб</a:t>
                          </a:r>
                          <a:endParaRPr lang="ru-RU" sz="1800" dirty="0">
                            <a:solidFill>
                              <a:schemeClr val="bg1"/>
                            </a:solidFill>
                            <a:latin typeface="Geometria" panose="020B0603020204020204" pitchFamily="34" charset="-52"/>
                          </a:endParaRPr>
                        </a:p>
                      </a:txBody>
                      <a:tcPr>
                        <a:solidFill>
                          <a:srgbClr val="7030A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800" dirty="0">
                              <a:solidFill>
                                <a:schemeClr val="bg1"/>
                              </a:solidFill>
                              <a:latin typeface="Geometria" panose="020B0603020204020204" pitchFamily="34" charset="-52"/>
                            </a:rPr>
                            <a:t>Количество сырья на 1кг</a:t>
                          </a:r>
                        </a:p>
                      </a:txBody>
                      <a:tcPr>
                        <a:solidFill>
                          <a:srgbClr val="7030A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800" dirty="0">
                              <a:solidFill>
                                <a:schemeClr val="bg1"/>
                              </a:solidFill>
                              <a:latin typeface="Geometria" panose="020B0603020204020204" pitchFamily="34" charset="-52"/>
                            </a:rPr>
                            <a:t>Себестоимость, </a:t>
                          </a:r>
                          <a:r>
                            <a:rPr lang="ru-RU" sz="1800" dirty="0" err="1">
                              <a:solidFill>
                                <a:schemeClr val="bg1"/>
                              </a:solidFill>
                              <a:latin typeface="Geometria" panose="020B0603020204020204" pitchFamily="34" charset="-52"/>
                            </a:rPr>
                            <a:t>руб</a:t>
                          </a:r>
                          <a:endParaRPr lang="ru-RU" sz="1800" dirty="0">
                            <a:solidFill>
                              <a:schemeClr val="bg1"/>
                            </a:solidFill>
                            <a:latin typeface="Geometria" panose="020B0603020204020204" pitchFamily="34" charset="-52"/>
                          </a:endParaRPr>
                        </a:p>
                      </a:txBody>
                      <a:tcPr>
                        <a:solidFill>
                          <a:srgbClr val="7030A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48620601"/>
                      </a:ext>
                    </a:extLst>
                  </a:tr>
                  <a:tr h="17533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600" dirty="0">
                              <a:solidFill>
                                <a:srgbClr val="430B59"/>
                              </a:solidFill>
                              <a:latin typeface="Comfortaa Medium" pitchFamily="2" charset="0"/>
                            </a:rPr>
                            <a:t>Тиосульфат натрия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600" dirty="0">
                              <a:solidFill>
                                <a:srgbClr val="430B59"/>
                              </a:solidFill>
                              <a:latin typeface="Comfortaa Medium" pitchFamily="2" charset="0"/>
                            </a:rPr>
                            <a:t>19.1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ru-RU" sz="1600" i="1" smtClean="0">
                                  <a:solidFill>
                                    <a:srgbClr val="430B59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≈</m:t>
                              </m:r>
                            </m:oMath>
                          </a14:m>
                          <a:r>
                            <a:rPr lang="ru-RU" sz="1600" dirty="0">
                              <a:solidFill>
                                <a:srgbClr val="430B59"/>
                              </a:solidFill>
                              <a:latin typeface="Comfortaa Medium" pitchFamily="2" charset="0"/>
                            </a:rPr>
                            <a:t>1 кг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600" dirty="0">
                              <a:solidFill>
                                <a:srgbClr val="430B59"/>
                              </a:solidFill>
                              <a:latin typeface="Comfortaa Medium" pitchFamily="2" charset="0"/>
                            </a:rPr>
                            <a:t>191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02017950"/>
                      </a:ext>
                    </a:extLst>
                  </a:tr>
                  <a:tr h="59367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600" dirty="0">
                              <a:solidFill>
                                <a:srgbClr val="430B59"/>
                              </a:solidFill>
                              <a:latin typeface="Comfortaa Medium" pitchFamily="2" charset="0"/>
                            </a:rPr>
                            <a:t>Лимонная кислота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600" dirty="0">
                              <a:solidFill>
                                <a:srgbClr val="430B59"/>
                              </a:solidFill>
                              <a:latin typeface="Comfortaa Medium" pitchFamily="2" charset="0"/>
                            </a:rPr>
                            <a:t>10.5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ru-RU" sz="1600" i="1" smtClean="0">
                                  <a:solidFill>
                                    <a:srgbClr val="430B59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≈</m:t>
                              </m:r>
                            </m:oMath>
                          </a14:m>
                          <a:r>
                            <a:rPr lang="ru-RU" sz="1600" dirty="0">
                              <a:solidFill>
                                <a:srgbClr val="430B59"/>
                              </a:solidFill>
                              <a:latin typeface="Comfortaa Medium" pitchFamily="2" charset="0"/>
                            </a:rPr>
                            <a:t>500 </a:t>
                          </a:r>
                          <a:r>
                            <a:rPr lang="ru-RU" sz="1600" dirty="0" err="1">
                              <a:solidFill>
                                <a:srgbClr val="430B59"/>
                              </a:solidFill>
                              <a:latin typeface="Comfortaa Medium" pitchFamily="2" charset="0"/>
                            </a:rPr>
                            <a:t>гр</a:t>
                          </a:r>
                          <a:endParaRPr lang="ru-RU" sz="1600" dirty="0">
                            <a:solidFill>
                              <a:srgbClr val="430B59"/>
                            </a:solidFill>
                            <a:latin typeface="Comfortaa Medium" pitchFamily="2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600" dirty="0">
                              <a:solidFill>
                                <a:srgbClr val="430B59"/>
                              </a:solidFill>
                              <a:latin typeface="Comfortaa Medium" pitchFamily="2" charset="0"/>
                            </a:rPr>
                            <a:t>52.5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244993385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600" dirty="0">
                              <a:solidFill>
                                <a:srgbClr val="430B59"/>
                              </a:solidFill>
                              <a:latin typeface="Comfortaa Medium" pitchFamily="2" charset="0"/>
                            </a:rPr>
                            <a:t>Экстракт </a:t>
                          </a:r>
                          <a:r>
                            <a:rPr lang="ru-RU" sz="1600" dirty="0" err="1">
                              <a:solidFill>
                                <a:srgbClr val="430B59"/>
                              </a:solidFill>
                              <a:latin typeface="Comfortaa Medium" pitchFamily="2" charset="0"/>
                            </a:rPr>
                            <a:t>мелии</a:t>
                          </a:r>
                          <a:r>
                            <a:rPr lang="ru-RU" sz="1600" dirty="0">
                              <a:solidFill>
                                <a:srgbClr val="430B59"/>
                              </a:solidFill>
                              <a:latin typeface="Comfortaa Medium" pitchFamily="2" charset="0"/>
                            </a:rPr>
                            <a:t> </a:t>
                          </a:r>
                          <a:r>
                            <a:rPr lang="ru-RU" sz="1600" dirty="0" err="1">
                              <a:solidFill>
                                <a:srgbClr val="430B59"/>
                              </a:solidFill>
                              <a:latin typeface="Comfortaa Medium" pitchFamily="2" charset="0"/>
                            </a:rPr>
                            <a:t>азедараха</a:t>
                          </a:r>
                          <a:endParaRPr lang="ru-RU" sz="1600" dirty="0">
                            <a:solidFill>
                              <a:srgbClr val="430B59"/>
                            </a:solidFill>
                            <a:latin typeface="Comfortaa Medium" pitchFamily="2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600" dirty="0">
                              <a:solidFill>
                                <a:srgbClr val="430B59"/>
                              </a:solidFill>
                              <a:latin typeface="Comfortaa Medium" pitchFamily="2" charset="0"/>
                            </a:rPr>
                            <a:t>120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ru-RU" sz="1600" i="1" baseline="0" smtClean="0">
                                  <a:solidFill>
                                    <a:srgbClr val="430B59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≈</m:t>
                              </m:r>
                              <m:r>
                                <a:rPr lang="ru-RU" sz="1600" b="0" i="0" baseline="0" smtClean="0">
                                  <a:solidFill>
                                    <a:srgbClr val="430B59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oMath>
                          </a14:m>
                          <a:r>
                            <a:rPr lang="ru-RU" sz="1600" baseline="0" dirty="0">
                              <a:solidFill>
                                <a:srgbClr val="430B59"/>
                              </a:solidFill>
                              <a:latin typeface="Comfortaa Medium" pitchFamily="2" charset="0"/>
                            </a:rPr>
                            <a:t> кг</a:t>
                          </a:r>
                          <a:endParaRPr lang="ru-RU" sz="1600" dirty="0">
                            <a:solidFill>
                              <a:srgbClr val="430B59"/>
                            </a:solidFill>
                            <a:latin typeface="Comfortaa Medium" pitchFamily="2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600" dirty="0">
                              <a:solidFill>
                                <a:srgbClr val="430B59"/>
                              </a:solidFill>
                              <a:latin typeface="Comfortaa Medium" pitchFamily="2" charset="0"/>
                            </a:rPr>
                            <a:t>2400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60341037"/>
                      </a:ext>
                    </a:extLst>
                  </a:tr>
                  <a:tr h="4706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600" dirty="0">
                              <a:solidFill>
                                <a:srgbClr val="430B59"/>
                              </a:solidFill>
                              <a:latin typeface="Comfortaa Medium" pitchFamily="2" charset="0"/>
                            </a:rPr>
                            <a:t>Итог: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600" dirty="0">
                              <a:solidFill>
                                <a:srgbClr val="430B59"/>
                              </a:solidFill>
                              <a:latin typeface="Comfortaa Medium" pitchFamily="2" charset="0"/>
                            </a:rPr>
                            <a:t>149.6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600" dirty="0">
                              <a:solidFill>
                                <a:srgbClr val="430B59"/>
                              </a:solidFill>
                              <a:latin typeface="Comfortaa Medium" pitchFamily="2" charset="0"/>
                            </a:rPr>
                            <a:t>3 500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600" dirty="0">
                              <a:solidFill>
                                <a:srgbClr val="430B59"/>
                              </a:solidFill>
                              <a:latin typeface="Comfortaa Medium" pitchFamily="2" charset="0"/>
                            </a:rPr>
                            <a:t>2</a:t>
                          </a:r>
                          <a:r>
                            <a:rPr lang="ru-RU" sz="1600" baseline="0" dirty="0">
                              <a:solidFill>
                                <a:srgbClr val="430B59"/>
                              </a:solidFill>
                              <a:latin typeface="Comfortaa Medium" pitchFamily="2" charset="0"/>
                            </a:rPr>
                            <a:t> 539</a:t>
                          </a:r>
                          <a:endParaRPr lang="ru-RU" sz="1600" dirty="0">
                            <a:solidFill>
                              <a:srgbClr val="430B59"/>
                            </a:solidFill>
                            <a:latin typeface="Comfortaa Medium" pitchFamily="2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805574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3" name="Таблица 1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41692342"/>
                  </p:ext>
                </p:extLst>
              </p:nvPr>
            </p:nvGraphicFramePr>
            <p:xfrm>
              <a:off x="1392730" y="2522142"/>
              <a:ext cx="9406540" cy="2862658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2351635">
                      <a:extLst>
                        <a:ext uri="{9D8B030D-6E8A-4147-A177-3AD203B41FA5}">
                          <a16:colId xmlns:a16="http://schemas.microsoft.com/office/drawing/2014/main" val="1477714502"/>
                        </a:ext>
                      </a:extLst>
                    </a:gridCol>
                    <a:gridCol w="2351635">
                      <a:extLst>
                        <a:ext uri="{9D8B030D-6E8A-4147-A177-3AD203B41FA5}">
                          <a16:colId xmlns:a16="http://schemas.microsoft.com/office/drawing/2014/main" val="3298949592"/>
                        </a:ext>
                      </a:extLst>
                    </a:gridCol>
                    <a:gridCol w="2351635">
                      <a:extLst>
                        <a:ext uri="{9D8B030D-6E8A-4147-A177-3AD203B41FA5}">
                          <a16:colId xmlns:a16="http://schemas.microsoft.com/office/drawing/2014/main" val="2550236276"/>
                        </a:ext>
                      </a:extLst>
                    </a:gridCol>
                    <a:gridCol w="2351635">
                      <a:extLst>
                        <a:ext uri="{9D8B030D-6E8A-4147-A177-3AD203B41FA5}">
                          <a16:colId xmlns:a16="http://schemas.microsoft.com/office/drawing/2014/main" val="3568130835"/>
                        </a:ext>
                      </a:extLst>
                    </a:gridCol>
                  </a:tblGrid>
                  <a:tr h="6400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800" dirty="0">
                              <a:solidFill>
                                <a:schemeClr val="bg1"/>
                              </a:solidFill>
                              <a:latin typeface="Geometria" panose="020B0603020204020204" pitchFamily="34" charset="-52"/>
                            </a:rPr>
                            <a:t>Вид расходуемого сырья</a:t>
                          </a:r>
                        </a:p>
                      </a:txBody>
                      <a:tcPr>
                        <a:solidFill>
                          <a:srgbClr val="7030A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800" dirty="0">
                              <a:solidFill>
                                <a:schemeClr val="bg1"/>
                              </a:solidFill>
                              <a:latin typeface="Geometria" panose="020B0603020204020204" pitchFamily="34" charset="-52"/>
                            </a:rPr>
                            <a:t>Оптовая цена за 100</a:t>
                          </a:r>
                          <a:r>
                            <a:rPr lang="ru-RU" sz="1800" baseline="0" dirty="0">
                              <a:solidFill>
                                <a:schemeClr val="bg1"/>
                              </a:solidFill>
                              <a:latin typeface="Geometria" panose="020B0603020204020204" pitchFamily="34" charset="-52"/>
                            </a:rPr>
                            <a:t> кг</a:t>
                          </a:r>
                          <a:r>
                            <a:rPr lang="ru-RU" sz="1800" dirty="0">
                              <a:solidFill>
                                <a:schemeClr val="bg1"/>
                              </a:solidFill>
                              <a:latin typeface="Geometria" panose="020B0603020204020204" pitchFamily="34" charset="-52"/>
                            </a:rPr>
                            <a:t>, тыс. </a:t>
                          </a:r>
                          <a:r>
                            <a:rPr lang="ru-RU" sz="1800" dirty="0" err="1">
                              <a:solidFill>
                                <a:schemeClr val="bg1"/>
                              </a:solidFill>
                              <a:latin typeface="Geometria" panose="020B0603020204020204" pitchFamily="34" charset="-52"/>
                            </a:rPr>
                            <a:t>руб</a:t>
                          </a:r>
                          <a:endParaRPr lang="ru-RU" sz="1800" dirty="0">
                            <a:solidFill>
                              <a:schemeClr val="bg1"/>
                            </a:solidFill>
                            <a:latin typeface="Geometria" panose="020B0603020204020204" pitchFamily="34" charset="-52"/>
                          </a:endParaRPr>
                        </a:p>
                      </a:txBody>
                      <a:tcPr>
                        <a:solidFill>
                          <a:srgbClr val="7030A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800" dirty="0">
                              <a:solidFill>
                                <a:schemeClr val="bg1"/>
                              </a:solidFill>
                              <a:latin typeface="Geometria" panose="020B0603020204020204" pitchFamily="34" charset="-52"/>
                            </a:rPr>
                            <a:t>Количество сырья на 1кг</a:t>
                          </a:r>
                        </a:p>
                      </a:txBody>
                      <a:tcPr>
                        <a:solidFill>
                          <a:srgbClr val="7030A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800" dirty="0">
                              <a:solidFill>
                                <a:schemeClr val="bg1"/>
                              </a:solidFill>
                              <a:latin typeface="Geometria" panose="020B0603020204020204" pitchFamily="34" charset="-52"/>
                            </a:rPr>
                            <a:t>Себестоимость, </a:t>
                          </a:r>
                          <a:r>
                            <a:rPr lang="ru-RU" sz="1800" dirty="0" err="1">
                              <a:solidFill>
                                <a:schemeClr val="bg1"/>
                              </a:solidFill>
                              <a:latin typeface="Geometria" panose="020B0603020204020204" pitchFamily="34" charset="-52"/>
                            </a:rPr>
                            <a:t>руб</a:t>
                          </a:r>
                          <a:endParaRPr lang="ru-RU" sz="1800" dirty="0">
                            <a:solidFill>
                              <a:schemeClr val="bg1"/>
                            </a:solidFill>
                            <a:latin typeface="Geometria" panose="020B0603020204020204" pitchFamily="34" charset="-52"/>
                          </a:endParaRPr>
                        </a:p>
                      </a:txBody>
                      <a:tcPr>
                        <a:solidFill>
                          <a:srgbClr val="7030A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48620601"/>
                      </a:ext>
                    </a:extLst>
                  </a:tr>
                  <a:tr h="57912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600" dirty="0">
                              <a:solidFill>
                                <a:srgbClr val="430B59"/>
                              </a:solidFill>
                              <a:latin typeface="Comfortaa Medium" pitchFamily="2" charset="0"/>
                            </a:rPr>
                            <a:t>Тиосульфат натрия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600" dirty="0">
                              <a:solidFill>
                                <a:srgbClr val="430B59"/>
                              </a:solidFill>
                              <a:latin typeface="Comfortaa Medium" pitchFamily="2" charset="0"/>
                            </a:rPr>
                            <a:t>19.1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blipFill>
                          <a:blip r:embed="rId3"/>
                          <a:stretch>
                            <a:fillRect l="-200259" t="-113542" r="-100518" b="-28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600" dirty="0">
                              <a:solidFill>
                                <a:srgbClr val="430B59"/>
                              </a:solidFill>
                              <a:latin typeface="Comfortaa Medium" pitchFamily="2" charset="0"/>
                            </a:rPr>
                            <a:t>191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02017950"/>
                      </a:ext>
                    </a:extLst>
                  </a:tr>
                  <a:tr h="59367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600" dirty="0">
                              <a:solidFill>
                                <a:srgbClr val="430B59"/>
                              </a:solidFill>
                              <a:latin typeface="Comfortaa Medium" pitchFamily="2" charset="0"/>
                            </a:rPr>
                            <a:t>Лимонная кислота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600" dirty="0">
                              <a:solidFill>
                                <a:srgbClr val="430B59"/>
                              </a:solidFill>
                              <a:latin typeface="Comfortaa Medium" pitchFamily="2" charset="0"/>
                            </a:rPr>
                            <a:t>10.5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blipFill>
                          <a:blip r:embed="rId3"/>
                          <a:stretch>
                            <a:fillRect l="-200259" t="-211340" r="-100518" b="-18041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600" dirty="0">
                              <a:solidFill>
                                <a:srgbClr val="430B59"/>
                              </a:solidFill>
                              <a:latin typeface="Comfortaa Medium" pitchFamily="2" charset="0"/>
                            </a:rPr>
                            <a:t>52.5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244993385"/>
                      </a:ext>
                    </a:extLst>
                  </a:tr>
                  <a:tr h="57912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600" dirty="0">
                              <a:solidFill>
                                <a:srgbClr val="430B59"/>
                              </a:solidFill>
                              <a:latin typeface="Comfortaa Medium" pitchFamily="2" charset="0"/>
                            </a:rPr>
                            <a:t>Экстракт </a:t>
                          </a:r>
                          <a:r>
                            <a:rPr lang="ru-RU" sz="1600" dirty="0" err="1">
                              <a:solidFill>
                                <a:srgbClr val="430B59"/>
                              </a:solidFill>
                              <a:latin typeface="Comfortaa Medium" pitchFamily="2" charset="0"/>
                            </a:rPr>
                            <a:t>мелии</a:t>
                          </a:r>
                          <a:r>
                            <a:rPr lang="ru-RU" sz="1600" dirty="0">
                              <a:solidFill>
                                <a:srgbClr val="430B59"/>
                              </a:solidFill>
                              <a:latin typeface="Comfortaa Medium" pitchFamily="2" charset="0"/>
                            </a:rPr>
                            <a:t> </a:t>
                          </a:r>
                          <a:r>
                            <a:rPr lang="ru-RU" sz="1600" dirty="0" err="1">
                              <a:solidFill>
                                <a:srgbClr val="430B59"/>
                              </a:solidFill>
                              <a:latin typeface="Comfortaa Medium" pitchFamily="2" charset="0"/>
                            </a:rPr>
                            <a:t>азедараха</a:t>
                          </a:r>
                          <a:endParaRPr lang="ru-RU" sz="1600" dirty="0">
                            <a:solidFill>
                              <a:srgbClr val="430B59"/>
                            </a:solidFill>
                            <a:latin typeface="Comfortaa Medium" pitchFamily="2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600" dirty="0">
                              <a:solidFill>
                                <a:srgbClr val="430B59"/>
                              </a:solidFill>
                              <a:latin typeface="Comfortaa Medium" pitchFamily="2" charset="0"/>
                            </a:rPr>
                            <a:t>120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blipFill>
                          <a:blip r:embed="rId3"/>
                          <a:stretch>
                            <a:fillRect l="-200259" t="-314583" r="-100518" b="-822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600" dirty="0">
                              <a:solidFill>
                                <a:srgbClr val="430B59"/>
                              </a:solidFill>
                              <a:latin typeface="Comfortaa Medium" pitchFamily="2" charset="0"/>
                            </a:rPr>
                            <a:t>2400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60341037"/>
                      </a:ext>
                    </a:extLst>
                  </a:tr>
                  <a:tr h="4706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600" dirty="0">
                              <a:solidFill>
                                <a:srgbClr val="430B59"/>
                              </a:solidFill>
                              <a:latin typeface="Comfortaa Medium" pitchFamily="2" charset="0"/>
                            </a:rPr>
                            <a:t>Итог: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600" dirty="0">
                              <a:solidFill>
                                <a:srgbClr val="430B59"/>
                              </a:solidFill>
                              <a:latin typeface="Comfortaa Medium" pitchFamily="2" charset="0"/>
                            </a:rPr>
                            <a:t>149.6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600" dirty="0">
                              <a:solidFill>
                                <a:srgbClr val="430B59"/>
                              </a:solidFill>
                              <a:latin typeface="Comfortaa Medium" pitchFamily="2" charset="0"/>
                            </a:rPr>
                            <a:t>3 500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600" dirty="0">
                              <a:solidFill>
                                <a:srgbClr val="430B59"/>
                              </a:solidFill>
                              <a:latin typeface="Comfortaa Medium" pitchFamily="2" charset="0"/>
                            </a:rPr>
                            <a:t>2</a:t>
                          </a:r>
                          <a:r>
                            <a:rPr lang="ru-RU" sz="1600" baseline="0" dirty="0">
                              <a:solidFill>
                                <a:srgbClr val="430B59"/>
                              </a:solidFill>
                              <a:latin typeface="Comfortaa Medium" pitchFamily="2" charset="0"/>
                            </a:rPr>
                            <a:t> 539</a:t>
                          </a:r>
                          <a:endParaRPr lang="ru-RU" sz="1600" dirty="0">
                            <a:solidFill>
                              <a:srgbClr val="430B59"/>
                            </a:solidFill>
                            <a:latin typeface="Comfortaa Medium" pitchFamily="2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80557400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3" name="TextBox 2"/>
          <p:cNvSpPr txBox="1"/>
          <p:nvPr/>
        </p:nvSpPr>
        <p:spPr>
          <a:xfrm>
            <a:off x="326126" y="403909"/>
            <a:ext cx="1972652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spc="0" normalizeH="0" baseline="0" dirty="0">
                <a:ln>
                  <a:noFill/>
                </a:ln>
                <a:solidFill>
                  <a:srgbClr val="7030A0"/>
                </a:solidFill>
                <a:effectLst/>
                <a:uFillTx/>
                <a:latin typeface="Geometria" panose="020B0603020204020204"/>
                <a:sym typeface="Helvetica"/>
              </a:rPr>
              <a:t>СЕБЕСТОИМОСТЬ</a:t>
            </a:r>
          </a:p>
        </p:txBody>
      </p:sp>
      <p:sp>
        <p:nvSpPr>
          <p:cNvPr id="219" name="Прямоугольник 218">
            <a:extLst>
              <a:ext uri="{FF2B5EF4-FFF2-40B4-BE49-F238E27FC236}">
                <a16:creationId xmlns:a16="http://schemas.microsoft.com/office/drawing/2014/main" id="{3DD126BF-020D-F9CD-1B4E-18EAA0A3374B}"/>
              </a:ext>
            </a:extLst>
          </p:cNvPr>
          <p:cNvSpPr/>
          <p:nvPr/>
        </p:nvSpPr>
        <p:spPr>
          <a:xfrm>
            <a:off x="0" y="6370320"/>
            <a:ext cx="12679680" cy="990043"/>
          </a:xfrm>
          <a:prstGeom prst="rect">
            <a:avLst/>
          </a:prstGeom>
          <a:solidFill>
            <a:srgbClr val="7030A0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42" name="Прямоугольник 241">
            <a:extLst>
              <a:ext uri="{FF2B5EF4-FFF2-40B4-BE49-F238E27FC236}">
                <a16:creationId xmlns:a16="http://schemas.microsoft.com/office/drawing/2014/main" id="{69E05E72-3F2F-95BC-E769-49370CAFCD32}"/>
              </a:ext>
            </a:extLst>
          </p:cNvPr>
          <p:cNvSpPr/>
          <p:nvPr/>
        </p:nvSpPr>
        <p:spPr>
          <a:xfrm>
            <a:off x="10109199" y="-668451"/>
            <a:ext cx="1597643" cy="2144721"/>
          </a:xfrm>
          <a:prstGeom prst="rect">
            <a:avLst/>
          </a:prstGeom>
          <a:solidFill>
            <a:srgbClr val="FBB3C1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43" name="Прямоугольник 242">
            <a:extLst>
              <a:ext uri="{FF2B5EF4-FFF2-40B4-BE49-F238E27FC236}">
                <a16:creationId xmlns:a16="http://schemas.microsoft.com/office/drawing/2014/main" id="{8713B996-21F4-1E34-AE32-8E5E89CEA63A}"/>
              </a:ext>
            </a:extLst>
          </p:cNvPr>
          <p:cNvSpPr/>
          <p:nvPr/>
        </p:nvSpPr>
        <p:spPr>
          <a:xfrm>
            <a:off x="-523340" y="1603378"/>
            <a:ext cx="2042359" cy="399635"/>
          </a:xfrm>
          <a:prstGeom prst="rect">
            <a:avLst/>
          </a:prstGeom>
          <a:solidFill>
            <a:srgbClr val="FD493D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44" name="Прямоугольник 243">
            <a:extLst>
              <a:ext uri="{FF2B5EF4-FFF2-40B4-BE49-F238E27FC236}">
                <a16:creationId xmlns:a16="http://schemas.microsoft.com/office/drawing/2014/main" id="{CEC03046-F7CC-6026-8F65-214661EA4EDE}"/>
              </a:ext>
            </a:extLst>
          </p:cNvPr>
          <p:cNvSpPr/>
          <p:nvPr/>
        </p:nvSpPr>
        <p:spPr>
          <a:xfrm>
            <a:off x="0" y="6358528"/>
            <a:ext cx="542262" cy="499472"/>
          </a:xfrm>
          <a:prstGeom prst="rect">
            <a:avLst/>
          </a:prstGeom>
          <a:solidFill>
            <a:srgbClr val="FFC000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45" name="TextBox 244">
            <a:extLst>
              <a:ext uri="{FF2B5EF4-FFF2-40B4-BE49-F238E27FC236}">
                <a16:creationId xmlns:a16="http://schemas.microsoft.com/office/drawing/2014/main" id="{D27D9A0D-DC86-D38B-C9D6-D15A520722FE}"/>
              </a:ext>
            </a:extLst>
          </p:cNvPr>
          <p:cNvSpPr txBox="1"/>
          <p:nvPr/>
        </p:nvSpPr>
        <p:spPr>
          <a:xfrm>
            <a:off x="139205" y="6370320"/>
            <a:ext cx="263851" cy="461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sym typeface="Helvetica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140735358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8C86DA0-B95D-BBCF-63FD-561ECACCCBCD}"/>
              </a:ext>
            </a:extLst>
          </p:cNvPr>
          <p:cNvSpPr/>
          <p:nvPr/>
        </p:nvSpPr>
        <p:spPr>
          <a:xfrm>
            <a:off x="0" y="6360160"/>
            <a:ext cx="12679680" cy="990043"/>
          </a:xfrm>
          <a:prstGeom prst="rect">
            <a:avLst/>
          </a:prstGeom>
          <a:solidFill>
            <a:srgbClr val="FFAC00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51988"/>
            <a:ext cx="542591" cy="50601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09038"/>
            <a:ext cx="2627604" cy="97544"/>
          </a:xfrm>
          <a:prstGeom prst="rect">
            <a:avLst/>
          </a:prstGeom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0080740"/>
              </p:ext>
            </p:extLst>
          </p:nvPr>
        </p:nvGraphicFramePr>
        <p:xfrm>
          <a:off x="577683" y="1299172"/>
          <a:ext cx="5292435" cy="430358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75669">
                  <a:extLst>
                    <a:ext uri="{9D8B030D-6E8A-4147-A177-3AD203B41FA5}">
                      <a16:colId xmlns:a16="http://schemas.microsoft.com/office/drawing/2014/main" val="2712304511"/>
                    </a:ext>
                  </a:extLst>
                </a:gridCol>
                <a:gridCol w="1539890">
                  <a:extLst>
                    <a:ext uri="{9D8B030D-6E8A-4147-A177-3AD203B41FA5}">
                      <a16:colId xmlns:a16="http://schemas.microsoft.com/office/drawing/2014/main" val="1276434034"/>
                    </a:ext>
                  </a:extLst>
                </a:gridCol>
                <a:gridCol w="769945">
                  <a:extLst>
                    <a:ext uri="{9D8B030D-6E8A-4147-A177-3AD203B41FA5}">
                      <a16:colId xmlns:a16="http://schemas.microsoft.com/office/drawing/2014/main" val="2770126822"/>
                    </a:ext>
                  </a:extLst>
                </a:gridCol>
                <a:gridCol w="1006931">
                  <a:extLst>
                    <a:ext uri="{9D8B030D-6E8A-4147-A177-3AD203B41FA5}">
                      <a16:colId xmlns:a16="http://schemas.microsoft.com/office/drawing/2014/main" val="1515416704"/>
                    </a:ext>
                  </a:extLst>
                </a:gridCol>
              </a:tblGrid>
              <a:tr h="259758">
                <a:tc gridSpan="4"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chemeClr val="bg1"/>
                          </a:solidFill>
                          <a:latin typeface="Geometria" panose="020B0603020204020204" pitchFamily="34" charset="-52"/>
                        </a:rPr>
                        <a:t>Постоянные затраты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CAF1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6333773"/>
                  </a:ext>
                </a:extLst>
              </a:tr>
              <a:tr h="584456">
                <a:tc rowSpan="4"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430B59"/>
                          </a:solidFill>
                          <a:latin typeface="Comfortaa Medium" pitchFamily="2" charset="0"/>
                        </a:rPr>
                        <a:t>Зарплаты: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 algn="ctr"/>
                      <a:r>
                        <a:rPr lang="ru-RU" sz="1200" dirty="0">
                          <a:solidFill>
                            <a:srgbClr val="430B59"/>
                          </a:solidFill>
                          <a:latin typeface="Comfortaa Medium" pitchFamily="2" charset="0"/>
                        </a:rPr>
                        <a:t>Инженер-технолог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 algn="ctr"/>
                      <a:r>
                        <a:rPr lang="ru-RU" sz="1200" dirty="0">
                          <a:solidFill>
                            <a:srgbClr val="430B59"/>
                          </a:solidFill>
                          <a:latin typeface="Comfortaa Medium" pitchFamily="2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 algn="ctr"/>
                      <a:r>
                        <a:rPr lang="ru-RU" sz="1200" dirty="0">
                          <a:solidFill>
                            <a:srgbClr val="430B59"/>
                          </a:solidFill>
                          <a:latin typeface="Comfortaa Medium" pitchFamily="2" charset="0"/>
                        </a:rPr>
                        <a:t>100 тыс. </a:t>
                      </a:r>
                      <a:r>
                        <a:rPr lang="ru-RU" sz="1200" dirty="0" err="1">
                          <a:solidFill>
                            <a:srgbClr val="430B59"/>
                          </a:solidFill>
                          <a:latin typeface="Comfortaa Medium" pitchFamily="2" charset="0"/>
                        </a:rPr>
                        <a:t>руб</a:t>
                      </a:r>
                      <a:endParaRPr lang="ru-RU" sz="1200" dirty="0">
                        <a:solidFill>
                          <a:srgbClr val="430B59"/>
                        </a:solidFill>
                        <a:latin typeface="Comfortaa Medium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9384902"/>
                  </a:ext>
                </a:extLst>
              </a:tr>
              <a:tr h="757629">
                <a:tc vMerge="1">
                  <a:txBody>
                    <a:bodyPr/>
                    <a:lstStyle/>
                    <a:p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430B59"/>
                          </a:solidFill>
                          <a:latin typeface="Comfortaa Medium" pitchFamily="2" charset="0"/>
                        </a:rPr>
                        <a:t>Оператор цеха производства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430B59"/>
                          </a:solidFill>
                          <a:latin typeface="Comfortaa Medium" pitchFamily="2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430B59"/>
                          </a:solidFill>
                          <a:latin typeface="Comfortaa Medium" pitchFamily="2" charset="0"/>
                        </a:rPr>
                        <a:t>40 тыс.</a:t>
                      </a:r>
                      <a:r>
                        <a:rPr lang="ru-RU" sz="1200" baseline="0" dirty="0">
                          <a:solidFill>
                            <a:srgbClr val="430B59"/>
                          </a:solidFill>
                          <a:latin typeface="Comfortaa Medium" pitchFamily="2" charset="0"/>
                        </a:rPr>
                        <a:t> </a:t>
                      </a:r>
                      <a:r>
                        <a:rPr lang="ru-RU" sz="1200" baseline="0" dirty="0" err="1">
                          <a:solidFill>
                            <a:srgbClr val="430B59"/>
                          </a:solidFill>
                          <a:latin typeface="Comfortaa Medium" pitchFamily="2" charset="0"/>
                        </a:rPr>
                        <a:t>руб</a:t>
                      </a:r>
                      <a:endParaRPr lang="ru-RU" sz="1200" dirty="0">
                        <a:solidFill>
                          <a:srgbClr val="430B59"/>
                        </a:solidFill>
                        <a:latin typeface="Comfortaa Medium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5256071"/>
                  </a:ext>
                </a:extLst>
              </a:tr>
              <a:tr h="584456">
                <a:tc vMerge="1">
                  <a:txBody>
                    <a:bodyPr/>
                    <a:lstStyle/>
                    <a:p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430B59"/>
                          </a:solidFill>
                          <a:latin typeface="Comfortaa Medium" pitchFamily="2" charset="0"/>
                        </a:rPr>
                        <a:t>Оператор цеха упаковки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430B59"/>
                          </a:solidFill>
                          <a:latin typeface="Comfortaa Medium" pitchFamily="2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430B59"/>
                          </a:solidFill>
                          <a:latin typeface="Comfortaa Medium" pitchFamily="2" charset="0"/>
                        </a:rPr>
                        <a:t>40 тыс.</a:t>
                      </a:r>
                      <a:r>
                        <a:rPr lang="ru-RU" sz="1200" baseline="0" dirty="0">
                          <a:solidFill>
                            <a:srgbClr val="430B59"/>
                          </a:solidFill>
                          <a:latin typeface="Comfortaa Medium" pitchFamily="2" charset="0"/>
                        </a:rPr>
                        <a:t> </a:t>
                      </a:r>
                      <a:r>
                        <a:rPr lang="ru-RU" sz="1200" baseline="0" dirty="0" err="1">
                          <a:solidFill>
                            <a:srgbClr val="430B59"/>
                          </a:solidFill>
                          <a:latin typeface="Comfortaa Medium" pitchFamily="2" charset="0"/>
                        </a:rPr>
                        <a:t>руб</a:t>
                      </a:r>
                      <a:endParaRPr lang="ru-RU" sz="1200" dirty="0">
                        <a:solidFill>
                          <a:srgbClr val="430B59"/>
                        </a:solidFill>
                        <a:latin typeface="Comfortaa Medium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261378"/>
                  </a:ext>
                </a:extLst>
              </a:tr>
              <a:tr h="411284">
                <a:tc vMerge="1">
                  <a:txBody>
                    <a:bodyPr/>
                    <a:lstStyle/>
                    <a:p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 algn="ctr"/>
                      <a:r>
                        <a:rPr lang="ru-RU" sz="1200" dirty="0">
                          <a:solidFill>
                            <a:srgbClr val="430B59"/>
                          </a:solidFill>
                          <a:latin typeface="Comfortaa Medium" pitchFamily="2" charset="0"/>
                        </a:rPr>
                        <a:t>Маркетолог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 algn="ctr"/>
                      <a:r>
                        <a:rPr lang="ru-RU" sz="1200" dirty="0">
                          <a:solidFill>
                            <a:srgbClr val="430B59"/>
                          </a:solidFill>
                          <a:latin typeface="Comfortaa Medium" pitchFamily="2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 algn="ctr"/>
                      <a:r>
                        <a:rPr lang="ru-RU" sz="1200" dirty="0">
                          <a:solidFill>
                            <a:srgbClr val="430B59"/>
                          </a:solidFill>
                          <a:latin typeface="Comfortaa Medium" pitchFamily="2" charset="0"/>
                        </a:rPr>
                        <a:t>20</a:t>
                      </a:r>
                      <a:r>
                        <a:rPr lang="ru-RU" sz="1200" baseline="0" dirty="0">
                          <a:solidFill>
                            <a:srgbClr val="430B59"/>
                          </a:solidFill>
                          <a:latin typeface="Comfortaa Medium" pitchFamily="2" charset="0"/>
                        </a:rPr>
                        <a:t> </a:t>
                      </a:r>
                      <a:r>
                        <a:rPr lang="ru-RU" sz="1200" dirty="0">
                          <a:solidFill>
                            <a:srgbClr val="430B59"/>
                          </a:solidFill>
                          <a:latin typeface="Comfortaa Medium" pitchFamily="2" charset="0"/>
                        </a:rPr>
                        <a:t>тыс. </a:t>
                      </a:r>
                      <a:r>
                        <a:rPr lang="ru-RU" sz="1200" dirty="0" err="1">
                          <a:solidFill>
                            <a:srgbClr val="430B59"/>
                          </a:solidFill>
                          <a:latin typeface="Comfortaa Medium" pitchFamily="2" charset="0"/>
                        </a:rPr>
                        <a:t>руб</a:t>
                      </a:r>
                      <a:endParaRPr lang="ru-RU" sz="1200" dirty="0">
                        <a:solidFill>
                          <a:srgbClr val="430B59"/>
                        </a:solidFill>
                        <a:latin typeface="Comfortaa Medium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8867116"/>
                  </a:ext>
                </a:extLst>
              </a:tr>
              <a:tr h="411284"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rgbClr val="430B59"/>
                        </a:solidFill>
                        <a:latin typeface="Comfortaa Medium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 algn="ctr"/>
                      <a:r>
                        <a:rPr lang="ru-RU" sz="1200" dirty="0">
                          <a:solidFill>
                            <a:srgbClr val="430B59"/>
                          </a:solidFill>
                          <a:latin typeface="Comfortaa Medium" pitchFamily="2" charset="0"/>
                        </a:rPr>
                        <a:t>Руководитель проекта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 algn="ctr"/>
                      <a:r>
                        <a:rPr lang="ru-RU" sz="1200" dirty="0">
                          <a:solidFill>
                            <a:srgbClr val="430B59"/>
                          </a:solidFill>
                          <a:latin typeface="Comfortaa Medium" pitchFamily="2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 algn="ctr"/>
                      <a:r>
                        <a:rPr lang="ru-RU" sz="1200" dirty="0">
                          <a:solidFill>
                            <a:srgbClr val="430B59"/>
                          </a:solidFill>
                          <a:latin typeface="Comfortaa Medium" pitchFamily="2" charset="0"/>
                        </a:rPr>
                        <a:t>20 тыс. </a:t>
                      </a:r>
                      <a:r>
                        <a:rPr lang="ru-RU" sz="1200" dirty="0" err="1">
                          <a:solidFill>
                            <a:srgbClr val="430B59"/>
                          </a:solidFill>
                          <a:latin typeface="Comfortaa Medium" pitchFamily="2" charset="0"/>
                        </a:rPr>
                        <a:t>руб</a:t>
                      </a:r>
                      <a:endParaRPr lang="ru-RU" sz="1200" dirty="0">
                        <a:solidFill>
                          <a:srgbClr val="430B59"/>
                        </a:solidFill>
                        <a:latin typeface="Comfortaa Medium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366151"/>
                  </a:ext>
                </a:extLst>
              </a:tr>
              <a:tr h="41128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430B59"/>
                          </a:solidFill>
                          <a:latin typeface="Comfortaa Medium" pitchFamily="2" charset="0"/>
                        </a:rPr>
                        <a:t>Аренда помещения:</a:t>
                      </a: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430B59"/>
                          </a:solidFill>
                          <a:latin typeface="Comfortaa Medium" pitchFamily="2" charset="0"/>
                        </a:rPr>
                        <a:t>50 тыс. рублей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795724"/>
                  </a:ext>
                </a:extLst>
              </a:tr>
              <a:tr h="41128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430B59"/>
                          </a:solidFill>
                          <a:latin typeface="Comfortaa Medium" pitchFamily="2" charset="0"/>
                        </a:rPr>
                        <a:t>ЖКХ:</a:t>
                      </a: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430B59"/>
                          </a:solidFill>
                          <a:latin typeface="Comfortaa Medium" pitchFamily="2" charset="0"/>
                        </a:rPr>
                        <a:t>90 тыс. рублей</a:t>
                      </a:r>
                    </a:p>
                    <a:p>
                      <a:pPr algn="ctr"/>
                      <a:endParaRPr lang="ru-RU" sz="1200" dirty="0">
                        <a:solidFill>
                          <a:srgbClr val="430B59"/>
                        </a:solidFill>
                        <a:latin typeface="Comfortaa Medium" pitchFamily="2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0815781"/>
                  </a:ext>
                </a:extLst>
              </a:tr>
              <a:tr h="238112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430B59"/>
                          </a:solidFill>
                          <a:latin typeface="Comfortaa Medium" pitchFamily="2" charset="0"/>
                        </a:rPr>
                        <a:t>Итог:</a:t>
                      </a:r>
                    </a:p>
                  </a:txBody>
                  <a:tcPr>
                    <a:solidFill>
                      <a:srgbClr val="B5D8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430B59"/>
                          </a:solidFill>
                          <a:latin typeface="Comfortaa Medium" pitchFamily="2" charset="0"/>
                        </a:rPr>
                        <a:t>360 тыс. рублей</a:t>
                      </a:r>
                    </a:p>
                  </a:txBody>
                  <a:tcPr>
                    <a:solidFill>
                      <a:srgbClr val="B5D8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1920218"/>
                  </a:ext>
                </a:extLst>
              </a:tr>
            </a:tbl>
          </a:graphicData>
        </a:graphic>
      </p:graphicFrame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6721315"/>
              </p:ext>
            </p:extLst>
          </p:nvPr>
        </p:nvGraphicFramePr>
        <p:xfrm>
          <a:off x="6321882" y="1299172"/>
          <a:ext cx="5292435" cy="437691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64145">
                  <a:extLst>
                    <a:ext uri="{9D8B030D-6E8A-4147-A177-3AD203B41FA5}">
                      <a16:colId xmlns:a16="http://schemas.microsoft.com/office/drawing/2014/main" val="2780223546"/>
                    </a:ext>
                  </a:extLst>
                </a:gridCol>
                <a:gridCol w="1077422">
                  <a:extLst>
                    <a:ext uri="{9D8B030D-6E8A-4147-A177-3AD203B41FA5}">
                      <a16:colId xmlns:a16="http://schemas.microsoft.com/office/drawing/2014/main" val="3978594639"/>
                    </a:ext>
                  </a:extLst>
                </a:gridCol>
                <a:gridCol w="2450868">
                  <a:extLst>
                    <a:ext uri="{9D8B030D-6E8A-4147-A177-3AD203B41FA5}">
                      <a16:colId xmlns:a16="http://schemas.microsoft.com/office/drawing/2014/main" val="637264742"/>
                    </a:ext>
                  </a:extLst>
                </a:gridCol>
              </a:tblGrid>
              <a:tr h="409622">
                <a:tc gridSpan="3"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chemeClr val="bg1"/>
                          </a:solidFill>
                          <a:latin typeface="Geometria" panose="020B0603020204020204" pitchFamily="34" charset="-52"/>
                        </a:rPr>
                        <a:t>Едино разовые затраты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3234082"/>
                  </a:ext>
                </a:extLst>
              </a:tr>
              <a:tr h="44847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430B59"/>
                          </a:solidFill>
                          <a:latin typeface="Comfortaa Medium" pitchFamily="2" charset="0"/>
                        </a:rPr>
                        <a:t>Наименование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430B59"/>
                          </a:solidFill>
                          <a:latin typeface="Comfortaa Medium" pitchFamily="2" charset="0"/>
                        </a:rPr>
                        <a:t>Количество, </a:t>
                      </a:r>
                      <a:r>
                        <a:rPr lang="ru-RU" sz="1200" dirty="0" err="1">
                          <a:solidFill>
                            <a:srgbClr val="430B59"/>
                          </a:solidFill>
                          <a:latin typeface="Comfortaa Medium" pitchFamily="2" charset="0"/>
                        </a:rPr>
                        <a:t>шт</a:t>
                      </a:r>
                      <a:endParaRPr lang="ru-RU" sz="1200" dirty="0">
                        <a:solidFill>
                          <a:srgbClr val="430B59"/>
                        </a:solidFill>
                        <a:latin typeface="Comfortaa Medium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430B59"/>
                          </a:solidFill>
                          <a:latin typeface="Comfortaa Medium" pitchFamily="2" charset="0"/>
                        </a:rPr>
                        <a:t>Стоимость, </a:t>
                      </a:r>
                      <a:r>
                        <a:rPr lang="ru-RU" sz="1200" dirty="0" err="1">
                          <a:solidFill>
                            <a:srgbClr val="430B59"/>
                          </a:solidFill>
                          <a:latin typeface="Comfortaa Medium" pitchFamily="2" charset="0"/>
                        </a:rPr>
                        <a:t>руб</a:t>
                      </a:r>
                      <a:endParaRPr lang="ru-RU" sz="1200" dirty="0">
                        <a:solidFill>
                          <a:srgbClr val="430B59"/>
                        </a:solidFill>
                        <a:latin typeface="Comfortaa Medium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6678704"/>
                  </a:ext>
                </a:extLst>
              </a:tr>
              <a:tr h="44847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430B59"/>
                          </a:solidFill>
                          <a:latin typeface="Comfortaa Medium" pitchFamily="2" charset="0"/>
                        </a:rPr>
                        <a:t>Миксер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430B59"/>
                          </a:solidFill>
                          <a:latin typeface="Comfortaa Medium" pitchFamily="2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430B59"/>
                          </a:solidFill>
                          <a:latin typeface="Comfortaa Medium" pitchFamily="2" charset="0"/>
                        </a:rPr>
                        <a:t>100 </a:t>
                      </a:r>
                      <a:r>
                        <a:rPr lang="ru-RU" sz="1200" dirty="0" err="1">
                          <a:solidFill>
                            <a:srgbClr val="430B59"/>
                          </a:solidFill>
                          <a:latin typeface="Comfortaa Medium" pitchFamily="2" charset="0"/>
                        </a:rPr>
                        <a:t>тыс</a:t>
                      </a:r>
                      <a:endParaRPr lang="ru-RU" sz="1200" dirty="0">
                        <a:solidFill>
                          <a:srgbClr val="430B59"/>
                        </a:solidFill>
                        <a:latin typeface="Comfortaa Medium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0058015"/>
                  </a:ext>
                </a:extLst>
              </a:tr>
              <a:tr h="44847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430B59"/>
                          </a:solidFill>
                          <a:latin typeface="Comfortaa Medium" pitchFamily="2" charset="0"/>
                        </a:rPr>
                        <a:t>Дозатор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430B59"/>
                          </a:solidFill>
                          <a:latin typeface="Comfortaa Medium" pitchFamily="2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430B59"/>
                          </a:solidFill>
                          <a:latin typeface="Comfortaa Medium" pitchFamily="2" charset="0"/>
                        </a:rPr>
                        <a:t>66 </a:t>
                      </a:r>
                      <a:r>
                        <a:rPr lang="ru-RU" sz="1200" dirty="0" err="1">
                          <a:solidFill>
                            <a:srgbClr val="430B59"/>
                          </a:solidFill>
                          <a:latin typeface="Comfortaa Medium" pitchFamily="2" charset="0"/>
                        </a:rPr>
                        <a:t>тыс</a:t>
                      </a:r>
                      <a:endParaRPr lang="ru-RU" sz="1200" dirty="0">
                        <a:solidFill>
                          <a:srgbClr val="430B59"/>
                        </a:solidFill>
                        <a:latin typeface="Comfortaa Medium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216767"/>
                  </a:ext>
                </a:extLst>
              </a:tr>
              <a:tr h="44847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430B59"/>
                          </a:solidFill>
                          <a:latin typeface="Comfortaa Medium" pitchFamily="2" charset="0"/>
                        </a:rPr>
                        <a:t>Дозатор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430B59"/>
                          </a:solidFill>
                          <a:latin typeface="Comfortaa Medium" pitchFamily="2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430B59"/>
                          </a:solidFill>
                          <a:latin typeface="Comfortaa Medium" pitchFamily="2" charset="0"/>
                        </a:rPr>
                        <a:t>28 </a:t>
                      </a:r>
                      <a:r>
                        <a:rPr lang="ru-RU" sz="1200" dirty="0" err="1">
                          <a:solidFill>
                            <a:srgbClr val="430B59"/>
                          </a:solidFill>
                          <a:latin typeface="Comfortaa Medium" pitchFamily="2" charset="0"/>
                        </a:rPr>
                        <a:t>тыс</a:t>
                      </a:r>
                      <a:endParaRPr lang="ru-RU" sz="1200" dirty="0">
                        <a:solidFill>
                          <a:srgbClr val="430B59"/>
                        </a:solidFill>
                        <a:latin typeface="Comfortaa Medium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1133405"/>
                  </a:ext>
                </a:extLst>
              </a:tr>
              <a:tr h="44847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430B59"/>
                          </a:solidFill>
                          <a:latin typeface="Comfortaa Medium" pitchFamily="2" charset="0"/>
                        </a:rPr>
                        <a:t>Центрифуга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430B59"/>
                          </a:solidFill>
                          <a:latin typeface="Comfortaa Medium" pitchFamily="2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430B59"/>
                          </a:solidFill>
                          <a:latin typeface="Comfortaa Medium" pitchFamily="2" charset="0"/>
                        </a:rPr>
                        <a:t>1 157 </a:t>
                      </a:r>
                      <a:r>
                        <a:rPr lang="ru-RU" sz="1200" dirty="0" err="1">
                          <a:solidFill>
                            <a:srgbClr val="430B59"/>
                          </a:solidFill>
                          <a:latin typeface="Comfortaa Medium" pitchFamily="2" charset="0"/>
                        </a:rPr>
                        <a:t>тыс</a:t>
                      </a:r>
                      <a:endParaRPr lang="ru-RU" sz="1200" dirty="0">
                        <a:solidFill>
                          <a:srgbClr val="430B59"/>
                        </a:solidFill>
                        <a:latin typeface="Comfortaa Medium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8476538"/>
                  </a:ext>
                </a:extLst>
              </a:tr>
              <a:tr h="44847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430B59"/>
                          </a:solidFill>
                          <a:latin typeface="Comfortaa Medium" pitchFamily="2" charset="0"/>
                        </a:rPr>
                        <a:t>Сушилка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430B59"/>
                          </a:solidFill>
                          <a:latin typeface="Comfortaa Medium" pitchFamily="2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430B59"/>
                          </a:solidFill>
                          <a:latin typeface="Comfortaa Medium" pitchFamily="2" charset="0"/>
                        </a:rPr>
                        <a:t>220</a:t>
                      </a:r>
                      <a:r>
                        <a:rPr lang="ru-RU" sz="1200" baseline="0" dirty="0">
                          <a:solidFill>
                            <a:srgbClr val="430B59"/>
                          </a:solidFill>
                          <a:latin typeface="Comfortaa Medium" pitchFamily="2" charset="0"/>
                        </a:rPr>
                        <a:t> </a:t>
                      </a:r>
                      <a:r>
                        <a:rPr lang="ru-RU" sz="1200" baseline="0" dirty="0" err="1">
                          <a:solidFill>
                            <a:srgbClr val="430B59"/>
                          </a:solidFill>
                          <a:latin typeface="Comfortaa Medium" pitchFamily="2" charset="0"/>
                        </a:rPr>
                        <a:t>тыс</a:t>
                      </a:r>
                      <a:endParaRPr lang="ru-RU" sz="1200" dirty="0">
                        <a:solidFill>
                          <a:srgbClr val="430B59"/>
                        </a:solidFill>
                        <a:latin typeface="Comfortaa Medium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7101839"/>
                  </a:ext>
                </a:extLst>
              </a:tr>
              <a:tr h="819245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430B59"/>
                          </a:solidFill>
                          <a:latin typeface="Comfortaa Medium" pitchFamily="2" charset="0"/>
                        </a:rPr>
                        <a:t>Фасовочно-упаковочное оборудование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430B59"/>
                          </a:solidFill>
                          <a:latin typeface="Comfortaa Medium" pitchFamily="2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430B59"/>
                          </a:solidFill>
                          <a:latin typeface="Comfortaa Medium" pitchFamily="2" charset="0"/>
                        </a:rPr>
                        <a:t>1 765 </a:t>
                      </a:r>
                      <a:r>
                        <a:rPr lang="ru-RU" sz="1200" dirty="0" err="1">
                          <a:solidFill>
                            <a:srgbClr val="430B59"/>
                          </a:solidFill>
                          <a:latin typeface="Comfortaa Medium" pitchFamily="2" charset="0"/>
                        </a:rPr>
                        <a:t>тыс</a:t>
                      </a:r>
                      <a:endParaRPr lang="ru-RU" sz="1200" dirty="0">
                        <a:solidFill>
                          <a:srgbClr val="430B59"/>
                        </a:solidFill>
                        <a:latin typeface="Comfortaa Medium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1553465"/>
                  </a:ext>
                </a:extLst>
              </a:tr>
              <a:tr h="44847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430B59"/>
                          </a:solidFill>
                          <a:latin typeface="Comfortaa Medium" pitchFamily="2" charset="0"/>
                        </a:rPr>
                        <a:t>Итог:</a:t>
                      </a:r>
                    </a:p>
                  </a:txBody>
                  <a:tcPr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430B59"/>
                          </a:solidFill>
                          <a:latin typeface="Comfortaa Medium" pitchFamily="2" charset="0"/>
                        </a:rPr>
                        <a:t>7</a:t>
                      </a:r>
                    </a:p>
                  </a:txBody>
                  <a:tcPr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430B59"/>
                          </a:solidFill>
                          <a:latin typeface="Comfortaa Medium" pitchFamily="2" charset="0"/>
                        </a:rPr>
                        <a:t>3,34 млн.</a:t>
                      </a:r>
                      <a:r>
                        <a:rPr lang="ru-RU" sz="1200" baseline="0" dirty="0">
                          <a:solidFill>
                            <a:srgbClr val="430B59"/>
                          </a:solidFill>
                          <a:latin typeface="Comfortaa Medium" pitchFamily="2" charset="0"/>
                        </a:rPr>
                        <a:t> </a:t>
                      </a:r>
                      <a:r>
                        <a:rPr lang="ru-RU" sz="1200" baseline="0" dirty="0" err="1">
                          <a:solidFill>
                            <a:srgbClr val="430B59"/>
                          </a:solidFill>
                          <a:latin typeface="Comfortaa Medium" pitchFamily="2" charset="0"/>
                        </a:rPr>
                        <a:t>руб</a:t>
                      </a:r>
                      <a:endParaRPr lang="ru-RU" sz="1200" dirty="0">
                        <a:solidFill>
                          <a:srgbClr val="430B59"/>
                        </a:solidFill>
                        <a:latin typeface="Comfortaa Medium" pitchFamily="2" charset="0"/>
                      </a:endParaRPr>
                    </a:p>
                  </a:txBody>
                  <a:tcPr>
                    <a:solidFill>
                      <a:srgbClr val="B5D8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7025148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 flipH="1">
            <a:off x="360938" y="318549"/>
            <a:ext cx="1420093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spc="0" normalizeH="0" baseline="0" dirty="0">
                <a:ln>
                  <a:noFill/>
                </a:ln>
                <a:solidFill>
                  <a:srgbClr val="7030A0"/>
                </a:solidFill>
                <a:effectLst/>
                <a:uFillTx/>
                <a:latin typeface="Geometria" panose="020B0603020204020204"/>
                <a:sym typeface="Helvetica"/>
              </a:rPr>
              <a:t>ЗАТРАТЫ</a:t>
            </a:r>
            <a:endParaRPr kumimoji="0" lang="ru-RU" sz="2000" b="0" i="0" u="none" strike="noStrike" cap="none" spc="0" normalizeH="0" baseline="0" dirty="0">
              <a:ln>
                <a:noFill/>
              </a:ln>
              <a:solidFill>
                <a:srgbClr val="7030A0"/>
              </a:solidFill>
              <a:effectLst/>
              <a:uFillTx/>
              <a:latin typeface="Geometria" panose="020B0603020204020204"/>
              <a:sym typeface="Helvetica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0" y="6351988"/>
            <a:ext cx="542591" cy="506012"/>
          </a:xfrm>
          <a:prstGeom prst="rect">
            <a:avLst/>
          </a:prstGeom>
          <a:solidFill>
            <a:srgbClr val="FF2F2D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96EA1A0-6589-8089-099C-00FBBD5D9712}"/>
              </a:ext>
            </a:extLst>
          </p:cNvPr>
          <p:cNvSpPr txBox="1"/>
          <p:nvPr/>
        </p:nvSpPr>
        <p:spPr>
          <a:xfrm>
            <a:off x="139369" y="6374163"/>
            <a:ext cx="263851" cy="461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sym typeface="Helvetica"/>
              </a:rPr>
              <a:t>5</a:t>
            </a:r>
          </a:p>
        </p:txBody>
      </p: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4E298287-D2C8-1F88-155A-D8A2E03216FA}"/>
              </a:ext>
            </a:extLst>
          </p:cNvPr>
          <p:cNvGrpSpPr/>
          <p:nvPr/>
        </p:nvGrpSpPr>
        <p:grpSpPr>
          <a:xfrm>
            <a:off x="9326572" y="383949"/>
            <a:ext cx="1854532" cy="547722"/>
            <a:chOff x="6877635" y="327947"/>
            <a:chExt cx="4608961" cy="1361223"/>
          </a:xfrm>
        </p:grpSpPr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id="{39F4C915-C4C9-7E94-5BA7-955190515527}"/>
                </a:ext>
              </a:extLst>
            </p:cNvPr>
            <p:cNvSpPr/>
            <p:nvPr/>
          </p:nvSpPr>
          <p:spPr>
            <a:xfrm rot="2700000">
              <a:off x="7406640" y="327946"/>
              <a:ext cx="303211" cy="1361222"/>
            </a:xfrm>
            <a:prstGeom prst="rect">
              <a:avLst/>
            </a:prstGeom>
            <a:solidFill>
              <a:srgbClr val="FFAC00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7" name="Прямоугольник 26">
              <a:extLst>
                <a:ext uri="{FF2B5EF4-FFF2-40B4-BE49-F238E27FC236}">
                  <a16:creationId xmlns:a16="http://schemas.microsoft.com/office/drawing/2014/main" id="{1257B16D-5B88-8525-48BD-481473C941B4}"/>
                </a:ext>
              </a:extLst>
            </p:cNvPr>
            <p:cNvSpPr/>
            <p:nvPr/>
          </p:nvSpPr>
          <p:spPr>
            <a:xfrm rot="18900000">
              <a:off x="8158902" y="327947"/>
              <a:ext cx="303211" cy="1361222"/>
            </a:xfrm>
            <a:prstGeom prst="rect">
              <a:avLst/>
            </a:prstGeom>
            <a:solidFill>
              <a:srgbClr val="FFAC00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8" name="Прямоугольник 27">
              <a:extLst>
                <a:ext uri="{FF2B5EF4-FFF2-40B4-BE49-F238E27FC236}">
                  <a16:creationId xmlns:a16="http://schemas.microsoft.com/office/drawing/2014/main" id="{C9FEC139-FCBF-CF39-49EB-CFF9E54C3E12}"/>
                </a:ext>
              </a:extLst>
            </p:cNvPr>
            <p:cNvSpPr/>
            <p:nvPr/>
          </p:nvSpPr>
          <p:spPr>
            <a:xfrm rot="2700000">
              <a:off x="8909228" y="327947"/>
              <a:ext cx="303211" cy="1361222"/>
            </a:xfrm>
            <a:prstGeom prst="rect">
              <a:avLst/>
            </a:prstGeom>
            <a:solidFill>
              <a:srgbClr val="FFAC00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9" name="Прямоугольник 28">
              <a:extLst>
                <a:ext uri="{FF2B5EF4-FFF2-40B4-BE49-F238E27FC236}">
                  <a16:creationId xmlns:a16="http://schemas.microsoft.com/office/drawing/2014/main" id="{2B438601-7EC6-5C02-44B9-661350C9F03B}"/>
                </a:ext>
              </a:extLst>
            </p:cNvPr>
            <p:cNvSpPr/>
            <p:nvPr/>
          </p:nvSpPr>
          <p:spPr>
            <a:xfrm rot="18900000">
              <a:off x="9661490" y="327948"/>
              <a:ext cx="303211" cy="1361222"/>
            </a:xfrm>
            <a:prstGeom prst="rect">
              <a:avLst/>
            </a:prstGeom>
            <a:solidFill>
              <a:srgbClr val="FFAC00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30" name="Прямоугольник 29">
              <a:extLst>
                <a:ext uri="{FF2B5EF4-FFF2-40B4-BE49-F238E27FC236}">
                  <a16:creationId xmlns:a16="http://schemas.microsoft.com/office/drawing/2014/main" id="{C9DD9E99-7AD2-A8A8-5A49-2705BD6EA4F6}"/>
                </a:ext>
              </a:extLst>
            </p:cNvPr>
            <p:cNvSpPr/>
            <p:nvPr/>
          </p:nvSpPr>
          <p:spPr>
            <a:xfrm rot="2700000">
              <a:off x="10431123" y="327947"/>
              <a:ext cx="303211" cy="1361222"/>
            </a:xfrm>
            <a:prstGeom prst="rect">
              <a:avLst/>
            </a:prstGeom>
            <a:solidFill>
              <a:srgbClr val="FFAC00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31" name="Прямоугольник 30">
              <a:extLst>
                <a:ext uri="{FF2B5EF4-FFF2-40B4-BE49-F238E27FC236}">
                  <a16:creationId xmlns:a16="http://schemas.microsoft.com/office/drawing/2014/main" id="{82F85CC7-F9DA-E55B-D2BE-9EE9B2377BC7}"/>
                </a:ext>
              </a:extLst>
            </p:cNvPr>
            <p:cNvSpPr/>
            <p:nvPr/>
          </p:nvSpPr>
          <p:spPr>
            <a:xfrm rot="18900000">
              <a:off x="11183385" y="327948"/>
              <a:ext cx="303211" cy="1361222"/>
            </a:xfrm>
            <a:prstGeom prst="rect">
              <a:avLst/>
            </a:prstGeom>
            <a:solidFill>
              <a:srgbClr val="FFAC00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32" name="Группа 31">
            <a:extLst>
              <a:ext uri="{FF2B5EF4-FFF2-40B4-BE49-F238E27FC236}">
                <a16:creationId xmlns:a16="http://schemas.microsoft.com/office/drawing/2014/main" id="{BC6259C4-A984-2523-56D2-64CA37C30E24}"/>
              </a:ext>
            </a:extLst>
          </p:cNvPr>
          <p:cNvGrpSpPr/>
          <p:nvPr/>
        </p:nvGrpSpPr>
        <p:grpSpPr>
          <a:xfrm>
            <a:off x="3828598" y="494705"/>
            <a:ext cx="1854532" cy="547722"/>
            <a:chOff x="6877635" y="327947"/>
            <a:chExt cx="4608961" cy="1361223"/>
          </a:xfrm>
        </p:grpSpPr>
        <p:sp>
          <p:nvSpPr>
            <p:cNvPr id="33" name="Прямоугольник 32">
              <a:extLst>
                <a:ext uri="{FF2B5EF4-FFF2-40B4-BE49-F238E27FC236}">
                  <a16:creationId xmlns:a16="http://schemas.microsoft.com/office/drawing/2014/main" id="{8F7268F3-D58A-9018-58EE-CE1A5A23081A}"/>
                </a:ext>
              </a:extLst>
            </p:cNvPr>
            <p:cNvSpPr/>
            <p:nvPr/>
          </p:nvSpPr>
          <p:spPr>
            <a:xfrm rot="2700000">
              <a:off x="7406640" y="327946"/>
              <a:ext cx="303211" cy="1361222"/>
            </a:xfrm>
            <a:prstGeom prst="rect">
              <a:avLst/>
            </a:prstGeom>
            <a:solidFill>
              <a:srgbClr val="FFAC00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34" name="Прямоугольник 33">
              <a:extLst>
                <a:ext uri="{FF2B5EF4-FFF2-40B4-BE49-F238E27FC236}">
                  <a16:creationId xmlns:a16="http://schemas.microsoft.com/office/drawing/2014/main" id="{27D4A662-40A8-2BE9-7A24-BCEE1E07D44E}"/>
                </a:ext>
              </a:extLst>
            </p:cNvPr>
            <p:cNvSpPr/>
            <p:nvPr/>
          </p:nvSpPr>
          <p:spPr>
            <a:xfrm rot="18900000">
              <a:off x="8158902" y="327947"/>
              <a:ext cx="303211" cy="1361222"/>
            </a:xfrm>
            <a:prstGeom prst="rect">
              <a:avLst/>
            </a:prstGeom>
            <a:solidFill>
              <a:srgbClr val="FFAC00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35" name="Прямоугольник 34">
              <a:extLst>
                <a:ext uri="{FF2B5EF4-FFF2-40B4-BE49-F238E27FC236}">
                  <a16:creationId xmlns:a16="http://schemas.microsoft.com/office/drawing/2014/main" id="{A821D3C8-AD6A-1F9E-2F2C-F4EDF9FFDB03}"/>
                </a:ext>
              </a:extLst>
            </p:cNvPr>
            <p:cNvSpPr/>
            <p:nvPr/>
          </p:nvSpPr>
          <p:spPr>
            <a:xfrm rot="2700000">
              <a:off x="8909228" y="327947"/>
              <a:ext cx="303211" cy="1361222"/>
            </a:xfrm>
            <a:prstGeom prst="rect">
              <a:avLst/>
            </a:prstGeom>
            <a:solidFill>
              <a:srgbClr val="FFAC00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36" name="Прямоугольник 35">
              <a:extLst>
                <a:ext uri="{FF2B5EF4-FFF2-40B4-BE49-F238E27FC236}">
                  <a16:creationId xmlns:a16="http://schemas.microsoft.com/office/drawing/2014/main" id="{D2BE7123-F7BA-1FC5-4754-06AEF4968377}"/>
                </a:ext>
              </a:extLst>
            </p:cNvPr>
            <p:cNvSpPr/>
            <p:nvPr/>
          </p:nvSpPr>
          <p:spPr>
            <a:xfrm rot="18900000">
              <a:off x="9661490" y="327948"/>
              <a:ext cx="303211" cy="1361222"/>
            </a:xfrm>
            <a:prstGeom prst="rect">
              <a:avLst/>
            </a:prstGeom>
            <a:solidFill>
              <a:srgbClr val="FFAC00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37" name="Прямоугольник 36">
              <a:extLst>
                <a:ext uri="{FF2B5EF4-FFF2-40B4-BE49-F238E27FC236}">
                  <a16:creationId xmlns:a16="http://schemas.microsoft.com/office/drawing/2014/main" id="{9B5F1DF3-D078-3BA0-AFBD-DBDC392791F6}"/>
                </a:ext>
              </a:extLst>
            </p:cNvPr>
            <p:cNvSpPr/>
            <p:nvPr/>
          </p:nvSpPr>
          <p:spPr>
            <a:xfrm rot="2700000">
              <a:off x="10431123" y="327947"/>
              <a:ext cx="303211" cy="1361222"/>
            </a:xfrm>
            <a:prstGeom prst="rect">
              <a:avLst/>
            </a:prstGeom>
            <a:solidFill>
              <a:srgbClr val="FFAC00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38" name="Прямоугольник 37">
              <a:extLst>
                <a:ext uri="{FF2B5EF4-FFF2-40B4-BE49-F238E27FC236}">
                  <a16:creationId xmlns:a16="http://schemas.microsoft.com/office/drawing/2014/main" id="{C2471943-E680-B2AE-D3F9-BE0DD71D573A}"/>
                </a:ext>
              </a:extLst>
            </p:cNvPr>
            <p:cNvSpPr/>
            <p:nvPr/>
          </p:nvSpPr>
          <p:spPr>
            <a:xfrm rot="18900000">
              <a:off x="11183385" y="327948"/>
              <a:ext cx="303211" cy="1361222"/>
            </a:xfrm>
            <a:prstGeom prst="rect">
              <a:avLst/>
            </a:prstGeom>
            <a:solidFill>
              <a:srgbClr val="FFAC00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73604986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09333D0C-30CE-4CB2-CAAF-8E908C7E426D}"/>
              </a:ext>
            </a:extLst>
          </p:cNvPr>
          <p:cNvSpPr/>
          <p:nvPr/>
        </p:nvSpPr>
        <p:spPr>
          <a:xfrm>
            <a:off x="-111760" y="-71120"/>
            <a:ext cx="12425680" cy="7112000"/>
          </a:xfrm>
          <a:prstGeom prst="rect">
            <a:avLst/>
          </a:prstGeom>
          <a:solidFill>
            <a:srgbClr val="7030A0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84628"/>
            <a:ext cx="2627604" cy="9754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65550" y="164072"/>
            <a:ext cx="2177836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Tokeely Brookings" pitchFamily="2" charset="-52"/>
                <a:sym typeface="Helvetica"/>
              </a:rPr>
              <a:t>UNIT </a:t>
            </a:r>
            <a:r>
              <a:rPr kumimoji="0" lang="ru-RU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Geometria" panose="020B0603020204020204"/>
                <a:sym typeface="Helvetica"/>
              </a:rPr>
              <a:t>ЭКОНОМИКА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803003" y="1002816"/>
            <a:ext cx="1075112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>
                <a:solidFill>
                  <a:schemeClr val="bg1"/>
                </a:solidFill>
                <a:latin typeface="Comfortaa Medium" pitchFamily="2" charset="0"/>
              </a:rPr>
              <a:t>Для обработки 1 гектара необходимо 5 кг. нашей продукции.  Средний масштаб виноградных хозяйств в  Ростовской области составляет 82 га. </a:t>
            </a:r>
          </a:p>
          <a:p>
            <a:pPr algn="just"/>
            <a:endParaRPr lang="ru-RU" sz="1400" dirty="0">
              <a:solidFill>
                <a:schemeClr val="bg1"/>
              </a:solidFill>
              <a:latin typeface="Comfortaa Medium" pitchFamily="2" charset="0"/>
            </a:endParaRPr>
          </a:p>
          <a:p>
            <a:pPr algn="just"/>
            <a:r>
              <a:rPr lang="ru-RU" sz="1400" dirty="0">
                <a:solidFill>
                  <a:schemeClr val="bg1"/>
                </a:solidFill>
                <a:latin typeface="Comfortaa Medium" pitchFamily="2" charset="0"/>
              </a:rPr>
              <a:t>Таким образом, мы можем предположить, что средний заказ от 1 виноградного хозяйства составит примерно 400 кг.</a:t>
            </a:r>
          </a:p>
          <a:p>
            <a:pPr algn="just"/>
            <a:endParaRPr lang="ru-RU" sz="1400" dirty="0">
              <a:solidFill>
                <a:schemeClr val="bg1"/>
              </a:solidFill>
              <a:latin typeface="Comfortaa Medium" pitchFamily="2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03003" y="2352775"/>
            <a:ext cx="6405590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>
                <a:solidFill>
                  <a:schemeClr val="bg1"/>
                </a:solidFill>
                <a:latin typeface="Comfortaa Medium" pitchFamily="2" charset="0"/>
              </a:rPr>
              <a:t>3500 руб. (цена)  - 2539 руб. (себестоимость) = 961 руб. (выручка)</a:t>
            </a:r>
          </a:p>
          <a:p>
            <a:pPr algn="just"/>
            <a:endParaRPr lang="ru-RU" sz="1400" dirty="0">
              <a:solidFill>
                <a:schemeClr val="bg1"/>
              </a:solidFill>
              <a:latin typeface="Comfortaa Medium" pitchFamily="2" charset="0"/>
            </a:endParaRPr>
          </a:p>
          <a:p>
            <a:pPr algn="just"/>
            <a:r>
              <a:rPr lang="ru-RU" sz="1400" dirty="0">
                <a:solidFill>
                  <a:schemeClr val="bg1"/>
                </a:solidFill>
                <a:latin typeface="Comfortaa Medium" pitchFamily="2" charset="0"/>
              </a:rPr>
              <a:t>400 кг.* 961 руб. = 384 400 руб. - 1563 руб. (стоимость привлечения 1 клиента) = 382 837 руб. (выручка с 1 среднего хозяйства)</a:t>
            </a:r>
          </a:p>
          <a:p>
            <a:pPr algn="just"/>
            <a:endParaRPr lang="ru-RU" sz="1400" dirty="0">
              <a:solidFill>
                <a:schemeClr val="bg1"/>
              </a:solidFill>
              <a:latin typeface="Comfortaa Medium" pitchFamily="2" charset="0"/>
            </a:endParaRPr>
          </a:p>
          <a:p>
            <a:pPr algn="just"/>
            <a:r>
              <a:rPr lang="ru-RU" sz="1400" dirty="0">
                <a:solidFill>
                  <a:schemeClr val="bg1"/>
                </a:solidFill>
                <a:latin typeface="Comfortaa Medium" pitchFamily="2" charset="0"/>
              </a:rPr>
              <a:t>За первый год свой работы после запуска производства мы планируем каждый месяц выпускать 800 кг. нашего продукта.</a:t>
            </a:r>
          </a:p>
          <a:p>
            <a:pPr algn="just"/>
            <a:endParaRPr lang="ru-RU" sz="1400" dirty="0">
              <a:solidFill>
                <a:schemeClr val="bg1"/>
              </a:solidFill>
              <a:latin typeface="Comfortaa Medium" pitchFamily="2" charset="0"/>
            </a:endParaRPr>
          </a:p>
          <a:p>
            <a:pPr algn="just"/>
            <a:r>
              <a:rPr lang="ru-RU" sz="1400" dirty="0">
                <a:solidFill>
                  <a:schemeClr val="bg1"/>
                </a:solidFill>
                <a:latin typeface="Comfortaa Medium" pitchFamily="2" charset="0"/>
              </a:rPr>
              <a:t>382 837 руб. (выручка от 400 кг.) * 2 – 360 000 (постоянные затраты) = 405 674 руб. (прибыль за 1 месяц)</a:t>
            </a:r>
          </a:p>
          <a:p>
            <a:pPr algn="just"/>
            <a:endParaRPr lang="ru-RU" sz="1400" dirty="0">
              <a:solidFill>
                <a:schemeClr val="bg1"/>
              </a:solidFill>
              <a:latin typeface="Comfortaa Medium" pitchFamily="2" charset="0"/>
            </a:endParaRPr>
          </a:p>
          <a:p>
            <a:pPr algn="just"/>
            <a:r>
              <a:rPr lang="ru-RU" sz="1400" dirty="0">
                <a:solidFill>
                  <a:schemeClr val="bg1"/>
                </a:solidFill>
                <a:latin typeface="Comfortaa Medium" pitchFamily="2" charset="0"/>
              </a:rPr>
              <a:t>3 340 000 руб. (первоначальные инвестиции) / 405 674 руб. (прибыль за 1 месяц) = 8 месяцев.</a:t>
            </a:r>
          </a:p>
          <a:p>
            <a:pPr algn="just"/>
            <a:endParaRPr lang="ru-RU" sz="1400" dirty="0">
              <a:solidFill>
                <a:schemeClr val="bg1"/>
              </a:solidFill>
              <a:latin typeface="Comfortaa Medium" pitchFamily="2" charset="0"/>
            </a:endParaRPr>
          </a:p>
          <a:p>
            <a:pPr algn="just"/>
            <a:r>
              <a:rPr lang="ru-RU" sz="1400" dirty="0">
                <a:solidFill>
                  <a:schemeClr val="bg1"/>
                </a:solidFill>
                <a:latin typeface="Comfortaa Medium" pitchFamily="2" charset="0"/>
              </a:rPr>
              <a:t>Таким образом, срок окупаемости первоначальных затрат составляет 8 месяцев. На 9 месяц мы начинаем получать чистую прибыль.</a:t>
            </a:r>
          </a:p>
          <a:p>
            <a:pPr algn="just"/>
            <a:endParaRPr lang="ru-RU" sz="1400" dirty="0">
              <a:solidFill>
                <a:schemeClr val="bg1"/>
              </a:solidFill>
              <a:latin typeface="Comfortaa Medium" pitchFamily="2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76ECFC5-576E-0C03-A67B-1BF7A5BB1B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51988"/>
            <a:ext cx="542591" cy="506012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C5BC2ED-CC53-7B18-7A14-1A956BF00681}"/>
              </a:ext>
            </a:extLst>
          </p:cNvPr>
          <p:cNvSpPr/>
          <p:nvPr/>
        </p:nvSpPr>
        <p:spPr>
          <a:xfrm>
            <a:off x="0" y="6351988"/>
            <a:ext cx="542591" cy="506012"/>
          </a:xfrm>
          <a:prstGeom prst="rect">
            <a:avLst/>
          </a:prstGeom>
          <a:solidFill>
            <a:srgbClr val="FFAC00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B0CCE56-073A-FDE5-D24F-82CF2954AA3B}"/>
              </a:ext>
            </a:extLst>
          </p:cNvPr>
          <p:cNvSpPr txBox="1"/>
          <p:nvPr/>
        </p:nvSpPr>
        <p:spPr>
          <a:xfrm>
            <a:off x="101699" y="6374163"/>
            <a:ext cx="263851" cy="461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sym typeface="Helvetica"/>
              </a:rPr>
              <a:t>6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8A4075E-115C-6FE4-1F36-0DA9460524A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80" b="5453"/>
          <a:stretch/>
        </p:blipFill>
        <p:spPr>
          <a:xfrm>
            <a:off x="7520059" y="2086302"/>
            <a:ext cx="4034071" cy="3585221"/>
          </a:xfrm>
          <a:prstGeom prst="rect">
            <a:avLst/>
          </a:prstGeom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C1C53616-A5E3-489F-8FFC-848008CB77AB}"/>
              </a:ext>
            </a:extLst>
          </p:cNvPr>
          <p:cNvSpPr/>
          <p:nvPr/>
        </p:nvSpPr>
        <p:spPr>
          <a:xfrm>
            <a:off x="7520059" y="5141944"/>
            <a:ext cx="2030342" cy="1178560"/>
          </a:xfrm>
          <a:prstGeom prst="rect">
            <a:avLst/>
          </a:prstGeom>
          <a:solidFill>
            <a:srgbClr val="FFAC00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5B9B46CB-1D80-0DC9-9910-4B5FDE34DA1A}"/>
              </a:ext>
            </a:extLst>
          </p:cNvPr>
          <p:cNvSpPr/>
          <p:nvPr/>
        </p:nvSpPr>
        <p:spPr>
          <a:xfrm>
            <a:off x="9550400" y="5141944"/>
            <a:ext cx="2003729" cy="1178560"/>
          </a:xfrm>
          <a:prstGeom prst="rect">
            <a:avLst/>
          </a:prstGeom>
          <a:solidFill>
            <a:srgbClr val="FF2F2D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614177789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Прямоугольник 162">
            <a:extLst>
              <a:ext uri="{FF2B5EF4-FFF2-40B4-BE49-F238E27FC236}">
                <a16:creationId xmlns:a16="http://schemas.microsoft.com/office/drawing/2014/main" id="{08BE3CA2-584A-F6BF-7D2E-CD649382E755}"/>
              </a:ext>
            </a:extLst>
          </p:cNvPr>
          <p:cNvSpPr/>
          <p:nvPr/>
        </p:nvSpPr>
        <p:spPr>
          <a:xfrm>
            <a:off x="0" y="0"/>
            <a:ext cx="6136757" cy="6858000"/>
          </a:xfrm>
          <a:prstGeom prst="rect">
            <a:avLst/>
          </a:prstGeom>
          <a:solidFill>
            <a:srgbClr val="FF2F2D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DB16548E-F774-18DA-7A00-EFAB4844CAD1}"/>
              </a:ext>
            </a:extLst>
          </p:cNvPr>
          <p:cNvSpPr/>
          <p:nvPr/>
        </p:nvSpPr>
        <p:spPr>
          <a:xfrm>
            <a:off x="6125055" y="-948"/>
            <a:ext cx="6225132" cy="6858000"/>
          </a:xfrm>
          <a:prstGeom prst="rect">
            <a:avLst/>
          </a:prstGeom>
          <a:solidFill>
            <a:srgbClr val="FCAF17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3" name="Текст 2"/>
          <p:cNvSpPr txBox="1"/>
          <p:nvPr/>
        </p:nvSpPr>
        <p:spPr>
          <a:xfrm>
            <a:off x="96757" y="367692"/>
            <a:ext cx="6518934" cy="369328"/>
          </a:xfrm>
          <a:prstGeom prst="rect">
            <a:avLst/>
          </a:prstGeom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800" cap="all" dirty="0">
                <a:solidFill>
                  <a:schemeClr val="bg1"/>
                </a:solidFill>
                <a:latin typeface="Geometria" panose="020B0603020204020204"/>
              </a:rPr>
              <a:t>Целевая аудитория</a:t>
            </a:r>
            <a:endParaRPr sz="1800" cap="all" dirty="0">
              <a:solidFill>
                <a:schemeClr val="bg1"/>
              </a:solidFill>
              <a:latin typeface="Geometria" panose="020B0603020204020204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2" name="Текст 2"/>
          <p:cNvSpPr txBox="1"/>
          <p:nvPr/>
        </p:nvSpPr>
        <p:spPr>
          <a:xfrm>
            <a:off x="7495371" y="3364295"/>
            <a:ext cx="4068623" cy="2031321"/>
          </a:xfrm>
          <a:prstGeom prst="rect">
            <a:avLst/>
          </a:prstGeom>
        </p:spPr>
        <p:txBody>
          <a:bodyPr wrap="square" lIns="45718" tIns="45718" rIns="45718" bIns="45718">
            <a:spAutoFit/>
          </a:bodyPr>
          <a:lstStyle/>
          <a:p>
            <a:pPr>
              <a:buSzPct val="100000"/>
            </a:pPr>
            <a:r>
              <a:rPr lang="ru-RU" dirty="0">
                <a:solidFill>
                  <a:schemeClr val="bg1"/>
                </a:solidFill>
                <a:latin typeface="Comfortaa Medium" pitchFamily="2" charset="0"/>
              </a:rPr>
              <a:t>Классической концепции</a:t>
            </a:r>
          </a:p>
          <a:p>
            <a:pPr marL="285750" indent="-285750">
              <a:buSzPct val="100000"/>
              <a:buFont typeface="Arial" panose="020B0604020202020204" pitchFamily="34" charset="0"/>
              <a:buChar char="•"/>
            </a:pPr>
            <a:endParaRPr dirty="0">
              <a:solidFill>
                <a:schemeClr val="bg1"/>
              </a:solidFill>
              <a:latin typeface="Comfortaa Medium" pitchFamily="2" charset="0"/>
            </a:endParaRPr>
          </a:p>
          <a:p>
            <a:pPr>
              <a:buSzPct val="100000"/>
            </a:pPr>
            <a:r>
              <a:rPr lang="ru-RU" dirty="0">
                <a:solidFill>
                  <a:schemeClr val="bg1"/>
                </a:solidFill>
                <a:latin typeface="Comfortaa Medium" pitchFamily="2" charset="0"/>
              </a:rPr>
              <a:t>Выручка от 50 млн. </a:t>
            </a:r>
            <a:r>
              <a:rPr lang="ru-RU" dirty="0" err="1">
                <a:solidFill>
                  <a:schemeClr val="bg1"/>
                </a:solidFill>
                <a:latin typeface="Comfortaa Medium" pitchFamily="2" charset="0"/>
              </a:rPr>
              <a:t>руб</a:t>
            </a:r>
            <a:r>
              <a:rPr lang="ru-RU" dirty="0">
                <a:solidFill>
                  <a:schemeClr val="bg1"/>
                </a:solidFill>
                <a:latin typeface="Comfortaa Medium" pitchFamily="2" charset="0"/>
              </a:rPr>
              <a:t> в год</a:t>
            </a:r>
          </a:p>
          <a:p>
            <a:pPr marL="285750" indent="-285750">
              <a:buSzPct val="100000"/>
              <a:buFont typeface="Arial" panose="020B0604020202020204" pitchFamily="34" charset="0"/>
              <a:buChar char="•"/>
            </a:pPr>
            <a:endParaRPr lang="ru-RU" dirty="0">
              <a:solidFill>
                <a:schemeClr val="bg1"/>
              </a:solidFill>
              <a:latin typeface="Comfortaa Medium" pitchFamily="2" charset="0"/>
            </a:endParaRPr>
          </a:p>
          <a:p>
            <a:pPr>
              <a:buSzPct val="100000"/>
            </a:pPr>
            <a:r>
              <a:rPr lang="ru-RU" dirty="0">
                <a:solidFill>
                  <a:schemeClr val="bg1"/>
                </a:solidFill>
                <a:latin typeface="Comfortaa Medium" pitchFamily="2" charset="0"/>
              </a:rPr>
              <a:t>Территориально расположены в Ростовской области, Краснодарского края</a:t>
            </a:r>
            <a:endParaRPr dirty="0">
              <a:solidFill>
                <a:schemeClr val="bg1"/>
              </a:solidFill>
              <a:latin typeface="Comfortaa Medium" pitchFamily="2" charset="0"/>
            </a:endParaRPr>
          </a:p>
        </p:txBody>
      </p:sp>
      <p:sp>
        <p:nvSpPr>
          <p:cNvPr id="4" name="Текст 2"/>
          <p:cNvSpPr txBox="1"/>
          <p:nvPr/>
        </p:nvSpPr>
        <p:spPr>
          <a:xfrm>
            <a:off x="185065" y="2202616"/>
            <a:ext cx="5540900" cy="830993"/>
          </a:xfrm>
          <a:prstGeom prst="rect">
            <a:avLst/>
          </a:prstGeom>
        </p:spPr>
        <p:txBody>
          <a:bodyPr wrap="square" lIns="45718" tIns="45718" rIns="45718" bIns="45718">
            <a:spAutoFit/>
          </a:bodyPr>
          <a:lstStyle/>
          <a:p>
            <a:pPr lvl="8" algn="ctr"/>
            <a:r>
              <a:rPr lang="ru-RU" sz="2400" dirty="0">
                <a:solidFill>
                  <a:schemeClr val="bg1"/>
                </a:solidFill>
                <a:latin typeface="Geometria" panose="020B0603020204020204" pitchFamily="34" charset="-52"/>
              </a:rPr>
              <a:t>Хозяйства выращивающие виноград: </a:t>
            </a:r>
            <a:endParaRPr sz="2400" dirty="0">
              <a:solidFill>
                <a:schemeClr val="bg1"/>
              </a:solidFill>
              <a:latin typeface="Geometria" panose="020B0603020204020204" pitchFamily="34" charset="-52"/>
            </a:endParaRPr>
          </a:p>
        </p:txBody>
      </p:sp>
      <p:sp>
        <p:nvSpPr>
          <p:cNvPr id="12" name="Текст 2"/>
          <p:cNvSpPr txBox="1"/>
          <p:nvPr/>
        </p:nvSpPr>
        <p:spPr>
          <a:xfrm>
            <a:off x="308421" y="1084256"/>
            <a:ext cx="6518934" cy="769437"/>
          </a:xfrm>
          <a:prstGeom prst="rect">
            <a:avLst/>
          </a:prstGeom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4400" b="1" dirty="0">
                <a:solidFill>
                  <a:schemeClr val="bg1"/>
                </a:solidFill>
                <a:latin typeface="Geometria" panose="020B0603020204020204" pitchFamily="34" charset="-52"/>
              </a:rPr>
              <a:t>Целевая аудитория</a:t>
            </a:r>
            <a:endParaRPr sz="4400" b="1" dirty="0">
              <a:solidFill>
                <a:schemeClr val="bg1"/>
              </a:solidFill>
              <a:latin typeface="Geometria" panose="020B0603020204020204" pitchFamily="34" charset="-52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314805" y="2387279"/>
            <a:ext cx="224505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Geometria" panose="020B0603020204020204" pitchFamily="34" charset="-52"/>
              </a:rPr>
              <a:t>Винодельни: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711308" y="3480062"/>
            <a:ext cx="5709311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SzPct val="100000"/>
            </a:pPr>
            <a:r>
              <a:rPr lang="ru-RU" dirty="0">
                <a:solidFill>
                  <a:schemeClr val="bg1"/>
                </a:solidFill>
                <a:latin typeface="Comfortaa Medium" pitchFamily="2" charset="0"/>
              </a:rPr>
              <a:t>Площадью от 9 тыс. га</a:t>
            </a:r>
          </a:p>
          <a:p>
            <a:pPr>
              <a:buSzPct val="100000"/>
            </a:pPr>
            <a:endParaRPr lang="ru-RU" dirty="0">
              <a:solidFill>
                <a:schemeClr val="bg1"/>
              </a:solidFill>
              <a:latin typeface="Comfortaa Medium" pitchFamily="2" charset="0"/>
            </a:endParaRPr>
          </a:p>
          <a:p>
            <a:r>
              <a:rPr lang="ru-RU" dirty="0">
                <a:solidFill>
                  <a:schemeClr val="bg1"/>
                </a:solidFill>
                <a:latin typeface="Comfortaa Medium" pitchFamily="2" charset="0"/>
              </a:rPr>
              <a:t>Средний оборот</a:t>
            </a:r>
            <a:r>
              <a:rPr lang="en-US" dirty="0">
                <a:solidFill>
                  <a:schemeClr val="bg1"/>
                </a:solidFill>
                <a:latin typeface="Comfortaa Medium" pitchFamily="2" charset="0"/>
              </a:rPr>
              <a:t> </a:t>
            </a:r>
            <a:r>
              <a:rPr lang="ru-RU" dirty="0">
                <a:solidFill>
                  <a:schemeClr val="bg1"/>
                </a:solidFill>
                <a:latin typeface="Comfortaa Medium" pitchFamily="2" charset="0"/>
              </a:rPr>
              <a:t>от 20 млн. </a:t>
            </a:r>
            <a:r>
              <a:rPr lang="ru-RU" dirty="0" err="1">
                <a:solidFill>
                  <a:schemeClr val="bg1"/>
                </a:solidFill>
                <a:latin typeface="Comfortaa Medium" pitchFamily="2" charset="0"/>
              </a:rPr>
              <a:t>руб</a:t>
            </a:r>
            <a:r>
              <a:rPr lang="ru-RU" dirty="0">
                <a:solidFill>
                  <a:schemeClr val="bg1"/>
                </a:solidFill>
                <a:latin typeface="Comfortaa Medium" pitchFamily="2" charset="0"/>
              </a:rPr>
              <a:t> в год</a:t>
            </a:r>
          </a:p>
          <a:p>
            <a:endParaRPr lang="ru-RU" dirty="0">
              <a:solidFill>
                <a:schemeClr val="bg1"/>
              </a:solidFill>
              <a:latin typeface="Comfortaa Medium" pitchFamily="2" charset="0"/>
            </a:endParaRPr>
          </a:p>
          <a:p>
            <a:pPr>
              <a:buSzPct val="100000"/>
            </a:pPr>
            <a:r>
              <a:rPr lang="ru-RU" dirty="0">
                <a:solidFill>
                  <a:schemeClr val="bg1"/>
                </a:solidFill>
                <a:latin typeface="Comfortaa Medium" pitchFamily="2" charset="0"/>
              </a:rPr>
              <a:t>Территориально расположены в Ростовской области, Краснодарского края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71AF78F5-2204-3D88-72BF-E8DB17AF61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51988"/>
            <a:ext cx="542591" cy="506012"/>
          </a:xfrm>
          <a:prstGeom prst="rect">
            <a:avLst/>
          </a:prstGeom>
        </p:spPr>
      </p:pic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E41EFB1D-6E1F-E05F-9AB7-A18FF36FF20F}"/>
              </a:ext>
            </a:extLst>
          </p:cNvPr>
          <p:cNvSpPr/>
          <p:nvPr/>
        </p:nvSpPr>
        <p:spPr>
          <a:xfrm>
            <a:off x="0" y="6351988"/>
            <a:ext cx="542591" cy="506012"/>
          </a:xfrm>
          <a:prstGeom prst="rect">
            <a:avLst/>
          </a:prstGeom>
          <a:solidFill>
            <a:srgbClr val="9F00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4109DA1-8BDC-124D-FF36-43A1858AEE8F}"/>
              </a:ext>
            </a:extLst>
          </p:cNvPr>
          <p:cNvSpPr txBox="1"/>
          <p:nvPr/>
        </p:nvSpPr>
        <p:spPr>
          <a:xfrm>
            <a:off x="139369" y="6337858"/>
            <a:ext cx="263851" cy="461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sym typeface="Helvetica"/>
              </a:rPr>
              <a:t>7</a:t>
            </a:r>
          </a:p>
        </p:txBody>
      </p:sp>
      <p:grpSp>
        <p:nvGrpSpPr>
          <p:cNvPr id="28" name="Группа 27">
            <a:extLst>
              <a:ext uri="{FF2B5EF4-FFF2-40B4-BE49-F238E27FC236}">
                <a16:creationId xmlns:a16="http://schemas.microsoft.com/office/drawing/2014/main" id="{6342FB8B-7320-754B-F934-F5AC13C6F500}"/>
              </a:ext>
            </a:extLst>
          </p:cNvPr>
          <p:cNvGrpSpPr/>
          <p:nvPr/>
        </p:nvGrpSpPr>
        <p:grpSpPr>
          <a:xfrm>
            <a:off x="8127337" y="860091"/>
            <a:ext cx="1854532" cy="547722"/>
            <a:chOff x="6877635" y="327947"/>
            <a:chExt cx="4608961" cy="1361223"/>
          </a:xfrm>
          <a:solidFill>
            <a:srgbClr val="FD493D"/>
          </a:solidFill>
        </p:grpSpPr>
        <p:sp>
          <p:nvSpPr>
            <p:cNvPr id="29" name="Прямоугольник 28">
              <a:extLst>
                <a:ext uri="{FF2B5EF4-FFF2-40B4-BE49-F238E27FC236}">
                  <a16:creationId xmlns:a16="http://schemas.microsoft.com/office/drawing/2014/main" id="{229C3079-594A-D326-8FD3-3774B7D7500B}"/>
                </a:ext>
              </a:extLst>
            </p:cNvPr>
            <p:cNvSpPr/>
            <p:nvPr/>
          </p:nvSpPr>
          <p:spPr>
            <a:xfrm rot="2700000">
              <a:off x="7406640" y="327946"/>
              <a:ext cx="303211" cy="1361222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30" name="Прямоугольник 29">
              <a:extLst>
                <a:ext uri="{FF2B5EF4-FFF2-40B4-BE49-F238E27FC236}">
                  <a16:creationId xmlns:a16="http://schemas.microsoft.com/office/drawing/2014/main" id="{C11982A4-F85A-39F3-98E1-894DB6F842D8}"/>
                </a:ext>
              </a:extLst>
            </p:cNvPr>
            <p:cNvSpPr/>
            <p:nvPr/>
          </p:nvSpPr>
          <p:spPr>
            <a:xfrm rot="18900000">
              <a:off x="8158902" y="327947"/>
              <a:ext cx="303211" cy="1361222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31" name="Прямоугольник 30">
              <a:extLst>
                <a:ext uri="{FF2B5EF4-FFF2-40B4-BE49-F238E27FC236}">
                  <a16:creationId xmlns:a16="http://schemas.microsoft.com/office/drawing/2014/main" id="{C5E79DF1-297E-D553-448C-AD93E2ABB5FC}"/>
                </a:ext>
              </a:extLst>
            </p:cNvPr>
            <p:cNvSpPr/>
            <p:nvPr/>
          </p:nvSpPr>
          <p:spPr>
            <a:xfrm rot="2700000">
              <a:off x="8909228" y="327947"/>
              <a:ext cx="303211" cy="1361222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60" name="Прямоугольник 159">
              <a:extLst>
                <a:ext uri="{FF2B5EF4-FFF2-40B4-BE49-F238E27FC236}">
                  <a16:creationId xmlns:a16="http://schemas.microsoft.com/office/drawing/2014/main" id="{0A1B3036-E519-4A84-1277-796405D65165}"/>
                </a:ext>
              </a:extLst>
            </p:cNvPr>
            <p:cNvSpPr/>
            <p:nvPr/>
          </p:nvSpPr>
          <p:spPr>
            <a:xfrm rot="18900000">
              <a:off x="9661490" y="327948"/>
              <a:ext cx="303211" cy="1361222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61" name="Прямоугольник 160">
              <a:extLst>
                <a:ext uri="{FF2B5EF4-FFF2-40B4-BE49-F238E27FC236}">
                  <a16:creationId xmlns:a16="http://schemas.microsoft.com/office/drawing/2014/main" id="{DE0C15D0-F68F-6F39-14B9-4D91E4EBC5D0}"/>
                </a:ext>
              </a:extLst>
            </p:cNvPr>
            <p:cNvSpPr/>
            <p:nvPr/>
          </p:nvSpPr>
          <p:spPr>
            <a:xfrm rot="2700000">
              <a:off x="10431123" y="327947"/>
              <a:ext cx="303211" cy="1361222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62" name="Прямоугольник 161">
              <a:extLst>
                <a:ext uri="{FF2B5EF4-FFF2-40B4-BE49-F238E27FC236}">
                  <a16:creationId xmlns:a16="http://schemas.microsoft.com/office/drawing/2014/main" id="{2E766B19-4ADA-F811-460A-47F612F2F5FD}"/>
                </a:ext>
              </a:extLst>
            </p:cNvPr>
            <p:cNvSpPr/>
            <p:nvPr/>
          </p:nvSpPr>
          <p:spPr>
            <a:xfrm rot="18900000">
              <a:off x="11183385" y="327948"/>
              <a:ext cx="303211" cy="1361222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64" name="Овал 163">
            <a:extLst>
              <a:ext uri="{FF2B5EF4-FFF2-40B4-BE49-F238E27FC236}">
                <a16:creationId xmlns:a16="http://schemas.microsoft.com/office/drawing/2014/main" id="{6C8BE0C1-34F2-5DAC-827C-C1F23ED90D6C}"/>
              </a:ext>
            </a:extLst>
          </p:cNvPr>
          <p:cNvSpPr/>
          <p:nvPr/>
        </p:nvSpPr>
        <p:spPr>
          <a:xfrm>
            <a:off x="6811901" y="3452539"/>
            <a:ext cx="221993" cy="221993"/>
          </a:xfrm>
          <a:prstGeom prst="ellipse">
            <a:avLst/>
          </a:prstGeom>
          <a:solidFill>
            <a:srgbClr val="FFFF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68" name="Овал 167">
            <a:extLst>
              <a:ext uri="{FF2B5EF4-FFF2-40B4-BE49-F238E27FC236}">
                <a16:creationId xmlns:a16="http://schemas.microsoft.com/office/drawing/2014/main" id="{5F3DF19B-CEB1-D864-9C8C-EEB19FA7948B}"/>
              </a:ext>
            </a:extLst>
          </p:cNvPr>
          <p:cNvSpPr/>
          <p:nvPr/>
        </p:nvSpPr>
        <p:spPr>
          <a:xfrm>
            <a:off x="6811901" y="3969210"/>
            <a:ext cx="221993" cy="221993"/>
          </a:xfrm>
          <a:prstGeom prst="ellipse">
            <a:avLst/>
          </a:prstGeom>
          <a:solidFill>
            <a:srgbClr val="FFFF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69" name="Овал 168">
            <a:extLst>
              <a:ext uri="{FF2B5EF4-FFF2-40B4-BE49-F238E27FC236}">
                <a16:creationId xmlns:a16="http://schemas.microsoft.com/office/drawing/2014/main" id="{F03AA491-2E1E-CDCC-FFA6-193A38859547}"/>
              </a:ext>
            </a:extLst>
          </p:cNvPr>
          <p:cNvSpPr/>
          <p:nvPr/>
        </p:nvSpPr>
        <p:spPr>
          <a:xfrm>
            <a:off x="6811901" y="4522599"/>
            <a:ext cx="221993" cy="221993"/>
          </a:xfrm>
          <a:prstGeom prst="ellipse">
            <a:avLst/>
          </a:prstGeom>
          <a:solidFill>
            <a:srgbClr val="FFFF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70" name="Овал 169">
            <a:extLst>
              <a:ext uri="{FF2B5EF4-FFF2-40B4-BE49-F238E27FC236}">
                <a16:creationId xmlns:a16="http://schemas.microsoft.com/office/drawing/2014/main" id="{F9B161DF-B564-CC40-C264-7167C59FC70D}"/>
              </a:ext>
            </a:extLst>
          </p:cNvPr>
          <p:cNvSpPr/>
          <p:nvPr/>
        </p:nvSpPr>
        <p:spPr>
          <a:xfrm>
            <a:off x="367823" y="3568306"/>
            <a:ext cx="221993" cy="221993"/>
          </a:xfrm>
          <a:prstGeom prst="ellipse">
            <a:avLst/>
          </a:prstGeom>
          <a:solidFill>
            <a:srgbClr val="FFFF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71" name="Овал 170">
            <a:extLst>
              <a:ext uri="{FF2B5EF4-FFF2-40B4-BE49-F238E27FC236}">
                <a16:creationId xmlns:a16="http://schemas.microsoft.com/office/drawing/2014/main" id="{DB59B3A5-A572-A584-C0E8-AE187BF0645F}"/>
              </a:ext>
            </a:extLst>
          </p:cNvPr>
          <p:cNvSpPr/>
          <p:nvPr/>
        </p:nvSpPr>
        <p:spPr>
          <a:xfrm>
            <a:off x="367823" y="4084977"/>
            <a:ext cx="221993" cy="221993"/>
          </a:xfrm>
          <a:prstGeom prst="ellipse">
            <a:avLst/>
          </a:prstGeom>
          <a:solidFill>
            <a:srgbClr val="FFFF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72" name="Овал 171">
            <a:extLst>
              <a:ext uri="{FF2B5EF4-FFF2-40B4-BE49-F238E27FC236}">
                <a16:creationId xmlns:a16="http://schemas.microsoft.com/office/drawing/2014/main" id="{B86CD41C-3844-70EF-0F50-FEEF6DD0EE2C}"/>
              </a:ext>
            </a:extLst>
          </p:cNvPr>
          <p:cNvSpPr/>
          <p:nvPr/>
        </p:nvSpPr>
        <p:spPr>
          <a:xfrm>
            <a:off x="367823" y="4638366"/>
            <a:ext cx="221993" cy="221993"/>
          </a:xfrm>
          <a:prstGeom prst="ellipse">
            <a:avLst/>
          </a:prstGeom>
          <a:solidFill>
            <a:srgbClr val="FFFF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grpSp>
        <p:nvGrpSpPr>
          <p:cNvPr id="180" name="Группа 179">
            <a:extLst>
              <a:ext uri="{FF2B5EF4-FFF2-40B4-BE49-F238E27FC236}">
                <a16:creationId xmlns:a16="http://schemas.microsoft.com/office/drawing/2014/main" id="{13C01507-24CC-B5D3-570E-D0CFBE39EA8B}"/>
              </a:ext>
            </a:extLst>
          </p:cNvPr>
          <p:cNvGrpSpPr/>
          <p:nvPr/>
        </p:nvGrpSpPr>
        <p:grpSpPr>
          <a:xfrm>
            <a:off x="2032980" y="5804266"/>
            <a:ext cx="1854532" cy="547722"/>
            <a:chOff x="6877635" y="327947"/>
            <a:chExt cx="4608961" cy="1361223"/>
          </a:xfrm>
          <a:solidFill>
            <a:srgbClr val="FCAF17"/>
          </a:solidFill>
        </p:grpSpPr>
        <p:sp>
          <p:nvSpPr>
            <p:cNvPr id="181" name="Прямоугольник 180">
              <a:extLst>
                <a:ext uri="{FF2B5EF4-FFF2-40B4-BE49-F238E27FC236}">
                  <a16:creationId xmlns:a16="http://schemas.microsoft.com/office/drawing/2014/main" id="{C702BF82-E784-11ED-B6A7-DBFC24562674}"/>
                </a:ext>
              </a:extLst>
            </p:cNvPr>
            <p:cNvSpPr/>
            <p:nvPr/>
          </p:nvSpPr>
          <p:spPr>
            <a:xfrm rot="2700000">
              <a:off x="7406640" y="327946"/>
              <a:ext cx="303211" cy="1361222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82" name="Прямоугольник 181">
              <a:extLst>
                <a:ext uri="{FF2B5EF4-FFF2-40B4-BE49-F238E27FC236}">
                  <a16:creationId xmlns:a16="http://schemas.microsoft.com/office/drawing/2014/main" id="{AD94A45C-5217-12AC-F8AF-5E954EA60DF2}"/>
                </a:ext>
              </a:extLst>
            </p:cNvPr>
            <p:cNvSpPr/>
            <p:nvPr/>
          </p:nvSpPr>
          <p:spPr>
            <a:xfrm rot="18900000">
              <a:off x="8158902" y="327947"/>
              <a:ext cx="303211" cy="1361222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83" name="Прямоугольник 182">
              <a:extLst>
                <a:ext uri="{FF2B5EF4-FFF2-40B4-BE49-F238E27FC236}">
                  <a16:creationId xmlns:a16="http://schemas.microsoft.com/office/drawing/2014/main" id="{1920F0FC-AA83-D877-D1B3-20E5DB611C03}"/>
                </a:ext>
              </a:extLst>
            </p:cNvPr>
            <p:cNvSpPr/>
            <p:nvPr/>
          </p:nvSpPr>
          <p:spPr>
            <a:xfrm rot="2700000">
              <a:off x="8909228" y="327947"/>
              <a:ext cx="303211" cy="1361222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84" name="Прямоугольник 183">
              <a:extLst>
                <a:ext uri="{FF2B5EF4-FFF2-40B4-BE49-F238E27FC236}">
                  <a16:creationId xmlns:a16="http://schemas.microsoft.com/office/drawing/2014/main" id="{0C6EE377-9F05-9F2B-5B47-0151A7BA5762}"/>
                </a:ext>
              </a:extLst>
            </p:cNvPr>
            <p:cNvSpPr/>
            <p:nvPr/>
          </p:nvSpPr>
          <p:spPr>
            <a:xfrm rot="18900000">
              <a:off x="9661490" y="327948"/>
              <a:ext cx="303211" cy="1361222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85" name="Прямоугольник 184">
              <a:extLst>
                <a:ext uri="{FF2B5EF4-FFF2-40B4-BE49-F238E27FC236}">
                  <a16:creationId xmlns:a16="http://schemas.microsoft.com/office/drawing/2014/main" id="{3564137E-464E-BE2F-BEF7-9D18045977D9}"/>
                </a:ext>
              </a:extLst>
            </p:cNvPr>
            <p:cNvSpPr/>
            <p:nvPr/>
          </p:nvSpPr>
          <p:spPr>
            <a:xfrm rot="2700000">
              <a:off x="10431123" y="327947"/>
              <a:ext cx="303211" cy="1361222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89" name="Прямоугольник 188">
              <a:extLst>
                <a:ext uri="{FF2B5EF4-FFF2-40B4-BE49-F238E27FC236}">
                  <a16:creationId xmlns:a16="http://schemas.microsoft.com/office/drawing/2014/main" id="{190E8062-F833-E61B-7F7E-601BAA97B08C}"/>
                </a:ext>
              </a:extLst>
            </p:cNvPr>
            <p:cNvSpPr/>
            <p:nvPr/>
          </p:nvSpPr>
          <p:spPr>
            <a:xfrm rot="18900000">
              <a:off x="11183385" y="327948"/>
              <a:ext cx="303211" cy="1361222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EE3B2C21-38F7-FFE3-8378-4F0BA8222D05}"/>
              </a:ext>
            </a:extLst>
          </p:cNvPr>
          <p:cNvSpPr/>
          <p:nvPr/>
        </p:nvSpPr>
        <p:spPr>
          <a:xfrm>
            <a:off x="6975572" y="-216815"/>
            <a:ext cx="4045088" cy="3645816"/>
          </a:xfrm>
          <a:prstGeom prst="rect">
            <a:avLst/>
          </a:prstGeom>
          <a:solidFill>
            <a:srgbClr val="FCAF17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33FB5BF4-7011-7B67-90FE-F892C51A64E7}"/>
              </a:ext>
            </a:extLst>
          </p:cNvPr>
          <p:cNvSpPr/>
          <p:nvPr/>
        </p:nvSpPr>
        <p:spPr>
          <a:xfrm>
            <a:off x="6975572" y="3661351"/>
            <a:ext cx="4045088" cy="3645816"/>
          </a:xfrm>
          <a:prstGeom prst="rect">
            <a:avLst/>
          </a:prstGeom>
          <a:solidFill>
            <a:srgbClr val="FD493D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D6148AD5-2222-E278-CC6F-97EE6E38C746}"/>
              </a:ext>
            </a:extLst>
          </p:cNvPr>
          <p:cNvSpPr/>
          <p:nvPr/>
        </p:nvSpPr>
        <p:spPr>
          <a:xfrm>
            <a:off x="-499621" y="1143931"/>
            <a:ext cx="6498505" cy="4804383"/>
          </a:xfrm>
          <a:prstGeom prst="rect">
            <a:avLst/>
          </a:prstGeom>
          <a:solidFill>
            <a:srgbClr val="7030A0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3" name="Текст 2"/>
          <p:cNvSpPr txBox="1"/>
          <p:nvPr/>
        </p:nvSpPr>
        <p:spPr>
          <a:xfrm>
            <a:off x="336583" y="382819"/>
            <a:ext cx="2011854" cy="369328"/>
          </a:xfrm>
          <a:prstGeom prst="rect">
            <a:avLst/>
          </a:prstGeom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800" cap="all" dirty="0">
                <a:solidFill>
                  <a:srgbClr val="430B59"/>
                </a:solidFill>
                <a:latin typeface="Geometria" panose="020B0603020204020204"/>
              </a:rPr>
              <a:t>Проблема</a:t>
            </a:r>
            <a:endParaRPr sz="1800" cap="all" dirty="0">
              <a:solidFill>
                <a:srgbClr val="430B59"/>
              </a:solidFill>
              <a:latin typeface="Geometria" panose="020B0603020204020204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/>
          <p:cNvSpPr txBox="1"/>
          <p:nvPr/>
        </p:nvSpPr>
        <p:spPr>
          <a:xfrm>
            <a:off x="336583" y="3392553"/>
            <a:ext cx="4989789" cy="1169547"/>
          </a:xfrm>
          <a:prstGeom prst="rect">
            <a:avLst/>
          </a:prstGeom>
        </p:spPr>
        <p:txBody>
          <a:bodyPr lIns="45718" tIns="45718" rIns="45718" bIns="45718">
            <a:spAutoFit/>
          </a:bodyPr>
          <a:lstStyle/>
          <a:p>
            <a:pPr marL="285750" lvl="8" indent="-285750">
              <a:buFontTx/>
              <a:buChar char="-"/>
            </a:pPr>
            <a:r>
              <a:rPr lang="ru-RU" sz="1400" dirty="0">
                <a:solidFill>
                  <a:schemeClr val="bg1"/>
                </a:solidFill>
                <a:latin typeface="Comfortaa Medium" pitchFamily="2" charset="0"/>
              </a:rPr>
              <a:t>Распространенность оидиума </a:t>
            </a:r>
          </a:p>
          <a:p>
            <a:pPr marL="285750" lvl="8" indent="-285750">
              <a:buFontTx/>
              <a:buChar char="-"/>
            </a:pPr>
            <a:r>
              <a:rPr lang="ru-RU" sz="1400" dirty="0" err="1">
                <a:solidFill>
                  <a:schemeClr val="bg1"/>
                </a:solidFill>
                <a:latin typeface="Comfortaa Medium" pitchFamily="2" charset="0"/>
              </a:rPr>
              <a:t>Трудноизлечимость</a:t>
            </a:r>
            <a:r>
              <a:rPr lang="ru-RU" sz="1400" dirty="0">
                <a:solidFill>
                  <a:schemeClr val="bg1"/>
                </a:solidFill>
                <a:latin typeface="Comfortaa Medium" pitchFamily="2" charset="0"/>
              </a:rPr>
              <a:t> </a:t>
            </a:r>
          </a:p>
          <a:p>
            <a:pPr marL="285750" lvl="8" indent="-285750">
              <a:buFontTx/>
              <a:buChar char="-"/>
            </a:pPr>
            <a:r>
              <a:rPr lang="ru-RU" sz="1400" dirty="0">
                <a:solidFill>
                  <a:schemeClr val="bg1"/>
                </a:solidFill>
                <a:latin typeface="Comfortaa Medium" pitchFamily="2" charset="0"/>
              </a:rPr>
              <a:t>Высокая стоимость фунгицидов</a:t>
            </a:r>
          </a:p>
          <a:p>
            <a:pPr marL="285750" lvl="8" indent="-285750">
              <a:buFontTx/>
              <a:buChar char="-"/>
            </a:pPr>
            <a:endParaRPr lang="ru-RU" sz="1400" dirty="0">
              <a:solidFill>
                <a:schemeClr val="bg1"/>
              </a:solidFill>
              <a:latin typeface="Comfortaa Medium" pitchFamily="2" charset="0"/>
            </a:endParaRPr>
          </a:p>
          <a:p>
            <a:pPr marL="285750" lvl="8" indent="-285750">
              <a:buFontTx/>
              <a:buChar char="-"/>
            </a:pPr>
            <a:endParaRPr lang="ru-RU" sz="1400" dirty="0">
              <a:solidFill>
                <a:schemeClr val="bg1"/>
              </a:solidFill>
              <a:latin typeface="Comfortaa Medium" pitchFamily="2" charset="0"/>
            </a:endParaRPr>
          </a:p>
        </p:txBody>
      </p:sp>
      <p:sp>
        <p:nvSpPr>
          <p:cNvPr id="12" name="Текст 2"/>
          <p:cNvSpPr txBox="1"/>
          <p:nvPr/>
        </p:nvSpPr>
        <p:spPr>
          <a:xfrm>
            <a:off x="542591" y="1881531"/>
            <a:ext cx="4977411" cy="1169547"/>
          </a:xfrm>
          <a:prstGeom prst="rect">
            <a:avLst/>
          </a:prstGeom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just"/>
            <a:r>
              <a:rPr lang="ru-RU" sz="1400" dirty="0">
                <a:solidFill>
                  <a:schemeClr val="bg1"/>
                </a:solidFill>
                <a:latin typeface="Comfortaa Medium" pitchFamily="2" charset="0"/>
              </a:rPr>
              <a:t>У винограда </a:t>
            </a:r>
            <a:r>
              <a:rPr lang="ru-RU" sz="1400" dirty="0" err="1">
                <a:solidFill>
                  <a:schemeClr val="bg1"/>
                </a:solidFill>
                <a:latin typeface="Comfortaa Medium" pitchFamily="2" charset="0"/>
              </a:rPr>
              <a:t>Красностопа</a:t>
            </a:r>
            <a:r>
              <a:rPr lang="ru-RU" sz="1400" dirty="0">
                <a:solidFill>
                  <a:schemeClr val="bg1"/>
                </a:solidFill>
                <a:latin typeface="Comfortaa Medium" pitchFamily="2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Comfortaa Medium" pitchFamily="2" charset="0"/>
              </a:rPr>
              <a:t>Золотовского</a:t>
            </a:r>
            <a:r>
              <a:rPr lang="ru-RU" sz="1400" dirty="0">
                <a:solidFill>
                  <a:schemeClr val="bg1"/>
                </a:solidFill>
                <a:latin typeface="Comfortaa Medium" pitchFamily="2" charset="0"/>
              </a:rPr>
              <a:t> распространенного на территории Ростовской области и Краснодарского края наиболее распространена и практически неизлечимой является болезнь «Оидиум».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87972" y="4361450"/>
            <a:ext cx="513203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Comfortaa Medium" pitchFamily="2" charset="0"/>
              </a:rPr>
              <a:t>- Нужно соблюдать много факторов во время внесения препаратов</a:t>
            </a:r>
          </a:p>
          <a:p>
            <a:r>
              <a:rPr lang="ru-RU" sz="1400" dirty="0">
                <a:solidFill>
                  <a:schemeClr val="bg1"/>
                </a:solidFill>
                <a:latin typeface="Comfortaa Medium" pitchFamily="2" charset="0"/>
              </a:rPr>
              <a:t>- Возрастание толерантности оидиума к средствам, если их постоянно использовать</a:t>
            </a:r>
          </a:p>
          <a:p>
            <a:r>
              <a:rPr lang="ru-RU" sz="1400" dirty="0">
                <a:solidFill>
                  <a:schemeClr val="bg1"/>
                </a:solidFill>
                <a:latin typeface="Comfortaa Medium" pitchFamily="2" charset="0"/>
              </a:rPr>
              <a:t>- В основном многие препарата должны применятся в комплексе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263924" y="1440508"/>
            <a:ext cx="346838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>
                <a:solidFill>
                  <a:schemeClr val="bg1"/>
                </a:solidFill>
                <a:latin typeface="Comfortaa Medium" pitchFamily="2" charset="0"/>
              </a:rPr>
              <a:t>Необходимы более </a:t>
            </a:r>
            <a:r>
              <a:rPr lang="ru-RU" sz="1400" dirty="0" smtClean="0">
                <a:solidFill>
                  <a:schemeClr val="bg1"/>
                </a:solidFill>
                <a:latin typeface="Comfortaa Medium" pitchFamily="2" charset="0"/>
              </a:rPr>
              <a:t>эффективные способы </a:t>
            </a:r>
            <a:r>
              <a:rPr lang="ru-RU" sz="1400" dirty="0">
                <a:solidFill>
                  <a:schemeClr val="bg1"/>
                </a:solidFill>
                <a:latin typeface="Comfortaa Medium" pitchFamily="2" charset="0"/>
              </a:rPr>
              <a:t>лечения оидиума. </a:t>
            </a:r>
          </a:p>
          <a:p>
            <a:pPr algn="just"/>
            <a:endParaRPr lang="ru-RU" sz="1400" dirty="0">
              <a:solidFill>
                <a:schemeClr val="bg1"/>
              </a:solidFill>
              <a:latin typeface="Comfortaa Medium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294463" y="5047514"/>
            <a:ext cx="92394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7203173" y="4508901"/>
            <a:ext cx="3557415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>
                <a:solidFill>
                  <a:schemeClr val="bg1"/>
                </a:solidFill>
                <a:latin typeface="Comfortaa Medium" pitchFamily="2" charset="0"/>
              </a:rPr>
              <a:t>Для того чтобы уменьшить затраты на обработку саженцев и уже растущего винограда,  а также повысить эффективность от обработки, необходимо использовать новый способ по защите </a:t>
            </a:r>
            <a:r>
              <a:rPr lang="ru-RU" sz="1400" dirty="0" smtClean="0">
                <a:solidFill>
                  <a:schemeClr val="bg1"/>
                </a:solidFill>
                <a:latin typeface="Comfortaa Medium" pitchFamily="2" charset="0"/>
              </a:rPr>
              <a:t>винограда, а именно применение </a:t>
            </a:r>
            <a:r>
              <a:rPr lang="ru-RU" sz="1400" dirty="0" err="1">
                <a:solidFill>
                  <a:schemeClr val="bg1"/>
                </a:solidFill>
                <a:latin typeface="Comfortaa Medium" pitchFamily="2" charset="0"/>
              </a:rPr>
              <a:t>нанобиогибридов</a:t>
            </a:r>
            <a:r>
              <a:rPr lang="ru-RU" sz="1400" dirty="0">
                <a:solidFill>
                  <a:schemeClr val="bg1"/>
                </a:solidFill>
                <a:latin typeface="Comfortaa Medium" pitchFamily="2" charset="0"/>
              </a:rPr>
              <a:t>.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5E3EAF4-ACBE-1576-883C-6991E965CF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51988"/>
            <a:ext cx="542591" cy="506012"/>
          </a:xfrm>
          <a:prstGeom prst="rect">
            <a:avLst/>
          </a:prstGeom>
        </p:spPr>
      </p:pic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C60586DD-6890-065E-6891-5C94D52C6DDC}"/>
              </a:ext>
            </a:extLst>
          </p:cNvPr>
          <p:cNvSpPr/>
          <p:nvPr/>
        </p:nvSpPr>
        <p:spPr>
          <a:xfrm>
            <a:off x="0" y="6351988"/>
            <a:ext cx="542591" cy="506012"/>
          </a:xfrm>
          <a:prstGeom prst="rect">
            <a:avLst/>
          </a:prstGeom>
          <a:solidFill>
            <a:srgbClr val="FD493D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4835BBA-AA78-ACFC-94DF-FA693970ED43}"/>
              </a:ext>
            </a:extLst>
          </p:cNvPr>
          <p:cNvSpPr txBox="1"/>
          <p:nvPr/>
        </p:nvSpPr>
        <p:spPr>
          <a:xfrm>
            <a:off x="101699" y="6340098"/>
            <a:ext cx="263851" cy="461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sym typeface="Helvetica"/>
              </a:rPr>
              <a:t>8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92DAF59-1EDE-477F-B562-F97EA7E27B12}"/>
              </a:ext>
            </a:extLst>
          </p:cNvPr>
          <p:cNvSpPr txBox="1"/>
          <p:nvPr/>
        </p:nvSpPr>
        <p:spPr>
          <a:xfrm>
            <a:off x="501702" y="1286229"/>
            <a:ext cx="3051294" cy="46166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/>
            <a:r>
              <a:rPr lang="ru-RU" sz="2400" b="1" dirty="0">
                <a:solidFill>
                  <a:schemeClr val="bg1"/>
                </a:solidFill>
                <a:latin typeface="Geometria" panose="020B0603020204020204" pitchFamily="34" charset="-52"/>
              </a:rPr>
              <a:t>Проблема</a:t>
            </a:r>
            <a:endParaRPr lang="en-US" sz="2800" b="1" dirty="0">
              <a:solidFill>
                <a:schemeClr val="bg1"/>
              </a:solidFill>
              <a:latin typeface="Geometria" panose="020B0603020204020204" pitchFamily="34" charset="-52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7194F39-9773-ECB9-825C-45E977B753BA}"/>
              </a:ext>
            </a:extLst>
          </p:cNvPr>
          <p:cNvSpPr txBox="1"/>
          <p:nvPr/>
        </p:nvSpPr>
        <p:spPr>
          <a:xfrm>
            <a:off x="7813849" y="824564"/>
            <a:ext cx="2694102" cy="46166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Geometria" panose="020B0603020204020204" pitchFamily="34" charset="-52"/>
              </a:rPr>
              <a:t>Актуальность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40DD2A2-1053-AB9D-A07C-28DF74D9710C}"/>
              </a:ext>
            </a:extLst>
          </p:cNvPr>
          <p:cNvSpPr txBox="1"/>
          <p:nvPr/>
        </p:nvSpPr>
        <p:spPr>
          <a:xfrm>
            <a:off x="8258790" y="3899785"/>
            <a:ext cx="1804220" cy="46166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Geometria" panose="020B0603020204020204" pitchFamily="34" charset="-52"/>
              </a:rPr>
              <a:t>Решение 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A8838A3B-47AB-1997-7612-21CF3C9DA23A}"/>
              </a:ext>
            </a:extLst>
          </p:cNvPr>
          <p:cNvGrpSpPr/>
          <p:nvPr/>
        </p:nvGrpSpPr>
        <p:grpSpPr>
          <a:xfrm>
            <a:off x="3676811" y="6093699"/>
            <a:ext cx="1854532" cy="547722"/>
            <a:chOff x="6877635" y="327947"/>
            <a:chExt cx="4608961" cy="1361223"/>
          </a:xfrm>
          <a:solidFill>
            <a:srgbClr val="FCAF17"/>
          </a:solidFill>
        </p:grpSpPr>
        <p:sp>
          <p:nvSpPr>
            <p:cNvPr id="30" name="Прямоугольник 29">
              <a:extLst>
                <a:ext uri="{FF2B5EF4-FFF2-40B4-BE49-F238E27FC236}">
                  <a16:creationId xmlns:a16="http://schemas.microsoft.com/office/drawing/2014/main" id="{988B1B62-D894-D8EB-C227-A1F262CC6D32}"/>
                </a:ext>
              </a:extLst>
            </p:cNvPr>
            <p:cNvSpPr/>
            <p:nvPr/>
          </p:nvSpPr>
          <p:spPr>
            <a:xfrm rot="2700000">
              <a:off x="7406640" y="327946"/>
              <a:ext cx="303211" cy="1361222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31" name="Прямоугольник 30">
              <a:extLst>
                <a:ext uri="{FF2B5EF4-FFF2-40B4-BE49-F238E27FC236}">
                  <a16:creationId xmlns:a16="http://schemas.microsoft.com/office/drawing/2014/main" id="{1F179214-BF4E-E2F6-79AE-D506BB9DAEF1}"/>
                </a:ext>
              </a:extLst>
            </p:cNvPr>
            <p:cNvSpPr/>
            <p:nvPr/>
          </p:nvSpPr>
          <p:spPr>
            <a:xfrm rot="18900000">
              <a:off x="8158902" y="327947"/>
              <a:ext cx="303211" cy="1361222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60" name="Прямоугольник 159">
              <a:extLst>
                <a:ext uri="{FF2B5EF4-FFF2-40B4-BE49-F238E27FC236}">
                  <a16:creationId xmlns:a16="http://schemas.microsoft.com/office/drawing/2014/main" id="{965452C1-F25A-3A9B-A87F-9DB27D9C566E}"/>
                </a:ext>
              </a:extLst>
            </p:cNvPr>
            <p:cNvSpPr/>
            <p:nvPr/>
          </p:nvSpPr>
          <p:spPr>
            <a:xfrm rot="2700000">
              <a:off x="8909228" y="327947"/>
              <a:ext cx="303211" cy="1361222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61" name="Прямоугольник 160">
              <a:extLst>
                <a:ext uri="{FF2B5EF4-FFF2-40B4-BE49-F238E27FC236}">
                  <a16:creationId xmlns:a16="http://schemas.microsoft.com/office/drawing/2014/main" id="{3CBCF39E-9C6F-9021-4CB7-5CA0BFCC2126}"/>
                </a:ext>
              </a:extLst>
            </p:cNvPr>
            <p:cNvSpPr/>
            <p:nvPr/>
          </p:nvSpPr>
          <p:spPr>
            <a:xfrm rot="18900000">
              <a:off x="9661490" y="327948"/>
              <a:ext cx="303211" cy="1361222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62" name="Прямоугольник 161">
              <a:extLst>
                <a:ext uri="{FF2B5EF4-FFF2-40B4-BE49-F238E27FC236}">
                  <a16:creationId xmlns:a16="http://schemas.microsoft.com/office/drawing/2014/main" id="{F42F2002-BC3D-4125-04FD-C9B35B018664}"/>
                </a:ext>
              </a:extLst>
            </p:cNvPr>
            <p:cNvSpPr/>
            <p:nvPr/>
          </p:nvSpPr>
          <p:spPr>
            <a:xfrm rot="2700000">
              <a:off x="10431123" y="327947"/>
              <a:ext cx="303211" cy="1361222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63" name="Прямоугольник 162">
              <a:extLst>
                <a:ext uri="{FF2B5EF4-FFF2-40B4-BE49-F238E27FC236}">
                  <a16:creationId xmlns:a16="http://schemas.microsoft.com/office/drawing/2014/main" id="{C9046E3B-A6ED-2E12-EC8A-B3828BEAF1FE}"/>
                </a:ext>
              </a:extLst>
            </p:cNvPr>
            <p:cNvSpPr/>
            <p:nvPr/>
          </p:nvSpPr>
          <p:spPr>
            <a:xfrm rot="18900000">
              <a:off x="11183385" y="327948"/>
              <a:ext cx="303211" cy="1361222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64" name="Группа 163">
            <a:extLst>
              <a:ext uri="{FF2B5EF4-FFF2-40B4-BE49-F238E27FC236}">
                <a16:creationId xmlns:a16="http://schemas.microsoft.com/office/drawing/2014/main" id="{C39D7634-8AEE-3872-BD82-8A002D806C5B}"/>
              </a:ext>
            </a:extLst>
          </p:cNvPr>
          <p:cNvGrpSpPr/>
          <p:nvPr/>
        </p:nvGrpSpPr>
        <p:grpSpPr>
          <a:xfrm>
            <a:off x="9991936" y="2720965"/>
            <a:ext cx="1854532" cy="547722"/>
            <a:chOff x="6877635" y="327947"/>
            <a:chExt cx="4608961" cy="1361223"/>
          </a:xfrm>
          <a:solidFill>
            <a:srgbClr val="FD493D"/>
          </a:solidFill>
        </p:grpSpPr>
        <p:sp>
          <p:nvSpPr>
            <p:cNvPr id="165" name="Прямоугольник 164">
              <a:extLst>
                <a:ext uri="{FF2B5EF4-FFF2-40B4-BE49-F238E27FC236}">
                  <a16:creationId xmlns:a16="http://schemas.microsoft.com/office/drawing/2014/main" id="{D1CA05CD-C4B9-E7DF-13B8-E551DEDCCD12}"/>
                </a:ext>
              </a:extLst>
            </p:cNvPr>
            <p:cNvSpPr/>
            <p:nvPr/>
          </p:nvSpPr>
          <p:spPr>
            <a:xfrm rot="2700000">
              <a:off x="7406640" y="327946"/>
              <a:ext cx="303211" cy="1361222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66" name="Прямоугольник 165">
              <a:extLst>
                <a:ext uri="{FF2B5EF4-FFF2-40B4-BE49-F238E27FC236}">
                  <a16:creationId xmlns:a16="http://schemas.microsoft.com/office/drawing/2014/main" id="{5C6456B4-0981-1E2A-89B6-13A1A8F915F9}"/>
                </a:ext>
              </a:extLst>
            </p:cNvPr>
            <p:cNvSpPr/>
            <p:nvPr/>
          </p:nvSpPr>
          <p:spPr>
            <a:xfrm rot="18900000">
              <a:off x="8158902" y="327947"/>
              <a:ext cx="303211" cy="1361222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67" name="Прямоугольник 166">
              <a:extLst>
                <a:ext uri="{FF2B5EF4-FFF2-40B4-BE49-F238E27FC236}">
                  <a16:creationId xmlns:a16="http://schemas.microsoft.com/office/drawing/2014/main" id="{A7999169-7237-3FA8-6DA4-654171C49C0E}"/>
                </a:ext>
              </a:extLst>
            </p:cNvPr>
            <p:cNvSpPr/>
            <p:nvPr/>
          </p:nvSpPr>
          <p:spPr>
            <a:xfrm rot="2700000">
              <a:off x="8909228" y="327947"/>
              <a:ext cx="303211" cy="1361222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68" name="Прямоугольник 167">
              <a:extLst>
                <a:ext uri="{FF2B5EF4-FFF2-40B4-BE49-F238E27FC236}">
                  <a16:creationId xmlns:a16="http://schemas.microsoft.com/office/drawing/2014/main" id="{8793F6EE-C9ED-2416-3235-2716F82FCBC0}"/>
                </a:ext>
              </a:extLst>
            </p:cNvPr>
            <p:cNvSpPr/>
            <p:nvPr/>
          </p:nvSpPr>
          <p:spPr>
            <a:xfrm rot="18900000">
              <a:off x="9661490" y="327948"/>
              <a:ext cx="303211" cy="1361222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69" name="Прямоугольник 168">
              <a:extLst>
                <a:ext uri="{FF2B5EF4-FFF2-40B4-BE49-F238E27FC236}">
                  <a16:creationId xmlns:a16="http://schemas.microsoft.com/office/drawing/2014/main" id="{2DD7E7AA-F689-36C0-C2BA-EE06914C4397}"/>
                </a:ext>
              </a:extLst>
            </p:cNvPr>
            <p:cNvSpPr/>
            <p:nvPr/>
          </p:nvSpPr>
          <p:spPr>
            <a:xfrm rot="2700000">
              <a:off x="10431123" y="327947"/>
              <a:ext cx="303211" cy="1361222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70" name="Прямоугольник 169">
              <a:extLst>
                <a:ext uri="{FF2B5EF4-FFF2-40B4-BE49-F238E27FC236}">
                  <a16:creationId xmlns:a16="http://schemas.microsoft.com/office/drawing/2014/main" id="{6F2F2034-B4CC-DF1E-66C4-BBA0319D9EBB}"/>
                </a:ext>
              </a:extLst>
            </p:cNvPr>
            <p:cNvSpPr/>
            <p:nvPr/>
          </p:nvSpPr>
          <p:spPr>
            <a:xfrm rot="18900000">
              <a:off x="11183385" y="327948"/>
              <a:ext cx="303211" cy="1361222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Прямоугольник"/>
          <p:cNvSpPr/>
          <p:nvPr/>
        </p:nvSpPr>
        <p:spPr>
          <a:xfrm>
            <a:off x="-18522" y="6358526"/>
            <a:ext cx="542262" cy="506843"/>
          </a:xfrm>
          <a:prstGeom prst="rect">
            <a:avLst/>
          </a:prstGeom>
          <a:solidFill>
            <a:srgbClr val="FCAF17"/>
          </a:solidFill>
          <a:ln w="12700" cap="flat">
            <a:noFill/>
            <a:miter lim="400000"/>
          </a:ln>
          <a:effectLst/>
        </p:spPr>
        <p:txBody>
          <a:bodyPr wrap="square" lIns="45718" tIns="45718" rIns="45718" bIns="45718" anchor="ctr">
            <a:noAutofit/>
          </a:bodyPr>
          <a:lstStyle/>
          <a:p>
            <a:pPr algn="ctr"/>
            <a:endParaRPr/>
          </a:p>
        </p:txBody>
      </p:sp>
      <p:sp>
        <p:nvSpPr>
          <p:cNvPr id="3" name="Текст 2"/>
          <p:cNvSpPr txBox="1"/>
          <p:nvPr/>
        </p:nvSpPr>
        <p:spPr>
          <a:xfrm>
            <a:off x="18533" y="369355"/>
            <a:ext cx="6518934" cy="338550"/>
          </a:xfrm>
          <a:prstGeom prst="rect">
            <a:avLst/>
          </a:prstGeom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161924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/>
          <p:cNvSpPr txBox="1"/>
          <p:nvPr/>
        </p:nvSpPr>
        <p:spPr>
          <a:xfrm>
            <a:off x="1793790" y="3385728"/>
            <a:ext cx="4989789" cy="338550"/>
          </a:xfrm>
          <a:prstGeom prst="rect">
            <a:avLst/>
          </a:prstGeom>
        </p:spPr>
        <p:txBody>
          <a:bodyPr lIns="45718" tIns="45718" rIns="45718" bIns="45718">
            <a:spAutoFit/>
          </a:bodyPr>
          <a:lstStyle/>
          <a:p>
            <a:pPr lvl="8"/>
            <a:endParaRPr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-67700" y="336728"/>
            <a:ext cx="349669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430B59"/>
                </a:solidFill>
                <a:latin typeface="Geometria" panose="020B0603020204020204"/>
              </a:rPr>
              <a:t>ЦЕННОСТНОЕ ПРЕДЛОЖЕНИЕ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07624" y="1381506"/>
            <a:ext cx="6518934" cy="123110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vertOverflow="overflow" horzOverflow="overflow" vert="horz" wrap="square" lIns="45718" tIns="45718" rIns="45718" bIns="45718" spcCol="38100" rtlCol="0" anchor="t">
            <a:spAutoFit/>
          </a:bodyPr>
          <a:lstStyle/>
          <a:p>
            <a:r>
              <a:rPr kumimoji="0" lang="ru-RU" sz="2800" b="1" i="0" u="none" strike="noStrike" cap="none" spc="0" baseline="0" dirty="0">
                <a:ln>
                  <a:noFill/>
                </a:ln>
                <a:solidFill>
                  <a:srgbClr val="7030A0"/>
                </a:solidFill>
                <a:effectLst/>
                <a:uLnTx/>
                <a:latin typeface="Geometria" panose="020B0603020204020204" pitchFamily="34" charset="-52"/>
                <a:sym typeface="Helvetica"/>
              </a:rPr>
              <a:t>Применение </a:t>
            </a:r>
            <a:r>
              <a:rPr kumimoji="0" lang="ru-RU" sz="2800" b="1" i="0" u="none" strike="noStrike" cap="none" spc="0" baseline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latin typeface="Geometria" panose="020B0603020204020204" pitchFamily="34" charset="-52"/>
                <a:sym typeface="Helvetica"/>
              </a:rPr>
              <a:t>наноматериалов</a:t>
            </a:r>
            <a:r>
              <a:rPr kumimoji="0" lang="ru-RU" sz="2800" b="1" i="0" u="none" strike="noStrike" cap="none" spc="0" baseline="0" dirty="0">
                <a:ln>
                  <a:noFill/>
                </a:ln>
                <a:solidFill>
                  <a:srgbClr val="7030A0"/>
                </a:solidFill>
                <a:effectLst/>
                <a:uLnTx/>
                <a:latin typeface="Geometria" panose="020B0603020204020204" pitchFamily="34" charset="-52"/>
                <a:sym typeface="Helvetica"/>
              </a:rPr>
              <a:t> в </a:t>
            </a:r>
            <a:r>
              <a:rPr lang="ru-RU" sz="2800" b="1" dirty="0">
                <a:solidFill>
                  <a:srgbClr val="7030A0"/>
                </a:solidFill>
                <a:latin typeface="Geometria" panose="020B0603020204020204" pitchFamily="34" charset="-52"/>
              </a:rPr>
              <a:t>виде СЗР имеет ряд преимуществ: 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</a:pPr>
            <a:endParaRPr kumimoji="0" lang="ru-RU" sz="1800" b="1" i="0" u="none" strike="noStrike" cap="none" spc="0" baseline="0" dirty="0">
              <a:ln>
                <a:noFill/>
              </a:ln>
              <a:solidFill>
                <a:srgbClr val="7030A0"/>
              </a:solidFill>
              <a:effectLst/>
              <a:uLnTx/>
              <a:latin typeface="Geometria" panose="020B0603020204020204" pitchFamily="34" charset="-52"/>
              <a:sym typeface="Helvetica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111744" y="2612608"/>
            <a:ext cx="5610361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SzPct val="100000"/>
            </a:pPr>
            <a:r>
              <a:rPr lang="ru-RU" sz="1400" dirty="0">
                <a:solidFill>
                  <a:srgbClr val="430B59"/>
                </a:solidFill>
                <a:latin typeface="Comfortaa Medium" pitchFamily="2" charset="0"/>
              </a:rPr>
              <a:t>Повышения противогрибковой активности позволяет снизить дозировку препарата</a:t>
            </a:r>
            <a:endParaRPr lang="en-US" sz="1400" dirty="0">
              <a:solidFill>
                <a:srgbClr val="430B59"/>
              </a:solidFill>
              <a:latin typeface="Comfortaa Medium" pitchFamily="2" charset="0"/>
            </a:endParaRPr>
          </a:p>
          <a:p>
            <a:pPr>
              <a:buSzPct val="100000"/>
            </a:pPr>
            <a:endParaRPr lang="ru-RU" sz="1400" dirty="0">
              <a:solidFill>
                <a:srgbClr val="430B59"/>
              </a:solidFill>
              <a:latin typeface="Comfortaa Medium" pitchFamily="2" charset="0"/>
            </a:endParaRPr>
          </a:p>
          <a:p>
            <a:pPr>
              <a:buSzPct val="100000"/>
            </a:pPr>
            <a:r>
              <a:rPr lang="ru-RU" sz="1400" dirty="0">
                <a:solidFill>
                  <a:srgbClr val="430B59"/>
                </a:solidFill>
                <a:latin typeface="Comfortaa Medium" pitchFamily="2" charset="0"/>
              </a:rPr>
              <a:t>Фунгицид на основе НМ не вызывает привыкание у винограда, что позволяет уменьшить количество обработок</a:t>
            </a:r>
            <a:endParaRPr lang="en-US" sz="1400" dirty="0">
              <a:solidFill>
                <a:srgbClr val="430B59"/>
              </a:solidFill>
              <a:latin typeface="Comfortaa Medium" pitchFamily="2" charset="0"/>
            </a:endParaRPr>
          </a:p>
          <a:p>
            <a:pPr>
              <a:buSzPct val="100000"/>
            </a:pPr>
            <a:endParaRPr lang="ru-RU" sz="1400" dirty="0">
              <a:solidFill>
                <a:srgbClr val="430B59"/>
              </a:solidFill>
              <a:latin typeface="Comfortaa Medium" pitchFamily="2" charset="0"/>
            </a:endParaRPr>
          </a:p>
          <a:p>
            <a:pPr>
              <a:buSzPct val="100000"/>
            </a:pPr>
            <a:r>
              <a:rPr lang="ru-RU" sz="1400" dirty="0">
                <a:solidFill>
                  <a:srgbClr val="430B59"/>
                </a:solidFill>
                <a:latin typeface="Comfortaa Medium" pitchFamily="2" charset="0"/>
              </a:rPr>
              <a:t>Не важны погодные условия </a:t>
            </a:r>
            <a:endParaRPr lang="en-US" sz="1400" dirty="0">
              <a:solidFill>
                <a:srgbClr val="430B59"/>
              </a:solidFill>
              <a:latin typeface="Comfortaa Medium" pitchFamily="2" charset="0"/>
            </a:endParaRPr>
          </a:p>
          <a:p>
            <a:pPr>
              <a:buSzPct val="100000"/>
            </a:pPr>
            <a:endParaRPr lang="ru-RU" sz="1400" dirty="0">
              <a:solidFill>
                <a:srgbClr val="430B59"/>
              </a:solidFill>
              <a:latin typeface="Comfortaa Medium" pitchFamily="2" charset="0"/>
            </a:endParaRPr>
          </a:p>
          <a:p>
            <a:pPr>
              <a:buSzPct val="100000"/>
            </a:pPr>
            <a:r>
              <a:rPr lang="ru-RU" sz="1400" dirty="0">
                <a:solidFill>
                  <a:srgbClr val="430B59"/>
                </a:solidFill>
                <a:latin typeface="Comfortaa Medium" pitchFamily="2" charset="0"/>
              </a:rPr>
              <a:t>Проникает внутрь мицелия, что помогает снизить распространение заболевания в дальнейшем </a:t>
            </a:r>
            <a:endParaRPr lang="en-US" sz="1400" dirty="0">
              <a:solidFill>
                <a:srgbClr val="430B59"/>
              </a:solidFill>
              <a:latin typeface="Comfortaa Medium" pitchFamily="2" charset="0"/>
            </a:endParaRPr>
          </a:p>
          <a:p>
            <a:pPr>
              <a:buSzPct val="100000"/>
            </a:pPr>
            <a:endParaRPr lang="ru-RU" sz="1400" dirty="0">
              <a:solidFill>
                <a:srgbClr val="430B59"/>
              </a:solidFill>
              <a:latin typeface="Comfortaa Medium" pitchFamily="2" charset="0"/>
            </a:endParaRPr>
          </a:p>
          <a:p>
            <a:r>
              <a:rPr lang="ru-RU" sz="1400" dirty="0">
                <a:solidFill>
                  <a:srgbClr val="430B59"/>
                </a:solidFill>
                <a:latin typeface="Comfortaa Medium" pitchFamily="2" charset="0"/>
              </a:rPr>
              <a:t>Применение </a:t>
            </a:r>
            <a:r>
              <a:rPr lang="ru-RU" sz="1400" dirty="0" err="1">
                <a:solidFill>
                  <a:srgbClr val="430B59"/>
                </a:solidFill>
                <a:latin typeface="Comfortaa Medium" pitchFamily="2" charset="0"/>
              </a:rPr>
              <a:t>наноматериалов</a:t>
            </a:r>
            <a:r>
              <a:rPr lang="ru-RU" sz="1400" dirty="0">
                <a:solidFill>
                  <a:srgbClr val="430B59"/>
                </a:solidFill>
                <a:latin typeface="Comfortaa Medium" pitchFamily="2" charset="0"/>
              </a:rPr>
              <a:t> в качестве фунгицидов помогает минимизировать их потери и негативное воздействие на окружающую среду</a:t>
            </a:r>
          </a:p>
          <a:p>
            <a:pPr marL="285750" indent="-285750">
              <a:buSzPct val="100000"/>
              <a:buFont typeface="Arial" panose="020B0604020202020204" pitchFamily="34" charset="0"/>
              <a:buChar char="•"/>
            </a:pPr>
            <a:endParaRPr lang="ru-RU" sz="1400" dirty="0">
              <a:solidFill>
                <a:srgbClr val="430B59"/>
              </a:solidFill>
              <a:latin typeface="Comfortaa Medium" pitchFamily="2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BCAE480-CD76-B696-93D7-7C7FBBAD0F51}"/>
              </a:ext>
            </a:extLst>
          </p:cNvPr>
          <p:cNvSpPr/>
          <p:nvPr/>
        </p:nvSpPr>
        <p:spPr>
          <a:xfrm>
            <a:off x="-144781" y="692501"/>
            <a:ext cx="306705" cy="97077"/>
          </a:xfrm>
          <a:prstGeom prst="rect">
            <a:avLst/>
          </a:prstGeom>
          <a:solidFill>
            <a:srgbClr val="FBB3C1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B1DCA19F-142B-5164-F735-23E863B555C7}"/>
              </a:ext>
            </a:extLst>
          </p:cNvPr>
          <p:cNvSpPr/>
          <p:nvPr/>
        </p:nvSpPr>
        <p:spPr>
          <a:xfrm>
            <a:off x="1802128" y="2740041"/>
            <a:ext cx="221993" cy="221993"/>
          </a:xfrm>
          <a:prstGeom prst="ellipse">
            <a:avLst/>
          </a:prstGeom>
          <a:solidFill>
            <a:srgbClr val="9F00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8882AD75-75A3-7EEF-75B9-42CC207804BD}"/>
              </a:ext>
            </a:extLst>
          </p:cNvPr>
          <p:cNvSpPr/>
          <p:nvPr/>
        </p:nvSpPr>
        <p:spPr>
          <a:xfrm>
            <a:off x="1802127" y="3356998"/>
            <a:ext cx="221993" cy="221993"/>
          </a:xfrm>
          <a:prstGeom prst="ellipse">
            <a:avLst/>
          </a:prstGeom>
          <a:solidFill>
            <a:srgbClr val="9F00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95E081C5-AF22-E040-270D-815B2C977FA6}"/>
              </a:ext>
            </a:extLst>
          </p:cNvPr>
          <p:cNvSpPr/>
          <p:nvPr/>
        </p:nvSpPr>
        <p:spPr>
          <a:xfrm>
            <a:off x="1809563" y="3917061"/>
            <a:ext cx="221993" cy="221993"/>
          </a:xfrm>
          <a:prstGeom prst="ellipse">
            <a:avLst/>
          </a:prstGeom>
          <a:solidFill>
            <a:srgbClr val="9F00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8" name="Овал 17">
            <a:extLst>
              <a:ext uri="{FF2B5EF4-FFF2-40B4-BE49-F238E27FC236}">
                <a16:creationId xmlns:a16="http://schemas.microsoft.com/office/drawing/2014/main" id="{0EA78FFF-F8EE-4019-7E23-F7C07A79BA43}"/>
              </a:ext>
            </a:extLst>
          </p:cNvPr>
          <p:cNvSpPr/>
          <p:nvPr/>
        </p:nvSpPr>
        <p:spPr>
          <a:xfrm>
            <a:off x="1809563" y="4445705"/>
            <a:ext cx="221993" cy="221993"/>
          </a:xfrm>
          <a:prstGeom prst="ellipse">
            <a:avLst/>
          </a:prstGeom>
          <a:solidFill>
            <a:srgbClr val="9F00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B781C12A-8CD6-9268-54A6-99AA94A7F999}"/>
              </a:ext>
            </a:extLst>
          </p:cNvPr>
          <p:cNvSpPr/>
          <p:nvPr/>
        </p:nvSpPr>
        <p:spPr>
          <a:xfrm>
            <a:off x="1809563" y="5111769"/>
            <a:ext cx="221993" cy="221993"/>
          </a:xfrm>
          <a:prstGeom prst="ellipse">
            <a:avLst/>
          </a:prstGeom>
          <a:solidFill>
            <a:srgbClr val="9F00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1AD64744-0847-59A5-1385-550F4070B6B1}"/>
              </a:ext>
            </a:extLst>
          </p:cNvPr>
          <p:cNvSpPr/>
          <p:nvPr/>
        </p:nvSpPr>
        <p:spPr>
          <a:xfrm>
            <a:off x="10166488" y="-203200"/>
            <a:ext cx="2107832" cy="7223760"/>
          </a:xfrm>
          <a:prstGeom prst="rect">
            <a:avLst/>
          </a:prstGeom>
          <a:solidFill>
            <a:srgbClr val="7030A0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12D1019A-EDBE-F103-2290-95D6113C6BC4}"/>
              </a:ext>
            </a:extLst>
          </p:cNvPr>
          <p:cNvSpPr/>
          <p:nvPr/>
        </p:nvSpPr>
        <p:spPr>
          <a:xfrm>
            <a:off x="9824108" y="-164751"/>
            <a:ext cx="256148" cy="7223760"/>
          </a:xfrm>
          <a:prstGeom prst="rect">
            <a:avLst/>
          </a:prstGeom>
          <a:solidFill>
            <a:srgbClr val="9F00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45B0C1D1-7888-8450-EFB0-C1C16B8971EF}"/>
              </a:ext>
            </a:extLst>
          </p:cNvPr>
          <p:cNvSpPr/>
          <p:nvPr/>
        </p:nvSpPr>
        <p:spPr>
          <a:xfrm>
            <a:off x="10160444" y="5813804"/>
            <a:ext cx="2107832" cy="2186076"/>
          </a:xfrm>
          <a:prstGeom prst="rect">
            <a:avLst/>
          </a:prstGeom>
          <a:solidFill>
            <a:srgbClr val="FFAC00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409BFFEB-9565-C486-FCA6-BC0FBD3FC564}"/>
              </a:ext>
            </a:extLst>
          </p:cNvPr>
          <p:cNvSpPr/>
          <p:nvPr/>
        </p:nvSpPr>
        <p:spPr>
          <a:xfrm>
            <a:off x="7533786" y="-1516360"/>
            <a:ext cx="409201" cy="2703217"/>
          </a:xfrm>
          <a:prstGeom prst="rect">
            <a:avLst/>
          </a:prstGeom>
          <a:solidFill>
            <a:srgbClr val="FF2F2D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432B106-3F90-1A38-B0F0-D464451530D4}"/>
              </a:ext>
            </a:extLst>
          </p:cNvPr>
          <p:cNvSpPr txBox="1"/>
          <p:nvPr/>
        </p:nvSpPr>
        <p:spPr>
          <a:xfrm>
            <a:off x="95759" y="6358526"/>
            <a:ext cx="263851" cy="461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chemeClr val="bg1"/>
                </a:solidFill>
              </a:rPr>
              <a:t>9</a:t>
            </a:r>
            <a:endParaRPr kumimoji="0" lang="ru-RU" sz="24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sym typeface="Helvetica"/>
            </a:endParaRP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 txBox="1"/>
          <p:nvPr/>
        </p:nvSpPr>
        <p:spPr>
          <a:xfrm>
            <a:off x="336583" y="371711"/>
            <a:ext cx="1867365" cy="369328"/>
          </a:xfrm>
          <a:prstGeom prst="rect">
            <a:avLst/>
          </a:prstGeom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800" cap="all" dirty="0">
                <a:solidFill>
                  <a:srgbClr val="430B59"/>
                </a:solidFill>
                <a:latin typeface="Geometria" panose="020B0603020204020204"/>
              </a:rPr>
              <a:t>Конкуренты</a:t>
            </a:r>
            <a:endParaRPr sz="1800" cap="all" dirty="0">
              <a:solidFill>
                <a:srgbClr val="430B59"/>
              </a:solidFill>
              <a:latin typeface="Geometria" panose="020B0603020204020204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5" name="Текст 2"/>
          <p:cNvSpPr txBox="1"/>
          <p:nvPr/>
        </p:nvSpPr>
        <p:spPr>
          <a:xfrm>
            <a:off x="4275377" y="925968"/>
            <a:ext cx="9365538" cy="523216"/>
          </a:xfrm>
          <a:prstGeom prst="rect">
            <a:avLst/>
          </a:prstGeom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800" b="1" dirty="0">
                <a:solidFill>
                  <a:srgbClr val="7030A0"/>
                </a:solidFill>
                <a:latin typeface="Geometria" panose="020B0603020204020204" pitchFamily="34" charset="-52"/>
              </a:rPr>
              <a:t>КОНКУРЕНТЫ</a:t>
            </a:r>
            <a:endParaRPr lang="ru-RU" sz="3600" b="1" dirty="0">
              <a:solidFill>
                <a:srgbClr val="7030A0"/>
              </a:solidFill>
              <a:latin typeface="Geometria" panose="020B0603020204020204" pitchFamily="34" charset="-52"/>
            </a:endParaRPr>
          </a:p>
        </p:txBody>
      </p:sp>
      <p:sp>
        <p:nvSpPr>
          <p:cNvPr id="18" name="Прямоугольник"/>
          <p:cNvSpPr/>
          <p:nvPr/>
        </p:nvSpPr>
        <p:spPr>
          <a:xfrm>
            <a:off x="-6779" y="6365338"/>
            <a:ext cx="542262" cy="506843"/>
          </a:xfrm>
          <a:prstGeom prst="rect">
            <a:avLst/>
          </a:prstGeom>
          <a:solidFill>
            <a:srgbClr val="FD493D"/>
          </a:solidFill>
          <a:ln w="12700" cap="flat">
            <a:noFill/>
            <a:miter lim="400000"/>
          </a:ln>
          <a:effectLst/>
        </p:spPr>
        <p:txBody>
          <a:bodyPr wrap="square" lIns="45718" tIns="45718" rIns="45718" bIns="45718" anchor="ctr">
            <a:noAutofit/>
          </a:bodyPr>
          <a:lstStyle/>
          <a:p>
            <a:pPr algn="ctr"/>
            <a:endParaRPr/>
          </a:p>
        </p:txBody>
      </p:sp>
      <p:graphicFrame>
        <p:nvGraphicFramePr>
          <p:cNvPr id="20" name="Таблица 3"/>
          <p:cNvGraphicFramePr/>
          <p:nvPr>
            <p:extLst>
              <p:ext uri="{D42A27DB-BD31-4B8C-83A1-F6EECF244321}">
                <p14:modId xmlns:p14="http://schemas.microsoft.com/office/powerpoint/2010/main" val="2841217849"/>
              </p:ext>
            </p:extLst>
          </p:nvPr>
        </p:nvGraphicFramePr>
        <p:xfrm>
          <a:off x="285340" y="1668163"/>
          <a:ext cx="11600548" cy="3526993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9186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709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860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399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2850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5641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92437">
                <a:tc rowSpan="2">
                  <a:txBody>
                    <a:bodyPr/>
                    <a:lstStyle/>
                    <a:p>
                      <a:pPr lvl="8" algn="ctr"/>
                      <a:r>
                        <a:rPr lang="ru-RU" sz="2000" dirty="0">
                          <a:solidFill>
                            <a:schemeClr val="bg1"/>
                          </a:solidFill>
                          <a:latin typeface="Geometria" panose="020B0603020204020204" pitchFamily="34" charset="-52"/>
                        </a:rPr>
                        <a:t>Конкурент</a:t>
                      </a:r>
                      <a:endParaRPr sz="2000" dirty="0">
                        <a:solidFill>
                          <a:schemeClr val="bg1"/>
                        </a:solidFill>
                        <a:latin typeface="Geometria" panose="020B0603020204020204" pitchFamily="34" charset="-52"/>
                      </a:endParaRPr>
                    </a:p>
                  </a:txBody>
                  <a:tcPr marL="40509" marR="40509" marT="40509" marB="405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gridSpan="2">
                  <a:txBody>
                    <a:bodyPr/>
                    <a:lstStyle/>
                    <a:p>
                      <a:pPr lvl="8" algn="ctr"/>
                      <a:r>
                        <a:rPr sz="2000" dirty="0">
                          <a:solidFill>
                            <a:schemeClr val="bg1"/>
                          </a:solidFill>
                          <a:latin typeface="Geometria" panose="020B0603020204020204" pitchFamily="34" charset="-52"/>
                        </a:rPr>
                        <a:t>Преимущества</a:t>
                      </a:r>
                    </a:p>
                  </a:txBody>
                  <a:tcPr marL="40509" marR="40509" marT="40509" marB="405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bg1"/>
                          </a:solidFill>
                          <a:latin typeface="Geometria" panose="020B0603020204020204" pitchFamily="34" charset="-52"/>
                        </a:rPr>
                        <a:t>Недостатки</a:t>
                      </a:r>
                      <a:endParaRPr sz="2000" dirty="0">
                        <a:solidFill>
                          <a:schemeClr val="bg1"/>
                        </a:solidFill>
                        <a:latin typeface="Geometria" panose="020B0603020204020204" pitchFamily="34" charset="-52"/>
                      </a:endParaRPr>
                    </a:p>
                  </a:txBody>
                  <a:tcPr marL="40509" marR="40509" marT="40509" marB="405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bg1"/>
                          </a:solidFill>
                          <a:latin typeface="Geometria" panose="020B0603020204020204" pitchFamily="34" charset="-52"/>
                        </a:rPr>
                        <a:t>Ответ</a:t>
                      </a:r>
                      <a:endParaRPr sz="2000" dirty="0">
                        <a:solidFill>
                          <a:schemeClr val="bg1"/>
                        </a:solidFill>
                        <a:latin typeface="Geometria" panose="020B0603020204020204" pitchFamily="34" charset="-52"/>
                      </a:endParaRPr>
                    </a:p>
                  </a:txBody>
                  <a:tcPr marL="40509" marR="40509" marT="40509" marB="405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5397">
                <a:tc vMerge="1">
                  <a:txBody>
                    <a:bodyPr/>
                    <a:lstStyle/>
                    <a:p>
                      <a:pPr lvl="8" algn="l"/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8" algn="ctr"/>
                      <a:r>
                        <a:rPr sz="1400" dirty="0">
                          <a:solidFill>
                            <a:schemeClr val="tx1"/>
                          </a:solidFill>
                          <a:latin typeface="Comfortaa Medium" pitchFamily="2" charset="0"/>
                        </a:rPr>
                        <a:t>Преимущества</a:t>
                      </a:r>
                    </a:p>
                  </a:txBody>
                  <a:tcPr marL="40509" marR="40509" marT="40509" marB="405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dirty="0">
                          <a:solidFill>
                            <a:schemeClr val="tx1"/>
                          </a:solidFill>
                          <a:latin typeface="Comfortaa Medium" pitchFamily="2" charset="0"/>
                        </a:rPr>
                        <a:t>Важность для потребителя</a:t>
                      </a:r>
                    </a:p>
                  </a:txBody>
                  <a:tcPr marL="40509" marR="40509" marT="40509" marB="405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dirty="0">
                          <a:solidFill>
                            <a:schemeClr val="tx1"/>
                          </a:solidFill>
                          <a:latin typeface="Comfortaa Medium" pitchFamily="2" charset="0"/>
                        </a:rPr>
                        <a:t>Недостатки</a:t>
                      </a:r>
                    </a:p>
                  </a:txBody>
                  <a:tcPr marL="40509" marR="40509" marT="40509" marB="405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dirty="0">
                          <a:solidFill>
                            <a:schemeClr val="tx1"/>
                          </a:solidFill>
                          <a:latin typeface="Comfortaa Medium" pitchFamily="2" charset="0"/>
                        </a:rPr>
                        <a:t>Важность для потребителя</a:t>
                      </a:r>
                    </a:p>
                  </a:txBody>
                  <a:tcPr marL="40509" marR="40509" marT="40509" marB="405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/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01013">
                <a:tc rowSpan="2">
                  <a:txBody>
                    <a:bodyPr/>
                    <a:lstStyle/>
                    <a:p>
                      <a:pPr lvl="8" algn="ctr"/>
                      <a:r>
                        <a:rPr sz="1400" dirty="0">
                          <a:solidFill>
                            <a:srgbClr val="430B59"/>
                          </a:solidFill>
                          <a:latin typeface="Comfortaa Medium" pitchFamily="2" charset="0"/>
                        </a:rPr>
                        <a:t>АО ФИРМА "АВГУСТ"</a:t>
                      </a:r>
                    </a:p>
                  </a:txBody>
                  <a:tcPr marL="40509" marR="40509" marT="40509" marB="405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8" algn="ctr"/>
                      <a:r>
                        <a:rPr lang="ru-RU" sz="1400" dirty="0">
                          <a:solidFill>
                            <a:srgbClr val="430B59"/>
                          </a:solidFill>
                          <a:latin typeface="Comfortaa Medium" pitchFamily="2" charset="0"/>
                        </a:rPr>
                        <a:t>Доступные цены</a:t>
                      </a:r>
                    </a:p>
                    <a:p>
                      <a:pPr lvl="8" algn="ctr"/>
                      <a:endParaRPr lang="ru-RU" sz="1400" dirty="0">
                        <a:solidFill>
                          <a:srgbClr val="430B59"/>
                        </a:solidFill>
                        <a:latin typeface="Comfortaa Medium" pitchFamily="2" charset="0"/>
                      </a:endParaRPr>
                    </a:p>
                    <a:p>
                      <a:pPr lvl="8" algn="ctr"/>
                      <a:endParaRPr lang="ru-RU" sz="1400" dirty="0">
                        <a:solidFill>
                          <a:srgbClr val="430B59"/>
                        </a:solidFill>
                        <a:latin typeface="Comfortaa Medium" pitchFamily="2" charset="0"/>
                      </a:endParaRPr>
                    </a:p>
                  </a:txBody>
                  <a:tcPr marL="40509" marR="40509" marT="40509" marB="405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430B59"/>
                          </a:solidFill>
                          <a:latin typeface="Comfortaa Medium" pitchFamily="2" charset="0"/>
                        </a:rPr>
                        <a:t>Возможность приобретения разным категориям бизнеса</a:t>
                      </a:r>
                    </a:p>
                  </a:txBody>
                  <a:tcPr marL="40509" marR="40509" marT="40509" marB="405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dirty="0">
                          <a:solidFill>
                            <a:srgbClr val="430B59"/>
                          </a:solidFill>
                          <a:latin typeface="Comfortaa Medium" pitchFamily="2" charset="0"/>
                        </a:rPr>
                        <a:t>Недостаточная эффективность в производстве</a:t>
                      </a:r>
                    </a:p>
                  </a:txBody>
                  <a:tcPr marL="40509" marR="40509" marT="40509" marB="405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430B59"/>
                          </a:solidFill>
                          <a:latin typeface="Comfortaa Medium" pitchFamily="2" charset="0"/>
                        </a:rPr>
                        <a:t>Медленная окупаемость</a:t>
                      </a:r>
                      <a:endParaRPr sz="1400" dirty="0">
                        <a:solidFill>
                          <a:srgbClr val="430B59"/>
                        </a:solidFill>
                        <a:latin typeface="Comfortaa Medium" pitchFamily="2" charset="0"/>
                      </a:endParaRPr>
                    </a:p>
                  </a:txBody>
                  <a:tcPr marL="40509" marR="40509" marT="40509" marB="405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430B59"/>
                          </a:solidFill>
                          <a:latin typeface="Comfortaa Medium" pitchFamily="2" charset="0"/>
                        </a:rPr>
                        <a:t>Увеличение вариативности в производстве</a:t>
                      </a:r>
                      <a:endParaRPr sz="1400">
                        <a:solidFill>
                          <a:srgbClr val="430B59"/>
                        </a:solidFill>
                        <a:latin typeface="Comfortaa Medium" pitchFamily="2" charset="0"/>
                      </a:endParaRPr>
                    </a:p>
                  </a:txBody>
                  <a:tcPr marL="40509" marR="40509" marT="40509" marB="405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38146">
                <a:tc vMerge="1">
                  <a:txBody>
                    <a:bodyPr/>
                    <a:lstStyle/>
                    <a:p>
                      <a:pPr lvl="8" algn="l"/>
                      <a:endParaRPr sz="1600" dirty="0"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8" algn="ctr"/>
                      <a:r>
                        <a:rPr lang="ru-RU" sz="1400" dirty="0">
                          <a:solidFill>
                            <a:srgbClr val="430B59"/>
                          </a:solidFill>
                          <a:latin typeface="Comfortaa Medium" pitchFamily="2" charset="0"/>
                        </a:rPr>
                        <a:t>Качественная продукция и упаковка</a:t>
                      </a:r>
                    </a:p>
                  </a:txBody>
                  <a:tcPr marL="40509" marR="40509" marT="40509" marB="405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430B59"/>
                          </a:solidFill>
                          <a:latin typeface="Comfortaa Medium" pitchFamily="2" charset="0"/>
                        </a:rPr>
                        <a:t>Описание упаковки для различных типов препаратов и доверие поставщикам</a:t>
                      </a:r>
                    </a:p>
                  </a:txBody>
                  <a:tcPr marL="40509" marR="40509" marT="40509" marB="405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430B59"/>
                          </a:solidFill>
                          <a:latin typeface="Comfortaa Medium" pitchFamily="2" charset="0"/>
                        </a:rPr>
                        <a:t>Маленький ассортимент продукции</a:t>
                      </a:r>
                      <a:endParaRPr sz="1400" dirty="0">
                        <a:solidFill>
                          <a:srgbClr val="430B59"/>
                        </a:solidFill>
                        <a:latin typeface="Comfortaa Medium" pitchFamily="2" charset="0"/>
                      </a:endParaRPr>
                    </a:p>
                  </a:txBody>
                  <a:tcPr marL="40509" marR="40509" marT="40509" marB="405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430B59"/>
                          </a:solidFill>
                          <a:latin typeface="Comfortaa Medium" pitchFamily="2" charset="0"/>
                        </a:rPr>
                        <a:t>Долгая доставка</a:t>
                      </a:r>
                      <a:endParaRPr sz="1400" dirty="0">
                        <a:solidFill>
                          <a:srgbClr val="430B59"/>
                        </a:solidFill>
                        <a:latin typeface="Comfortaa Medium" pitchFamily="2" charset="0"/>
                      </a:endParaRPr>
                    </a:p>
                  </a:txBody>
                  <a:tcPr marL="40509" marR="40509" marT="40509" marB="405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430B59"/>
                          </a:solidFill>
                          <a:latin typeface="Comfortaa Medium" pitchFamily="2" charset="0"/>
                        </a:rPr>
                        <a:t>Улучшение логистики доставки и увеличение ассортимента</a:t>
                      </a:r>
                      <a:endParaRPr sz="1400" dirty="0">
                        <a:solidFill>
                          <a:srgbClr val="430B59"/>
                        </a:solidFill>
                        <a:latin typeface="Comfortaa Medium" pitchFamily="2" charset="0"/>
                      </a:endParaRPr>
                    </a:p>
                  </a:txBody>
                  <a:tcPr marL="40509" marR="40509" marT="40509" marB="405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69" name="Изображение 68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14633" y="3466578"/>
            <a:ext cx="1294463" cy="111718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01C61EA-69F9-98F3-90D2-687A9D40D488}"/>
              </a:ext>
            </a:extLst>
          </p:cNvPr>
          <p:cNvSpPr txBox="1"/>
          <p:nvPr/>
        </p:nvSpPr>
        <p:spPr>
          <a:xfrm>
            <a:off x="12201" y="6365338"/>
            <a:ext cx="435372" cy="461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chemeClr val="bg1"/>
                </a:solidFill>
              </a:rPr>
              <a:t>10</a:t>
            </a:r>
            <a:endParaRPr kumimoji="0" lang="ru-RU" sz="24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sym typeface="Helvetica"/>
            </a:endParaRP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EF2D4E95-6309-12FC-9FE9-82674B0E87DC}"/>
              </a:ext>
            </a:extLst>
          </p:cNvPr>
          <p:cNvSpPr/>
          <p:nvPr/>
        </p:nvSpPr>
        <p:spPr>
          <a:xfrm rot="5400000">
            <a:off x="6643054" y="5593589"/>
            <a:ext cx="221993" cy="221993"/>
          </a:xfrm>
          <a:prstGeom prst="ellipse">
            <a:avLst/>
          </a:prstGeom>
          <a:solidFill>
            <a:srgbClr val="FD493D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FBB7AEE2-9A6B-4A19-B33C-314ED3F55D4E}"/>
              </a:ext>
            </a:extLst>
          </p:cNvPr>
          <p:cNvSpPr/>
          <p:nvPr/>
        </p:nvSpPr>
        <p:spPr>
          <a:xfrm rot="5400000">
            <a:off x="6112068" y="5595478"/>
            <a:ext cx="221993" cy="221993"/>
          </a:xfrm>
          <a:prstGeom prst="ellipse">
            <a:avLst/>
          </a:prstGeom>
          <a:solidFill>
            <a:srgbClr val="FD493D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31CE2D52-740C-F089-3CF8-165A11BF734B}"/>
              </a:ext>
            </a:extLst>
          </p:cNvPr>
          <p:cNvSpPr/>
          <p:nvPr/>
        </p:nvSpPr>
        <p:spPr>
          <a:xfrm rot="5400000">
            <a:off x="5581083" y="5590865"/>
            <a:ext cx="221993" cy="221993"/>
          </a:xfrm>
          <a:prstGeom prst="ellipse">
            <a:avLst/>
          </a:prstGeom>
          <a:solidFill>
            <a:srgbClr val="FD493D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8F88C71E-7F2D-17E9-59E8-D8891CE281FC}"/>
              </a:ext>
            </a:extLst>
          </p:cNvPr>
          <p:cNvSpPr/>
          <p:nvPr/>
        </p:nvSpPr>
        <p:spPr>
          <a:xfrm rot="5400000">
            <a:off x="5050097" y="5595478"/>
            <a:ext cx="221993" cy="221993"/>
          </a:xfrm>
          <a:prstGeom prst="ellipse">
            <a:avLst/>
          </a:prstGeom>
          <a:solidFill>
            <a:srgbClr val="FD493D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FDF5B8CF-24B6-DA0D-3A9D-E2D1A2A84B96}"/>
              </a:ext>
            </a:extLst>
          </p:cNvPr>
          <p:cNvSpPr/>
          <p:nvPr/>
        </p:nvSpPr>
        <p:spPr>
          <a:xfrm rot="5400000">
            <a:off x="4519111" y="5590865"/>
            <a:ext cx="221993" cy="221993"/>
          </a:xfrm>
          <a:prstGeom prst="ellipse">
            <a:avLst/>
          </a:prstGeom>
          <a:solidFill>
            <a:srgbClr val="FD493D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id="{8767A721-8D0B-E795-67EA-2684A06ED60C}"/>
              </a:ext>
            </a:extLst>
          </p:cNvPr>
          <p:cNvSpPr/>
          <p:nvPr/>
        </p:nvSpPr>
        <p:spPr>
          <a:xfrm rot="5400000">
            <a:off x="10540062" y="359511"/>
            <a:ext cx="221993" cy="221993"/>
          </a:xfrm>
          <a:prstGeom prst="ellipse">
            <a:avLst/>
          </a:prstGeom>
          <a:solidFill>
            <a:srgbClr val="FD493D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4" name="Овал 23">
            <a:extLst>
              <a:ext uri="{FF2B5EF4-FFF2-40B4-BE49-F238E27FC236}">
                <a16:creationId xmlns:a16="http://schemas.microsoft.com/office/drawing/2014/main" id="{70EA6CE5-EF4E-F8C5-214F-7408C7BEAB3D}"/>
              </a:ext>
            </a:extLst>
          </p:cNvPr>
          <p:cNvSpPr/>
          <p:nvPr/>
        </p:nvSpPr>
        <p:spPr>
          <a:xfrm rot="5400000">
            <a:off x="10009076" y="361400"/>
            <a:ext cx="221993" cy="221993"/>
          </a:xfrm>
          <a:prstGeom prst="ellipse">
            <a:avLst/>
          </a:prstGeom>
          <a:solidFill>
            <a:srgbClr val="FD493D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5" name="Овал 24">
            <a:extLst>
              <a:ext uri="{FF2B5EF4-FFF2-40B4-BE49-F238E27FC236}">
                <a16:creationId xmlns:a16="http://schemas.microsoft.com/office/drawing/2014/main" id="{AE6F1EFC-C3CC-821C-F269-A9C9DA7F4A8D}"/>
              </a:ext>
            </a:extLst>
          </p:cNvPr>
          <p:cNvSpPr/>
          <p:nvPr/>
        </p:nvSpPr>
        <p:spPr>
          <a:xfrm rot="5400000">
            <a:off x="9478091" y="356787"/>
            <a:ext cx="221993" cy="221993"/>
          </a:xfrm>
          <a:prstGeom prst="ellipse">
            <a:avLst/>
          </a:prstGeom>
          <a:solidFill>
            <a:srgbClr val="FD493D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6" name="Овал 25">
            <a:extLst>
              <a:ext uri="{FF2B5EF4-FFF2-40B4-BE49-F238E27FC236}">
                <a16:creationId xmlns:a16="http://schemas.microsoft.com/office/drawing/2014/main" id="{73CB157B-0E57-B722-AA72-DA8F3345F415}"/>
              </a:ext>
            </a:extLst>
          </p:cNvPr>
          <p:cNvSpPr/>
          <p:nvPr/>
        </p:nvSpPr>
        <p:spPr>
          <a:xfrm rot="5400000">
            <a:off x="8947105" y="361400"/>
            <a:ext cx="221993" cy="221993"/>
          </a:xfrm>
          <a:prstGeom prst="ellipse">
            <a:avLst/>
          </a:prstGeom>
          <a:solidFill>
            <a:srgbClr val="FD493D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7" name="Овал 26">
            <a:extLst>
              <a:ext uri="{FF2B5EF4-FFF2-40B4-BE49-F238E27FC236}">
                <a16:creationId xmlns:a16="http://schemas.microsoft.com/office/drawing/2014/main" id="{AB3DE8D7-02B7-611B-FF8E-73BCF0174E55}"/>
              </a:ext>
            </a:extLst>
          </p:cNvPr>
          <p:cNvSpPr/>
          <p:nvPr/>
        </p:nvSpPr>
        <p:spPr>
          <a:xfrm rot="5400000">
            <a:off x="8416119" y="356787"/>
            <a:ext cx="221993" cy="221993"/>
          </a:xfrm>
          <a:prstGeom prst="ellipse">
            <a:avLst/>
          </a:prstGeom>
          <a:solidFill>
            <a:srgbClr val="FD493D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DDB49662-2A58-6DC9-B6A3-465843B78AD1}"/>
              </a:ext>
            </a:extLst>
          </p:cNvPr>
          <p:cNvSpPr/>
          <p:nvPr/>
        </p:nvSpPr>
        <p:spPr>
          <a:xfrm>
            <a:off x="11362828" y="-310507"/>
            <a:ext cx="350568" cy="1051546"/>
          </a:xfrm>
          <a:prstGeom prst="rect">
            <a:avLst/>
          </a:prstGeom>
          <a:solidFill>
            <a:srgbClr val="FD493D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 txBox="1"/>
          <p:nvPr/>
        </p:nvSpPr>
        <p:spPr>
          <a:xfrm>
            <a:off x="315268" y="371711"/>
            <a:ext cx="6518934" cy="369328"/>
          </a:xfrm>
          <a:prstGeom prst="rect">
            <a:avLst/>
          </a:prstGeom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800" cap="all" dirty="0">
                <a:solidFill>
                  <a:srgbClr val="430B59"/>
                </a:solidFill>
                <a:latin typeface="Geometria" panose="020B0603020204020204"/>
              </a:rPr>
              <a:t>Конкуренты</a:t>
            </a:r>
          </a:p>
        </p:txBody>
      </p:sp>
      <p:grpSp>
        <p:nvGrpSpPr>
          <p:cNvPr id="6" name="Группа 5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5" name="Текст 2"/>
          <p:cNvSpPr txBox="1"/>
          <p:nvPr/>
        </p:nvSpPr>
        <p:spPr>
          <a:xfrm>
            <a:off x="9035067" y="-207301"/>
            <a:ext cx="3156933" cy="651298"/>
          </a:xfrm>
          <a:prstGeom prst="rect">
            <a:avLst/>
          </a:prstGeom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lang="ru-RU" sz="3600" dirty="0"/>
          </a:p>
        </p:txBody>
      </p:sp>
      <p:sp>
        <p:nvSpPr>
          <p:cNvPr id="18" name="Прямоугольник"/>
          <p:cNvSpPr/>
          <p:nvPr/>
        </p:nvSpPr>
        <p:spPr>
          <a:xfrm>
            <a:off x="-6779" y="6365338"/>
            <a:ext cx="542262" cy="506843"/>
          </a:xfrm>
          <a:prstGeom prst="rect">
            <a:avLst/>
          </a:prstGeom>
          <a:solidFill>
            <a:srgbClr val="8F00FF"/>
          </a:solidFill>
          <a:ln w="12700" cap="flat">
            <a:noFill/>
            <a:miter lim="400000"/>
          </a:ln>
          <a:effectLst/>
        </p:spPr>
        <p:txBody>
          <a:bodyPr wrap="square" lIns="45718" tIns="45718" rIns="45718" bIns="45718" anchor="ctr">
            <a:noAutofit/>
          </a:bodyPr>
          <a:lstStyle/>
          <a:p>
            <a:pPr algn="ctr"/>
            <a:endParaRPr/>
          </a:p>
        </p:txBody>
      </p:sp>
      <p:graphicFrame>
        <p:nvGraphicFramePr>
          <p:cNvPr id="20" name="Таблица 3"/>
          <p:cNvGraphicFramePr/>
          <p:nvPr>
            <p:extLst>
              <p:ext uri="{D42A27DB-BD31-4B8C-83A1-F6EECF244321}">
                <p14:modId xmlns:p14="http://schemas.microsoft.com/office/powerpoint/2010/main" val="671373162"/>
              </p:ext>
            </p:extLst>
          </p:nvPr>
        </p:nvGraphicFramePr>
        <p:xfrm>
          <a:off x="280312" y="1110942"/>
          <a:ext cx="11631375" cy="4907354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20282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497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285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793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678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97770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92437">
                <a:tc rowSpan="2">
                  <a:txBody>
                    <a:bodyPr/>
                    <a:lstStyle/>
                    <a:p>
                      <a:pPr lvl="8" algn="ctr"/>
                      <a:r>
                        <a:rPr lang="ru-RU" sz="1800" dirty="0">
                          <a:latin typeface="Geometria" panose="020B0603020204020204" pitchFamily="34" charset="-52"/>
                        </a:rPr>
                        <a:t>Конкурент</a:t>
                      </a:r>
                      <a:endParaRPr sz="1800" dirty="0">
                        <a:latin typeface="Geometria" panose="020B0603020204020204" pitchFamily="34" charset="-52"/>
                      </a:endParaRPr>
                    </a:p>
                  </a:txBody>
                  <a:tcPr marL="40509" marR="40509" marT="40509" marB="405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 gridSpan="2">
                  <a:txBody>
                    <a:bodyPr/>
                    <a:lstStyle/>
                    <a:p>
                      <a:pPr lvl="8" algn="ctr"/>
                      <a:r>
                        <a:rPr sz="1800" dirty="0">
                          <a:latin typeface="Geometria" panose="020B0603020204020204" pitchFamily="34" charset="-52"/>
                        </a:rPr>
                        <a:t>Преимущества</a:t>
                      </a:r>
                    </a:p>
                  </a:txBody>
                  <a:tcPr marL="40509" marR="40509" marT="40509" marB="405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Geometria" panose="020B0603020204020204" pitchFamily="34" charset="-52"/>
                        </a:rPr>
                        <a:t>Недостатки</a:t>
                      </a:r>
                      <a:endParaRPr sz="1800" dirty="0">
                        <a:latin typeface="Geometria" panose="020B0603020204020204" pitchFamily="34" charset="-52"/>
                      </a:endParaRPr>
                    </a:p>
                  </a:txBody>
                  <a:tcPr marL="40509" marR="40509" marT="40509" marB="405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Geometria" panose="020B0603020204020204" pitchFamily="34" charset="-52"/>
                        </a:rPr>
                        <a:t>Ответ</a:t>
                      </a:r>
                      <a:endParaRPr sz="1800" dirty="0">
                        <a:latin typeface="Geometria" panose="020B0603020204020204" pitchFamily="34" charset="-52"/>
                      </a:endParaRPr>
                    </a:p>
                  </a:txBody>
                  <a:tcPr marL="40509" marR="40509" marT="40509" marB="405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5397">
                <a:tc vMerge="1">
                  <a:txBody>
                    <a:bodyPr/>
                    <a:lstStyle/>
                    <a:p>
                      <a:pPr lvl="8" algn="l"/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8" algn="ctr"/>
                      <a:r>
                        <a:rPr sz="1400" dirty="0">
                          <a:solidFill>
                            <a:schemeClr val="tx1"/>
                          </a:solidFill>
                          <a:latin typeface="Comfortaa Medium" pitchFamily="2" charset="0"/>
                        </a:rPr>
                        <a:t>Преимущества</a:t>
                      </a:r>
                    </a:p>
                  </a:txBody>
                  <a:tcPr marL="40509" marR="40509" marT="40509" marB="405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dirty="0">
                          <a:solidFill>
                            <a:schemeClr val="tx1"/>
                          </a:solidFill>
                          <a:latin typeface="Comfortaa Medium" pitchFamily="2" charset="0"/>
                        </a:rPr>
                        <a:t>Важность для потребителя</a:t>
                      </a:r>
                    </a:p>
                  </a:txBody>
                  <a:tcPr marL="40509" marR="40509" marT="40509" marB="405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dirty="0">
                          <a:solidFill>
                            <a:schemeClr val="tx1"/>
                          </a:solidFill>
                          <a:latin typeface="Comfortaa Medium" pitchFamily="2" charset="0"/>
                        </a:rPr>
                        <a:t>Недостатки</a:t>
                      </a:r>
                    </a:p>
                  </a:txBody>
                  <a:tcPr marL="40509" marR="40509" marT="40509" marB="405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dirty="0">
                          <a:solidFill>
                            <a:schemeClr val="tx1"/>
                          </a:solidFill>
                          <a:latin typeface="Comfortaa Medium" pitchFamily="2" charset="0"/>
                        </a:rPr>
                        <a:t>Важность для потребителя</a:t>
                      </a:r>
                    </a:p>
                  </a:txBody>
                  <a:tcPr marL="40509" marR="40509" marT="40509" marB="405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/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10524">
                <a:tc rowSpan="2">
                  <a:txBody>
                    <a:bodyPr/>
                    <a:lstStyle/>
                    <a:p>
                      <a:pPr lvl="8" algn="ctr"/>
                      <a:endParaRPr lang="ru-RU" sz="1400" b="0" i="0" u="none" strike="noStrike" dirty="0">
                        <a:solidFill>
                          <a:srgbClr val="430B59"/>
                        </a:solidFill>
                        <a:latin typeface="Comfortaa Medium" pitchFamily="2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lvl="8" algn="ctr"/>
                      <a:r>
                        <a:rPr sz="1400" b="0" i="0" u="none" strike="noStrike" dirty="0">
                          <a:solidFill>
                            <a:srgbClr val="430B59"/>
                          </a:solidFill>
                          <a:latin typeface="Comfortaa Medium" pitchFamily="2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АО "ЩЕЛКОВО АГРОХИМ"</a:t>
                      </a:r>
                      <a:endParaRPr sz="1400" dirty="0">
                        <a:solidFill>
                          <a:srgbClr val="430B59"/>
                        </a:solidFill>
                        <a:latin typeface="Comfortaa Medium" pitchFamily="2" charset="0"/>
                      </a:endParaRPr>
                    </a:p>
                    <a:p>
                      <a:pPr lvl="8" algn="ctr"/>
                      <a:endParaRPr sz="1400" dirty="0">
                        <a:solidFill>
                          <a:srgbClr val="430B59"/>
                        </a:solidFill>
                        <a:latin typeface="Comfortaa Medium" pitchFamily="2" charset="0"/>
                      </a:endParaRPr>
                    </a:p>
                  </a:txBody>
                  <a:tcPr marL="40509" marR="40509" marT="40509" marB="405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8" algn="ctr"/>
                      <a:r>
                        <a:rPr lang="ru-RU" sz="1400" dirty="0">
                          <a:solidFill>
                            <a:srgbClr val="430B59"/>
                          </a:solidFill>
                          <a:latin typeface="Comfortaa Medium" pitchFamily="2" charset="0"/>
                        </a:rPr>
                        <a:t>Использование инновационных технологий</a:t>
                      </a:r>
                    </a:p>
                    <a:p>
                      <a:pPr lvl="8" algn="ctr"/>
                      <a:endParaRPr lang="ru-RU" sz="1400" dirty="0">
                        <a:solidFill>
                          <a:srgbClr val="430B59"/>
                        </a:solidFill>
                        <a:latin typeface="Comfortaa Medium" pitchFamily="2" charset="0"/>
                      </a:endParaRPr>
                    </a:p>
                  </a:txBody>
                  <a:tcPr marL="40509" marR="40509" marT="40509" marB="405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430B59"/>
                          </a:solidFill>
                          <a:latin typeface="Comfortaa Medium" pitchFamily="2" charset="0"/>
                        </a:rPr>
                        <a:t>Качество продукции и удобность использования</a:t>
                      </a:r>
                    </a:p>
                  </a:txBody>
                  <a:tcPr marL="40509" marR="40509" marT="40509" marB="405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430B59"/>
                          </a:solidFill>
                          <a:latin typeface="Comfortaa Medium" pitchFamily="2" charset="0"/>
                        </a:rPr>
                        <a:t>Продукция недоступна для физических лиц</a:t>
                      </a:r>
                      <a:endParaRPr sz="1400" dirty="0">
                        <a:solidFill>
                          <a:srgbClr val="430B59"/>
                        </a:solidFill>
                        <a:latin typeface="Comfortaa Medium" pitchFamily="2" charset="0"/>
                      </a:endParaRPr>
                    </a:p>
                  </a:txBody>
                  <a:tcPr marL="40509" marR="40509" marT="40509" marB="405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430B59"/>
                          </a:solidFill>
                          <a:latin typeface="Comfortaa Medium" pitchFamily="2" charset="0"/>
                        </a:rPr>
                        <a:t>Ограниченный круг                                     лиц,которые                                           могут                                        приобретать                                                     эту продукцию</a:t>
                      </a:r>
                      <a:endParaRPr sz="1400" dirty="0">
                        <a:solidFill>
                          <a:srgbClr val="430B59"/>
                        </a:solidFill>
                        <a:latin typeface="Comfortaa Medium" pitchFamily="2" charset="0"/>
                      </a:endParaRPr>
                    </a:p>
                  </a:txBody>
                  <a:tcPr marL="40509" marR="40509" marT="40509" marB="405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430B59"/>
                          </a:solidFill>
                          <a:latin typeface="Comfortaa Medium" pitchFamily="2" charset="0"/>
                        </a:rPr>
                        <a:t>Расширение ассортимента для всех потребителей</a:t>
                      </a:r>
                      <a:endParaRPr sz="1400">
                        <a:solidFill>
                          <a:srgbClr val="430B59"/>
                        </a:solidFill>
                        <a:latin typeface="Comfortaa Medium" pitchFamily="2" charset="0"/>
                      </a:endParaRPr>
                    </a:p>
                  </a:txBody>
                  <a:tcPr marL="40509" marR="40509" marT="40509" marB="405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80349">
                <a:tc vMerge="1">
                  <a:txBody>
                    <a:bodyPr/>
                    <a:lstStyle/>
                    <a:p>
                      <a:pPr lvl="8" algn="l"/>
                      <a:endParaRPr sz="1600" dirty="0"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8" algn="ctr"/>
                      <a:r>
                        <a:rPr lang="ru-RU" sz="1400" dirty="0">
                          <a:solidFill>
                            <a:srgbClr val="430B59"/>
                          </a:solidFill>
                          <a:latin typeface="Comfortaa Medium" pitchFamily="2" charset="0"/>
                        </a:rPr>
                        <a:t>Большой опыт работы и обширная клиентская база</a:t>
                      </a:r>
                    </a:p>
                  </a:txBody>
                  <a:tcPr marL="40509" marR="40509" marT="40509" marB="405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430B59"/>
                          </a:solidFill>
                          <a:latin typeface="Comfortaa Medium" pitchFamily="2" charset="0"/>
                        </a:rPr>
                        <a:t>Уверенность в продукции</a:t>
                      </a:r>
                    </a:p>
                  </a:txBody>
                  <a:tcPr marL="40509" marR="40509" marT="40509" marB="405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430B59"/>
                          </a:solidFill>
                          <a:latin typeface="Comfortaa Medium" pitchFamily="2" charset="0"/>
                        </a:rPr>
                        <a:t>На сайте производителя не прописаны цены препаратов</a:t>
                      </a:r>
                      <a:endParaRPr sz="1400" dirty="0">
                        <a:solidFill>
                          <a:srgbClr val="430B59"/>
                        </a:solidFill>
                        <a:latin typeface="Comfortaa Medium" pitchFamily="2" charset="0"/>
                      </a:endParaRPr>
                    </a:p>
                  </a:txBody>
                  <a:tcPr marL="40509" marR="40509" marT="40509" marB="405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430B59"/>
                          </a:solidFill>
                          <a:latin typeface="Comfortaa Medium" pitchFamily="2" charset="0"/>
                        </a:rPr>
                        <a:t>Страх не окупиться</a:t>
                      </a:r>
                      <a:endParaRPr sz="1400" dirty="0">
                        <a:solidFill>
                          <a:srgbClr val="430B59"/>
                        </a:solidFill>
                        <a:latin typeface="Comfortaa Medium" pitchFamily="2" charset="0"/>
                      </a:endParaRPr>
                    </a:p>
                  </a:txBody>
                  <a:tcPr marL="40509" marR="40509" marT="40509" marB="405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430B59"/>
                          </a:solidFill>
                          <a:latin typeface="Comfortaa Medium" pitchFamily="2" charset="0"/>
                        </a:rPr>
                        <a:t>Доработка сайта</a:t>
                      </a:r>
                      <a:endParaRPr sz="1400">
                        <a:solidFill>
                          <a:srgbClr val="430B59"/>
                        </a:solidFill>
                        <a:latin typeface="Comfortaa Medium" pitchFamily="2" charset="0"/>
                      </a:endParaRPr>
                    </a:p>
                  </a:txBody>
                  <a:tcPr marL="40509" marR="40509" marT="40509" marB="405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11842">
                <a:tc>
                  <a:txBody>
                    <a:bodyPr/>
                    <a:lstStyle/>
                    <a:p>
                      <a:pPr lvl="8" algn="ctr"/>
                      <a:endParaRPr lang="ru-RU" sz="1400" b="0" i="0" u="none" strike="noStrike" dirty="0">
                        <a:solidFill>
                          <a:srgbClr val="430B59"/>
                        </a:solidFill>
                        <a:latin typeface="Comfortaa Medium" pitchFamily="2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lvl="8" algn="ctr"/>
                      <a:r>
                        <a:rPr sz="1400" b="0" i="0" u="none" strike="noStrike" dirty="0">
                          <a:solidFill>
                            <a:srgbClr val="430B59"/>
                          </a:solidFill>
                          <a:latin typeface="Comfortaa Medium" pitchFamily="2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ООО "ЗЕМЛЯКОФФ КРОП ПРОТЕКШЕН"</a:t>
                      </a:r>
                      <a:endParaRPr sz="1400" dirty="0">
                        <a:solidFill>
                          <a:srgbClr val="430B59"/>
                        </a:solidFill>
                        <a:latin typeface="Comfortaa Medium" pitchFamily="2" charset="0"/>
                      </a:endParaRPr>
                    </a:p>
                  </a:txBody>
                  <a:tcPr marL="40509" marR="40509" marT="40509" marB="405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8" algn="ctr"/>
                      <a:r>
                        <a:rPr lang="ru-RU" sz="1400" dirty="0">
                          <a:solidFill>
                            <a:srgbClr val="430B59"/>
                          </a:solidFill>
                          <a:latin typeface="Comfortaa Medium" pitchFamily="2" charset="0"/>
                        </a:rPr>
                        <a:t>Внедрение в практику комплексных решений для интегрированных систем защиты сельхозкультур</a:t>
                      </a:r>
                    </a:p>
                  </a:txBody>
                  <a:tcPr marL="40509" marR="40509" marT="40509" marB="405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430B59"/>
                          </a:solidFill>
                          <a:latin typeface="Comfortaa Medium" pitchFamily="2" charset="0"/>
                        </a:rPr>
                        <a:t>Надежный поставщик, инструкции к каждому препарату</a:t>
                      </a:r>
                    </a:p>
                  </a:txBody>
                  <a:tcPr marL="40509" marR="40509" marT="40509" marB="405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430B59"/>
                          </a:solidFill>
                          <a:latin typeface="Comfortaa Medium" pitchFamily="2" charset="0"/>
                        </a:rPr>
                        <a:t>Высокие цены</a:t>
                      </a:r>
                      <a:endParaRPr sz="1400" dirty="0">
                        <a:solidFill>
                          <a:srgbClr val="430B59"/>
                        </a:solidFill>
                        <a:latin typeface="Comfortaa Medium" pitchFamily="2" charset="0"/>
                      </a:endParaRPr>
                    </a:p>
                  </a:txBody>
                  <a:tcPr marL="40509" marR="40509" marT="40509" marB="405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430B59"/>
                          </a:solidFill>
                          <a:latin typeface="Comfortaa Medium" pitchFamily="2" charset="0"/>
                        </a:rPr>
                        <a:t>Не каждый сможет позволить данную продукцию</a:t>
                      </a:r>
                      <a:endParaRPr sz="1400" dirty="0">
                        <a:solidFill>
                          <a:srgbClr val="430B59"/>
                        </a:solidFill>
                        <a:latin typeface="Comfortaa Medium" pitchFamily="2" charset="0"/>
                      </a:endParaRPr>
                    </a:p>
                  </a:txBody>
                  <a:tcPr marL="40509" marR="40509" marT="40509" marB="405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430B59"/>
                          </a:solidFill>
                          <a:latin typeface="Comfortaa Medium" pitchFamily="2" charset="0"/>
                        </a:rPr>
                        <a:t>Приемлемые цены на препараты с небольшой накруткой</a:t>
                      </a:r>
                      <a:endParaRPr sz="1400" dirty="0">
                        <a:solidFill>
                          <a:srgbClr val="430B59"/>
                        </a:solidFill>
                        <a:latin typeface="Comfortaa Medium" pitchFamily="2" charset="0"/>
                      </a:endParaRPr>
                    </a:p>
                  </a:txBody>
                  <a:tcPr marL="40509" marR="40509" marT="40509" marB="405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94" name="Изображение 93"/>
          <p:cNvPicPr>
            <a:picLocks noChangeAspect="1"/>
          </p:cNvPicPr>
          <p:nvPr/>
        </p:nvPicPr>
        <p:blipFill>
          <a:blip r:embed="rId3"/>
          <a:srcRect l="8386" r="8249"/>
          <a:stretch/>
        </p:blipFill>
        <p:spPr>
          <a:xfrm>
            <a:off x="371361" y="2940256"/>
            <a:ext cx="1846204" cy="977487"/>
          </a:xfrm>
          <a:prstGeom prst="rect">
            <a:avLst/>
          </a:prstGeom>
        </p:spPr>
      </p:pic>
      <p:pic>
        <p:nvPicPr>
          <p:cNvPr id="95" name="Изображение 94"/>
          <p:cNvPicPr>
            <a:picLocks noChangeAspect="1"/>
          </p:cNvPicPr>
          <p:nvPr/>
        </p:nvPicPr>
        <p:blipFill>
          <a:blip r:embed="rId4"/>
          <a:srcRect t="27967" b="30700"/>
          <a:stretch/>
        </p:blipFill>
        <p:spPr>
          <a:xfrm>
            <a:off x="321767" y="5218744"/>
            <a:ext cx="1945391" cy="739745"/>
          </a:xfrm>
          <a:prstGeom prst="rect">
            <a:avLst/>
          </a:prstGeom>
        </p:spPr>
      </p:pic>
      <p:sp>
        <p:nvSpPr>
          <p:cNvPr id="2" name="Овал 1">
            <a:extLst>
              <a:ext uri="{FF2B5EF4-FFF2-40B4-BE49-F238E27FC236}">
                <a16:creationId xmlns:a16="http://schemas.microsoft.com/office/drawing/2014/main" id="{835550DB-C1C1-93FD-D4B9-DF5BD9FF9C15}"/>
              </a:ext>
            </a:extLst>
          </p:cNvPr>
          <p:cNvSpPr/>
          <p:nvPr/>
        </p:nvSpPr>
        <p:spPr>
          <a:xfrm rot="5400000">
            <a:off x="10898812" y="470508"/>
            <a:ext cx="221993" cy="221993"/>
          </a:xfrm>
          <a:prstGeom prst="ellipse">
            <a:avLst/>
          </a:prstGeom>
          <a:solidFill>
            <a:srgbClr val="9F00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D8BBD113-C914-5AE5-77CE-4768621D2736}"/>
              </a:ext>
            </a:extLst>
          </p:cNvPr>
          <p:cNvSpPr/>
          <p:nvPr/>
        </p:nvSpPr>
        <p:spPr>
          <a:xfrm rot="5400000">
            <a:off x="10367826" y="472397"/>
            <a:ext cx="221993" cy="221993"/>
          </a:xfrm>
          <a:prstGeom prst="ellipse">
            <a:avLst/>
          </a:prstGeom>
          <a:solidFill>
            <a:srgbClr val="9F00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15703F6A-38ED-E20E-1C7B-C1038BD472BC}"/>
              </a:ext>
            </a:extLst>
          </p:cNvPr>
          <p:cNvSpPr/>
          <p:nvPr/>
        </p:nvSpPr>
        <p:spPr>
          <a:xfrm rot="5400000">
            <a:off x="9836841" y="467784"/>
            <a:ext cx="221993" cy="221993"/>
          </a:xfrm>
          <a:prstGeom prst="ellipse">
            <a:avLst/>
          </a:prstGeom>
          <a:solidFill>
            <a:srgbClr val="9F00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D846E654-EBDE-CF7B-266F-99E6DEFF23E8}"/>
              </a:ext>
            </a:extLst>
          </p:cNvPr>
          <p:cNvSpPr/>
          <p:nvPr/>
        </p:nvSpPr>
        <p:spPr>
          <a:xfrm rot="5400000">
            <a:off x="9305855" y="472397"/>
            <a:ext cx="221993" cy="221993"/>
          </a:xfrm>
          <a:prstGeom prst="ellipse">
            <a:avLst/>
          </a:prstGeom>
          <a:solidFill>
            <a:srgbClr val="9F00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00BF013F-B625-DB0E-4867-37066BED2A5E}"/>
              </a:ext>
            </a:extLst>
          </p:cNvPr>
          <p:cNvSpPr/>
          <p:nvPr/>
        </p:nvSpPr>
        <p:spPr>
          <a:xfrm rot="5400000">
            <a:off x="8774869" y="467784"/>
            <a:ext cx="221993" cy="221993"/>
          </a:xfrm>
          <a:prstGeom prst="ellipse">
            <a:avLst/>
          </a:prstGeom>
          <a:solidFill>
            <a:srgbClr val="9F00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D814EDBB-32AE-9672-FF87-FA385780D3AE}"/>
              </a:ext>
            </a:extLst>
          </p:cNvPr>
          <p:cNvSpPr/>
          <p:nvPr/>
        </p:nvSpPr>
        <p:spPr>
          <a:xfrm rot="5400000">
            <a:off x="5107612" y="6371423"/>
            <a:ext cx="221993" cy="221993"/>
          </a:xfrm>
          <a:prstGeom prst="ellipse">
            <a:avLst/>
          </a:prstGeom>
          <a:solidFill>
            <a:srgbClr val="9F00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452A74C5-57B4-3A45-F136-6204A6FA21CB}"/>
              </a:ext>
            </a:extLst>
          </p:cNvPr>
          <p:cNvSpPr/>
          <p:nvPr/>
        </p:nvSpPr>
        <p:spPr>
          <a:xfrm rot="5400000">
            <a:off x="4576626" y="6373312"/>
            <a:ext cx="221993" cy="221993"/>
          </a:xfrm>
          <a:prstGeom prst="ellipse">
            <a:avLst/>
          </a:prstGeom>
          <a:solidFill>
            <a:srgbClr val="9F00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1" name="Овал 20">
            <a:extLst>
              <a:ext uri="{FF2B5EF4-FFF2-40B4-BE49-F238E27FC236}">
                <a16:creationId xmlns:a16="http://schemas.microsoft.com/office/drawing/2014/main" id="{82848A00-F471-490E-5994-523F0E3684A2}"/>
              </a:ext>
            </a:extLst>
          </p:cNvPr>
          <p:cNvSpPr/>
          <p:nvPr/>
        </p:nvSpPr>
        <p:spPr>
          <a:xfrm rot="5400000">
            <a:off x="4045641" y="6368699"/>
            <a:ext cx="221993" cy="221993"/>
          </a:xfrm>
          <a:prstGeom prst="ellipse">
            <a:avLst/>
          </a:prstGeom>
          <a:solidFill>
            <a:srgbClr val="9F00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2" name="Овал 21">
            <a:extLst>
              <a:ext uri="{FF2B5EF4-FFF2-40B4-BE49-F238E27FC236}">
                <a16:creationId xmlns:a16="http://schemas.microsoft.com/office/drawing/2014/main" id="{B86D862A-A76C-2E50-4EB8-DA44D5A2FAF4}"/>
              </a:ext>
            </a:extLst>
          </p:cNvPr>
          <p:cNvSpPr/>
          <p:nvPr/>
        </p:nvSpPr>
        <p:spPr>
          <a:xfrm rot="5400000">
            <a:off x="3514655" y="6373312"/>
            <a:ext cx="221993" cy="221993"/>
          </a:xfrm>
          <a:prstGeom prst="ellipse">
            <a:avLst/>
          </a:prstGeom>
          <a:solidFill>
            <a:srgbClr val="9F00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id="{222D3E5F-520A-D574-D549-A9BA4C19C59E}"/>
              </a:ext>
            </a:extLst>
          </p:cNvPr>
          <p:cNvSpPr/>
          <p:nvPr/>
        </p:nvSpPr>
        <p:spPr>
          <a:xfrm rot="5400000">
            <a:off x="2983669" y="6368699"/>
            <a:ext cx="221993" cy="221993"/>
          </a:xfrm>
          <a:prstGeom prst="ellipse">
            <a:avLst/>
          </a:prstGeom>
          <a:solidFill>
            <a:srgbClr val="9F00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21E5C3C2-61E6-6BAE-D06A-983687155988}"/>
              </a:ext>
            </a:extLst>
          </p:cNvPr>
          <p:cNvSpPr txBox="1"/>
          <p:nvPr/>
        </p:nvSpPr>
        <p:spPr>
          <a:xfrm>
            <a:off x="62626" y="6373312"/>
            <a:ext cx="435372" cy="461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chemeClr val="bg1"/>
                </a:solidFill>
              </a:rPr>
              <a:t>1</a:t>
            </a:r>
            <a:r>
              <a:rPr lang="ru-RU" sz="2400" dirty="0">
                <a:solidFill>
                  <a:schemeClr val="bg1"/>
                </a:solidFill>
              </a:rPr>
              <a:t>1</a:t>
            </a:r>
            <a:endParaRPr kumimoji="0" lang="ru-RU" sz="24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sym typeface="Helvetica"/>
            </a:endParaRP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 txBox="1"/>
          <p:nvPr/>
        </p:nvSpPr>
        <p:spPr>
          <a:xfrm>
            <a:off x="341672" y="377729"/>
            <a:ext cx="6518934" cy="369328"/>
          </a:xfrm>
          <a:prstGeom prst="rect">
            <a:avLst/>
          </a:prstGeom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800" cap="all" dirty="0">
                <a:solidFill>
                  <a:srgbClr val="430B59"/>
                </a:solidFill>
                <a:latin typeface="Geometria" panose="020B0603020204020204"/>
              </a:rPr>
              <a:t>Конкуренты</a:t>
            </a:r>
          </a:p>
        </p:txBody>
      </p:sp>
      <p:grpSp>
        <p:nvGrpSpPr>
          <p:cNvPr id="6" name="Группа 5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8" name="Прямоугольник"/>
          <p:cNvSpPr/>
          <p:nvPr/>
        </p:nvSpPr>
        <p:spPr>
          <a:xfrm>
            <a:off x="-6779" y="6365338"/>
            <a:ext cx="542262" cy="506843"/>
          </a:xfrm>
          <a:prstGeom prst="rect">
            <a:avLst/>
          </a:prstGeom>
          <a:solidFill>
            <a:srgbClr val="FCAF17"/>
          </a:solidFill>
          <a:ln w="12700" cap="flat">
            <a:noFill/>
            <a:miter lim="400000"/>
          </a:ln>
          <a:effectLst/>
        </p:spPr>
        <p:txBody>
          <a:bodyPr wrap="square" lIns="45718" tIns="45718" rIns="45718" bIns="45718" anchor="ctr">
            <a:noAutofit/>
          </a:bodyPr>
          <a:lstStyle/>
          <a:p>
            <a:pPr algn="ctr"/>
            <a:endParaRPr/>
          </a:p>
        </p:txBody>
      </p:sp>
      <p:graphicFrame>
        <p:nvGraphicFramePr>
          <p:cNvPr id="20" name="Таблица 3"/>
          <p:cNvGraphicFramePr/>
          <p:nvPr>
            <p:extLst>
              <p:ext uri="{D42A27DB-BD31-4B8C-83A1-F6EECF244321}">
                <p14:modId xmlns:p14="http://schemas.microsoft.com/office/powerpoint/2010/main" val="101245013"/>
              </p:ext>
            </p:extLst>
          </p:nvPr>
        </p:nvGraphicFramePr>
        <p:xfrm>
          <a:off x="505327" y="947194"/>
          <a:ext cx="11392033" cy="5224585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705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87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999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186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170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983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71574">
                <a:tc rowSpan="2">
                  <a:txBody>
                    <a:bodyPr/>
                    <a:lstStyle/>
                    <a:p>
                      <a:pPr lvl="8" algn="ctr"/>
                      <a:r>
                        <a:rPr lang="ru-RU" sz="1800" dirty="0">
                          <a:solidFill>
                            <a:schemeClr val="bg1"/>
                          </a:solidFill>
                          <a:latin typeface="Geometria" panose="020B0603020204020204" pitchFamily="34" charset="-52"/>
                        </a:rPr>
                        <a:t>Конкурент</a:t>
                      </a:r>
                      <a:endParaRPr sz="1800" dirty="0">
                        <a:solidFill>
                          <a:schemeClr val="bg1"/>
                        </a:solidFill>
                        <a:latin typeface="Geometria" panose="020B0603020204020204" pitchFamily="34" charset="-52"/>
                      </a:endParaRPr>
                    </a:p>
                  </a:txBody>
                  <a:tcPr marL="40509" marR="40509" marT="40509" marB="405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 gridSpan="2">
                  <a:txBody>
                    <a:bodyPr/>
                    <a:lstStyle/>
                    <a:p>
                      <a:pPr lvl="8" algn="ctr"/>
                      <a:r>
                        <a:rPr sz="1800" dirty="0">
                          <a:solidFill>
                            <a:schemeClr val="bg1"/>
                          </a:solidFill>
                          <a:latin typeface="Geometria" panose="020B0603020204020204" pitchFamily="34" charset="-52"/>
                        </a:rPr>
                        <a:t>Преимущества</a:t>
                      </a:r>
                    </a:p>
                  </a:txBody>
                  <a:tcPr marL="40509" marR="40509" marT="40509" marB="405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chemeClr val="bg1"/>
                          </a:solidFill>
                          <a:latin typeface="Geometria" panose="020B0603020204020204" pitchFamily="34" charset="-52"/>
                        </a:rPr>
                        <a:t>Недостатки</a:t>
                      </a:r>
                      <a:endParaRPr sz="1800" dirty="0">
                        <a:solidFill>
                          <a:schemeClr val="bg1"/>
                        </a:solidFill>
                        <a:latin typeface="Geometria" panose="020B0603020204020204" pitchFamily="34" charset="-52"/>
                      </a:endParaRPr>
                    </a:p>
                  </a:txBody>
                  <a:tcPr marL="40509" marR="40509" marT="40509" marB="405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chemeClr val="bg1"/>
                          </a:solidFill>
                          <a:latin typeface="Geometria" panose="020B0603020204020204" pitchFamily="34" charset="-52"/>
                        </a:rPr>
                        <a:t>Ответ</a:t>
                      </a:r>
                      <a:endParaRPr sz="1800" dirty="0">
                        <a:solidFill>
                          <a:schemeClr val="bg1"/>
                        </a:solidFill>
                        <a:latin typeface="Geometria" panose="020B0603020204020204" pitchFamily="34" charset="-52"/>
                      </a:endParaRPr>
                    </a:p>
                  </a:txBody>
                  <a:tcPr marL="40509" marR="40509" marT="40509" marB="405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8406">
                <a:tc vMerge="1">
                  <a:txBody>
                    <a:bodyPr/>
                    <a:lstStyle/>
                    <a:p>
                      <a:pPr lvl="8" algn="l"/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8" algn="ctr"/>
                      <a:r>
                        <a:rPr sz="1400" dirty="0">
                          <a:solidFill>
                            <a:schemeClr val="tx1"/>
                          </a:solidFill>
                          <a:latin typeface="Comfortaa Medium" pitchFamily="2" charset="0"/>
                        </a:rPr>
                        <a:t>Преимущества</a:t>
                      </a:r>
                    </a:p>
                  </a:txBody>
                  <a:tcPr marL="40509" marR="40509" marT="40509" marB="405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dirty="0">
                          <a:solidFill>
                            <a:schemeClr val="tx1"/>
                          </a:solidFill>
                          <a:latin typeface="Comfortaa Medium" pitchFamily="2" charset="0"/>
                        </a:rPr>
                        <a:t>Важность для потребителя</a:t>
                      </a:r>
                    </a:p>
                  </a:txBody>
                  <a:tcPr marL="40509" marR="40509" marT="40509" marB="405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dirty="0">
                          <a:solidFill>
                            <a:schemeClr val="tx1"/>
                          </a:solidFill>
                          <a:latin typeface="Comfortaa Medium" pitchFamily="2" charset="0"/>
                        </a:rPr>
                        <a:t>Недостатки</a:t>
                      </a:r>
                    </a:p>
                  </a:txBody>
                  <a:tcPr marL="40509" marR="40509" marT="40509" marB="405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dirty="0">
                          <a:solidFill>
                            <a:schemeClr val="tx1"/>
                          </a:solidFill>
                          <a:latin typeface="Comfortaa Medium" pitchFamily="2" charset="0"/>
                        </a:rPr>
                        <a:t>Важность для потребителя</a:t>
                      </a:r>
                    </a:p>
                  </a:txBody>
                  <a:tcPr marL="40509" marR="40509" marT="40509" marB="405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/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33978">
                <a:tc rowSpan="2">
                  <a:txBody>
                    <a:bodyPr/>
                    <a:lstStyle/>
                    <a:p>
                      <a:pPr lvl="8" algn="ctr"/>
                      <a:r>
                        <a:rPr sz="1400" b="0" i="0" u="none" strike="noStrike" dirty="0">
                          <a:solidFill>
                            <a:srgbClr val="430B59"/>
                          </a:solidFill>
                          <a:latin typeface="Comfortaa Medium" pitchFamily="2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ООО ТД "КИРОВО-ЧЕПЕЦКАЯ ХИМИЧЕСКАЯ КОМПАНИЯ"</a:t>
                      </a:r>
                      <a:endParaRPr sz="1400" dirty="0">
                        <a:solidFill>
                          <a:srgbClr val="430B59"/>
                        </a:solidFill>
                        <a:latin typeface="Comfortaa Medium" pitchFamily="2" charset="0"/>
                      </a:endParaRPr>
                    </a:p>
                  </a:txBody>
                  <a:tcPr marL="40509" marR="40509" marT="40509" marB="405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8" algn="ctr"/>
                      <a:r>
                        <a:rPr lang="ru-RU" sz="1400" dirty="0">
                          <a:solidFill>
                            <a:srgbClr val="430B59"/>
                          </a:solidFill>
                          <a:latin typeface="Comfortaa Medium" pitchFamily="2" charset="0"/>
                        </a:rPr>
                        <a:t>Производитель использует комплексный подход, разрабатывает собственные рецептуры</a:t>
                      </a:r>
                    </a:p>
                  </a:txBody>
                  <a:tcPr marL="40509" marR="40509" marT="40509" marB="405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430B59"/>
                          </a:solidFill>
                          <a:latin typeface="Comfortaa Medium" pitchFamily="2" charset="0"/>
                        </a:rPr>
                        <a:t>Фасовка в любую тару под требование заказчика</a:t>
                      </a:r>
                    </a:p>
                    <a:p>
                      <a:pPr algn="ctr"/>
                      <a:endParaRPr lang="ru-RU" sz="1400" dirty="0">
                        <a:solidFill>
                          <a:srgbClr val="430B59"/>
                        </a:solidFill>
                        <a:latin typeface="Comfortaa Medium" pitchFamily="2" charset="0"/>
                      </a:endParaRPr>
                    </a:p>
                  </a:txBody>
                  <a:tcPr marL="40509" marR="40509" marT="40509" marB="405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430B59"/>
                          </a:solidFill>
                          <a:latin typeface="Comfortaa Medium" pitchFamily="2" charset="0"/>
                        </a:rPr>
                        <a:t>Длительная доставка</a:t>
                      </a:r>
                      <a:endParaRPr sz="1400" dirty="0">
                        <a:solidFill>
                          <a:srgbClr val="430B59"/>
                        </a:solidFill>
                        <a:latin typeface="Comfortaa Medium" pitchFamily="2" charset="0"/>
                      </a:endParaRPr>
                    </a:p>
                  </a:txBody>
                  <a:tcPr marL="40509" marR="40509" marT="40509" marB="405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430B59"/>
                          </a:solidFill>
                          <a:latin typeface="Comfortaa Medium" pitchFamily="2" charset="0"/>
                        </a:rPr>
                        <a:t>Проблемное приобретение из-за долгой доставки  </a:t>
                      </a:r>
                      <a:endParaRPr sz="1400" dirty="0">
                        <a:solidFill>
                          <a:srgbClr val="430B59"/>
                        </a:solidFill>
                        <a:latin typeface="Comfortaa Medium" pitchFamily="2" charset="0"/>
                      </a:endParaRPr>
                    </a:p>
                  </a:txBody>
                  <a:tcPr marL="40509" marR="40509" marT="40509" marB="405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430B59"/>
                          </a:solidFill>
                          <a:latin typeface="Comfortaa Medium" pitchFamily="2" charset="0"/>
                        </a:rPr>
                        <a:t>Работа над логистикой доставок</a:t>
                      </a:r>
                      <a:endParaRPr sz="1400" dirty="0">
                        <a:solidFill>
                          <a:srgbClr val="430B59"/>
                        </a:solidFill>
                        <a:latin typeface="Comfortaa Medium" pitchFamily="2" charset="0"/>
                      </a:endParaRPr>
                    </a:p>
                  </a:txBody>
                  <a:tcPr marL="40509" marR="40509" marT="40509" marB="405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1691">
                <a:tc vMerge="1">
                  <a:txBody>
                    <a:bodyPr/>
                    <a:lstStyle/>
                    <a:p>
                      <a:pPr lvl="8" algn="l"/>
                      <a:endParaRPr sz="1600" dirty="0"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8" algn="ctr"/>
                      <a:r>
                        <a:rPr lang="ru-RU" sz="1400" dirty="0">
                          <a:solidFill>
                            <a:srgbClr val="430B59"/>
                          </a:solidFill>
                          <a:latin typeface="Comfortaa Medium" pitchFamily="2" charset="0"/>
                        </a:rPr>
                        <a:t>Большой ассортимент продукции</a:t>
                      </a:r>
                    </a:p>
                  </a:txBody>
                  <a:tcPr marL="40509" marR="40509" marT="40509" marB="405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430B59"/>
                          </a:solidFill>
                          <a:latin typeface="Comfortaa Medium" pitchFamily="2" charset="0"/>
                        </a:rPr>
                        <a:t>Информационно-консультационную поддержка</a:t>
                      </a:r>
                    </a:p>
                  </a:txBody>
                  <a:tcPr marL="40509" marR="40509" marT="40509" marB="405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430B59"/>
                          </a:solidFill>
                          <a:latin typeface="Comfortaa Medium" pitchFamily="2" charset="0"/>
                        </a:rPr>
                        <a:t>-</a:t>
                      </a:r>
                      <a:endParaRPr sz="1400" dirty="0">
                        <a:solidFill>
                          <a:srgbClr val="430B59"/>
                        </a:solidFill>
                        <a:latin typeface="Comfortaa Medium" pitchFamily="2" charset="0"/>
                      </a:endParaRPr>
                    </a:p>
                  </a:txBody>
                  <a:tcPr marL="40509" marR="40509" marT="40509" marB="405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430B59"/>
                          </a:solidFill>
                          <a:latin typeface="Comfortaa Medium" pitchFamily="2" charset="0"/>
                        </a:rPr>
                        <a:t>-</a:t>
                      </a:r>
                      <a:endParaRPr sz="1400" dirty="0">
                        <a:solidFill>
                          <a:srgbClr val="430B59"/>
                        </a:solidFill>
                        <a:latin typeface="Comfortaa Medium" pitchFamily="2" charset="0"/>
                      </a:endParaRPr>
                    </a:p>
                  </a:txBody>
                  <a:tcPr marL="40509" marR="40509" marT="40509" marB="405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430B59"/>
                          </a:solidFill>
                          <a:latin typeface="Comfortaa Medium" pitchFamily="2" charset="0"/>
                        </a:rPr>
                        <a:t>-</a:t>
                      </a:r>
                      <a:endParaRPr sz="1400">
                        <a:solidFill>
                          <a:srgbClr val="430B59"/>
                        </a:solidFill>
                        <a:latin typeface="Comfortaa Medium" pitchFamily="2" charset="0"/>
                      </a:endParaRPr>
                    </a:p>
                  </a:txBody>
                  <a:tcPr marL="40509" marR="40509" marT="40509" marB="405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5238">
                <a:tc rowSpan="2">
                  <a:txBody>
                    <a:bodyPr/>
                    <a:lstStyle/>
                    <a:p>
                      <a:pPr lvl="8" algn="ctr"/>
                      <a:endParaRPr lang="ru-RU" sz="1400" b="0" i="0" u="none" strike="noStrike" dirty="0">
                        <a:solidFill>
                          <a:srgbClr val="430B59"/>
                        </a:solidFill>
                        <a:latin typeface="Comfortaa Medium" pitchFamily="2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lvl="8" algn="ctr"/>
                      <a:r>
                        <a:rPr sz="1400" b="0" i="0" u="none" strike="noStrike" dirty="0">
                          <a:solidFill>
                            <a:srgbClr val="430B59"/>
                          </a:solidFill>
                          <a:latin typeface="Comfortaa Medium" pitchFamily="2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ООО "ДОКТОР ФАРМЕР"</a:t>
                      </a:r>
                      <a:endParaRPr sz="1400" dirty="0">
                        <a:solidFill>
                          <a:srgbClr val="430B59"/>
                        </a:solidFill>
                        <a:latin typeface="Comfortaa Medium" pitchFamily="2" charset="0"/>
                      </a:endParaRPr>
                    </a:p>
                  </a:txBody>
                  <a:tcPr marL="40509" marR="40509" marT="40509" marB="405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8" algn="ctr"/>
                      <a:r>
                        <a:rPr lang="ru-RU" sz="1400" dirty="0">
                          <a:solidFill>
                            <a:srgbClr val="430B59"/>
                          </a:solidFill>
                          <a:latin typeface="Comfortaa Medium" pitchFamily="2" charset="0"/>
                        </a:rPr>
                        <a:t>Умеренная ценовая категория </a:t>
                      </a:r>
                    </a:p>
                  </a:txBody>
                  <a:tcPr marL="40509" marR="40509" marT="40509" marB="405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430B59"/>
                          </a:solidFill>
                          <a:latin typeface="Comfortaa Medium" pitchFamily="2" charset="0"/>
                        </a:rPr>
                        <a:t>Большой круг потребителей</a:t>
                      </a:r>
                    </a:p>
                  </a:txBody>
                  <a:tcPr marL="40509" marR="40509" marT="40509" marB="405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430B59"/>
                          </a:solidFill>
                          <a:latin typeface="Comfortaa Medium" pitchFamily="2" charset="0"/>
                        </a:rPr>
                        <a:t>Малая производитель-</a:t>
                      </a:r>
                      <a:r>
                        <a:rPr lang="ru-RU" sz="1400" dirty="0" err="1">
                          <a:solidFill>
                            <a:srgbClr val="430B59"/>
                          </a:solidFill>
                          <a:latin typeface="Comfortaa Medium" pitchFamily="2" charset="0"/>
                        </a:rPr>
                        <a:t>ность</a:t>
                      </a:r>
                      <a:endParaRPr sz="1400" dirty="0">
                        <a:solidFill>
                          <a:srgbClr val="430B59"/>
                        </a:solidFill>
                        <a:latin typeface="Comfortaa Medium" pitchFamily="2" charset="0"/>
                      </a:endParaRPr>
                    </a:p>
                  </a:txBody>
                  <a:tcPr marL="40509" marR="40509" marT="40509" marB="405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430B59"/>
                          </a:solidFill>
                          <a:latin typeface="Comfortaa Medium" pitchFamily="2" charset="0"/>
                        </a:rPr>
                        <a:t>Медленная окупаемость</a:t>
                      </a:r>
                      <a:endParaRPr sz="1400" dirty="0">
                        <a:solidFill>
                          <a:srgbClr val="430B59"/>
                        </a:solidFill>
                        <a:latin typeface="Comfortaa Medium" pitchFamily="2" charset="0"/>
                      </a:endParaRPr>
                    </a:p>
                  </a:txBody>
                  <a:tcPr marL="40509" marR="40509" marT="40509" marB="405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430B59"/>
                          </a:solidFill>
                          <a:latin typeface="Comfortaa Medium" pitchFamily="2" charset="0"/>
                        </a:rPr>
                        <a:t>Увеличение производитель-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430B59"/>
                          </a:solidFill>
                          <a:latin typeface="Comfortaa Medium" pitchFamily="2" charset="0"/>
                        </a:rPr>
                        <a:t>ности</a:t>
                      </a:r>
                      <a:endParaRPr sz="1400" dirty="0">
                        <a:solidFill>
                          <a:srgbClr val="430B59"/>
                        </a:solidFill>
                        <a:latin typeface="Comfortaa Medium" pitchFamily="2" charset="0"/>
                      </a:endParaRPr>
                    </a:p>
                  </a:txBody>
                  <a:tcPr marL="40509" marR="40509" marT="40509" marB="405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14742">
                <a:tc vMerge="1">
                  <a:txBody>
                    <a:bodyPr/>
                    <a:lstStyle/>
                    <a:p>
                      <a:pPr lvl="8" algn="l"/>
                      <a:endParaRPr sz="1600" dirty="0"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8" algn="ctr"/>
                      <a:r>
                        <a:rPr lang="ru-RU" sz="1400" dirty="0">
                          <a:solidFill>
                            <a:srgbClr val="430B59"/>
                          </a:solidFill>
                          <a:latin typeface="Comfortaa Medium" pitchFamily="2" charset="0"/>
                        </a:rPr>
                        <a:t>Подбор химических средств защиты растений в конкретных условиях  агропредприятия покупателя</a:t>
                      </a:r>
                    </a:p>
                    <a:p>
                      <a:pPr lvl="8" algn="ctr"/>
                      <a:endParaRPr lang="ru-RU" sz="1400" dirty="0">
                        <a:solidFill>
                          <a:srgbClr val="430B59"/>
                        </a:solidFill>
                        <a:latin typeface="Comfortaa Medium" pitchFamily="2" charset="0"/>
                      </a:endParaRPr>
                    </a:p>
                  </a:txBody>
                  <a:tcPr marL="40509" marR="40509" marT="40509" marB="405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430B59"/>
                          </a:solidFill>
                          <a:latin typeface="Comfortaa Medium" pitchFamily="2" charset="0"/>
                        </a:rPr>
                        <a:t>Рекомендации по применению</a:t>
                      </a:r>
                    </a:p>
                  </a:txBody>
                  <a:tcPr marL="40509" marR="40509" marT="40509" marB="405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 dirty="0">
                        <a:solidFill>
                          <a:srgbClr val="430B59"/>
                        </a:solidFill>
                        <a:latin typeface="Comfortaa Medium" pitchFamily="2" charset="0"/>
                      </a:endParaRPr>
                    </a:p>
                  </a:txBody>
                  <a:tcPr marL="40509" marR="40509" marT="40509" marB="405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 dirty="0">
                        <a:solidFill>
                          <a:srgbClr val="430B59"/>
                        </a:solidFill>
                        <a:latin typeface="Comfortaa Medium" pitchFamily="2" charset="0"/>
                      </a:endParaRPr>
                    </a:p>
                  </a:txBody>
                  <a:tcPr marL="40509" marR="40509" marT="40509" marB="405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 dirty="0">
                        <a:solidFill>
                          <a:srgbClr val="430B59"/>
                        </a:solidFill>
                        <a:latin typeface="Comfortaa Medium" pitchFamily="2" charset="0"/>
                      </a:endParaRPr>
                    </a:p>
                  </a:txBody>
                  <a:tcPr marL="40509" marR="40509" marT="40509" marB="405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2" name="Изображение 11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93857" y="3015023"/>
            <a:ext cx="743503" cy="827954"/>
          </a:xfrm>
          <a:prstGeom prst="rect">
            <a:avLst/>
          </a:prstGeom>
        </p:spPr>
      </p:pic>
      <p:pic>
        <p:nvPicPr>
          <p:cNvPr id="113" name="Изображение 11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685349" y="4766749"/>
            <a:ext cx="1397451" cy="88135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71B4C96-B58D-F5FF-697A-19CBBB867B3C}"/>
              </a:ext>
            </a:extLst>
          </p:cNvPr>
          <p:cNvSpPr txBox="1"/>
          <p:nvPr/>
        </p:nvSpPr>
        <p:spPr>
          <a:xfrm>
            <a:off x="31182" y="6287410"/>
            <a:ext cx="435372" cy="461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chemeClr val="bg1"/>
                </a:solidFill>
              </a:rPr>
              <a:t>1</a:t>
            </a:r>
            <a:r>
              <a:rPr lang="ru-RU" sz="2400" dirty="0">
                <a:solidFill>
                  <a:schemeClr val="bg1"/>
                </a:solidFill>
              </a:rPr>
              <a:t>2</a:t>
            </a:r>
            <a:endParaRPr kumimoji="0" lang="ru-RU" sz="24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sym typeface="Helvetica"/>
            </a:endParaRPr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15ED6972-42C6-88D5-88C9-74F76B38B645}"/>
              </a:ext>
            </a:extLst>
          </p:cNvPr>
          <p:cNvSpPr/>
          <p:nvPr/>
        </p:nvSpPr>
        <p:spPr>
          <a:xfrm rot="5400000">
            <a:off x="10540062" y="359511"/>
            <a:ext cx="221993" cy="221993"/>
          </a:xfrm>
          <a:prstGeom prst="ellipse">
            <a:avLst/>
          </a:prstGeom>
          <a:solidFill>
            <a:srgbClr val="FCAF17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5C460288-495B-73A6-C2F4-98CCDB878677}"/>
              </a:ext>
            </a:extLst>
          </p:cNvPr>
          <p:cNvSpPr/>
          <p:nvPr/>
        </p:nvSpPr>
        <p:spPr>
          <a:xfrm rot="5400000">
            <a:off x="10009076" y="361400"/>
            <a:ext cx="221993" cy="221993"/>
          </a:xfrm>
          <a:prstGeom prst="ellipse">
            <a:avLst/>
          </a:prstGeom>
          <a:solidFill>
            <a:srgbClr val="FCAF17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B8B2263B-D20A-6F86-48B2-1759A5FF17FC}"/>
              </a:ext>
            </a:extLst>
          </p:cNvPr>
          <p:cNvSpPr/>
          <p:nvPr/>
        </p:nvSpPr>
        <p:spPr>
          <a:xfrm rot="5400000">
            <a:off x="9478091" y="356787"/>
            <a:ext cx="221993" cy="221993"/>
          </a:xfrm>
          <a:prstGeom prst="ellipse">
            <a:avLst/>
          </a:prstGeom>
          <a:solidFill>
            <a:srgbClr val="FCAF17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B26003E9-5AAC-DE3A-9BBA-782DC0C4E73F}"/>
              </a:ext>
            </a:extLst>
          </p:cNvPr>
          <p:cNvSpPr/>
          <p:nvPr/>
        </p:nvSpPr>
        <p:spPr>
          <a:xfrm rot="5400000">
            <a:off x="8947105" y="361400"/>
            <a:ext cx="221993" cy="221993"/>
          </a:xfrm>
          <a:prstGeom prst="ellipse">
            <a:avLst/>
          </a:prstGeom>
          <a:solidFill>
            <a:srgbClr val="FCAF17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20428D63-9197-8001-04EF-8F938ECCCA20}"/>
              </a:ext>
            </a:extLst>
          </p:cNvPr>
          <p:cNvSpPr/>
          <p:nvPr/>
        </p:nvSpPr>
        <p:spPr>
          <a:xfrm rot="5400000">
            <a:off x="8416119" y="356787"/>
            <a:ext cx="221993" cy="221993"/>
          </a:xfrm>
          <a:prstGeom prst="ellipse">
            <a:avLst/>
          </a:prstGeom>
          <a:solidFill>
            <a:srgbClr val="FCAF17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C016BC0E-A572-6942-10FC-D37EAAC57DF9}"/>
              </a:ext>
            </a:extLst>
          </p:cNvPr>
          <p:cNvSpPr/>
          <p:nvPr/>
        </p:nvSpPr>
        <p:spPr>
          <a:xfrm>
            <a:off x="11362828" y="-310507"/>
            <a:ext cx="350568" cy="1051546"/>
          </a:xfrm>
          <a:prstGeom prst="rect">
            <a:avLst/>
          </a:prstGeom>
          <a:solidFill>
            <a:srgbClr val="FD493D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6" name="Овал 25">
            <a:extLst>
              <a:ext uri="{FF2B5EF4-FFF2-40B4-BE49-F238E27FC236}">
                <a16:creationId xmlns:a16="http://schemas.microsoft.com/office/drawing/2014/main" id="{9F4AEFD0-DD5E-A92B-14E1-0CF17F15F68F}"/>
              </a:ext>
            </a:extLst>
          </p:cNvPr>
          <p:cNvSpPr/>
          <p:nvPr/>
        </p:nvSpPr>
        <p:spPr>
          <a:xfrm rot="5400000">
            <a:off x="6902782" y="6414502"/>
            <a:ext cx="221993" cy="221993"/>
          </a:xfrm>
          <a:prstGeom prst="ellipse">
            <a:avLst/>
          </a:prstGeom>
          <a:solidFill>
            <a:srgbClr val="FCAF17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7" name="Овал 26">
            <a:extLst>
              <a:ext uri="{FF2B5EF4-FFF2-40B4-BE49-F238E27FC236}">
                <a16:creationId xmlns:a16="http://schemas.microsoft.com/office/drawing/2014/main" id="{B7EB8667-6AD7-DD78-1169-9673A915F8EE}"/>
              </a:ext>
            </a:extLst>
          </p:cNvPr>
          <p:cNvSpPr/>
          <p:nvPr/>
        </p:nvSpPr>
        <p:spPr>
          <a:xfrm rot="5400000">
            <a:off x="6371796" y="6416391"/>
            <a:ext cx="221993" cy="221993"/>
          </a:xfrm>
          <a:prstGeom prst="ellipse">
            <a:avLst/>
          </a:prstGeom>
          <a:solidFill>
            <a:srgbClr val="FCAF17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8" name="Овал 27">
            <a:extLst>
              <a:ext uri="{FF2B5EF4-FFF2-40B4-BE49-F238E27FC236}">
                <a16:creationId xmlns:a16="http://schemas.microsoft.com/office/drawing/2014/main" id="{8C1BC197-49F8-2FC2-6A03-256A0DC5612A}"/>
              </a:ext>
            </a:extLst>
          </p:cNvPr>
          <p:cNvSpPr/>
          <p:nvPr/>
        </p:nvSpPr>
        <p:spPr>
          <a:xfrm rot="5400000">
            <a:off x="5840811" y="6411778"/>
            <a:ext cx="221993" cy="221993"/>
          </a:xfrm>
          <a:prstGeom prst="ellipse">
            <a:avLst/>
          </a:prstGeom>
          <a:solidFill>
            <a:srgbClr val="FCAF17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9" name="Овал 28">
            <a:extLst>
              <a:ext uri="{FF2B5EF4-FFF2-40B4-BE49-F238E27FC236}">
                <a16:creationId xmlns:a16="http://schemas.microsoft.com/office/drawing/2014/main" id="{6B2FB7C0-9BFD-3A79-852A-70350FE2A8DE}"/>
              </a:ext>
            </a:extLst>
          </p:cNvPr>
          <p:cNvSpPr/>
          <p:nvPr/>
        </p:nvSpPr>
        <p:spPr>
          <a:xfrm rot="5400000">
            <a:off x="5309825" y="6416391"/>
            <a:ext cx="221993" cy="221993"/>
          </a:xfrm>
          <a:prstGeom prst="ellipse">
            <a:avLst/>
          </a:prstGeom>
          <a:solidFill>
            <a:srgbClr val="FCAF17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30" name="Овал 29">
            <a:extLst>
              <a:ext uri="{FF2B5EF4-FFF2-40B4-BE49-F238E27FC236}">
                <a16:creationId xmlns:a16="http://schemas.microsoft.com/office/drawing/2014/main" id="{9186D688-6118-BCE2-BD0C-30C8137B1AB3}"/>
              </a:ext>
            </a:extLst>
          </p:cNvPr>
          <p:cNvSpPr/>
          <p:nvPr/>
        </p:nvSpPr>
        <p:spPr>
          <a:xfrm rot="5400000">
            <a:off x="4778839" y="6411778"/>
            <a:ext cx="221993" cy="221993"/>
          </a:xfrm>
          <a:prstGeom prst="ellipse">
            <a:avLst/>
          </a:prstGeom>
          <a:solidFill>
            <a:srgbClr val="FCAF17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Прямоугольник: скругленные углы 30">
            <a:extLst>
              <a:ext uri="{FF2B5EF4-FFF2-40B4-BE49-F238E27FC236}">
                <a16:creationId xmlns:a16="http://schemas.microsoft.com/office/drawing/2014/main" id="{8CCD15B9-1CA8-0429-96B4-A71E3C54C64A}"/>
              </a:ext>
            </a:extLst>
          </p:cNvPr>
          <p:cNvSpPr/>
          <p:nvPr/>
        </p:nvSpPr>
        <p:spPr>
          <a:xfrm>
            <a:off x="993857" y="3210559"/>
            <a:ext cx="9735547" cy="2353599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rgbClr val="9F00FF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827BEE58-BD97-F5D8-1CAD-4AE003085696}"/>
              </a:ext>
            </a:extLst>
          </p:cNvPr>
          <p:cNvSpPr/>
          <p:nvPr/>
        </p:nvSpPr>
        <p:spPr>
          <a:xfrm>
            <a:off x="1294463" y="6365338"/>
            <a:ext cx="2749217" cy="2777432"/>
          </a:xfrm>
          <a:prstGeom prst="rect">
            <a:avLst/>
          </a:prstGeom>
          <a:solidFill>
            <a:srgbClr val="FD493D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8FA3E29C-56A0-B0D3-EFC4-3C235EBE578F}"/>
              </a:ext>
            </a:extLst>
          </p:cNvPr>
          <p:cNvSpPr/>
          <p:nvPr/>
        </p:nvSpPr>
        <p:spPr>
          <a:xfrm>
            <a:off x="4413583" y="6365338"/>
            <a:ext cx="2881297" cy="4134363"/>
          </a:xfrm>
          <a:prstGeom prst="rect">
            <a:avLst/>
          </a:prstGeom>
          <a:solidFill>
            <a:srgbClr val="FCAF17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3EF0AF6D-2383-9BF4-9D32-87944DCD96FE}"/>
              </a:ext>
            </a:extLst>
          </p:cNvPr>
          <p:cNvSpPr/>
          <p:nvPr/>
        </p:nvSpPr>
        <p:spPr>
          <a:xfrm>
            <a:off x="7685103" y="6365338"/>
            <a:ext cx="2728897" cy="3951483"/>
          </a:xfrm>
          <a:prstGeom prst="rect">
            <a:avLst/>
          </a:prstGeom>
          <a:solidFill>
            <a:srgbClr val="7030A0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3" name="Текст 2"/>
          <p:cNvSpPr txBox="1"/>
          <p:nvPr/>
        </p:nvSpPr>
        <p:spPr>
          <a:xfrm>
            <a:off x="334840" y="374746"/>
            <a:ext cx="6518934" cy="369328"/>
          </a:xfrm>
          <a:prstGeom prst="rect">
            <a:avLst/>
          </a:prstGeom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800" cap="all" dirty="0">
                <a:solidFill>
                  <a:srgbClr val="430B59"/>
                </a:solidFill>
                <a:latin typeface="Geometria" panose="020B0603020204020204"/>
              </a:rPr>
              <a:t>Анализ рынка</a:t>
            </a:r>
            <a:endParaRPr sz="1800" cap="all" dirty="0">
              <a:solidFill>
                <a:srgbClr val="430B59"/>
              </a:solidFill>
              <a:latin typeface="Geometria" panose="020B0603020204020204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20" name="Прямоугольник"/>
          <p:cNvSpPr/>
          <p:nvPr/>
        </p:nvSpPr>
        <p:spPr>
          <a:xfrm>
            <a:off x="-6779" y="6365338"/>
            <a:ext cx="542262" cy="506843"/>
          </a:xfrm>
          <a:prstGeom prst="rect">
            <a:avLst/>
          </a:prstGeom>
          <a:solidFill>
            <a:srgbClr val="9F00FF"/>
          </a:solidFill>
          <a:ln w="12700" cap="flat">
            <a:noFill/>
            <a:miter lim="400000"/>
          </a:ln>
          <a:effectLst/>
        </p:spPr>
        <p:txBody>
          <a:bodyPr wrap="square" lIns="45718" tIns="45718" rIns="45718" bIns="45718" anchor="ctr">
            <a:noAutofit/>
          </a:bodyPr>
          <a:lstStyle/>
          <a:p>
            <a:pPr algn="ctr"/>
            <a:endParaRPr/>
          </a:p>
        </p:txBody>
      </p:sp>
      <p:sp>
        <p:nvSpPr>
          <p:cNvPr id="2" name="Прямоугольник 1"/>
          <p:cNvSpPr/>
          <p:nvPr/>
        </p:nvSpPr>
        <p:spPr>
          <a:xfrm>
            <a:off x="1481686" y="3505124"/>
            <a:ext cx="2436690" cy="1077214"/>
          </a:xfrm>
          <a:prstGeom prst="rect">
            <a:avLst/>
          </a:prstGeom>
          <a:noFill/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vertOverflow="overflow" horzOverflow="overflow" vert="horz" wrap="square" lIns="45718" tIns="45718" rIns="45718" bIns="45718" spcCol="38100" rtlCol="0" anchor="ctr">
            <a:spAutoFit/>
          </a:bodyPr>
          <a:lstStyle/>
          <a:p>
            <a:pPr marL="0" marR="0" indent="0" algn="just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</a:pPr>
            <a:r>
              <a:rPr kumimoji="0" lang="ru-RU" sz="1600" b="1" i="0" u="none" strike="noStrike" cap="none" spc="0" baseline="0" dirty="0">
                <a:ln>
                  <a:noFill/>
                </a:ln>
                <a:solidFill>
                  <a:srgbClr val="7030A0"/>
                </a:solidFill>
                <a:effectLst/>
                <a:uLnTx/>
                <a:latin typeface="Geometria" panose="020B0603020204020204" pitchFamily="34" charset="-52"/>
                <a:sym typeface="Helvetica"/>
              </a:rPr>
              <a:t>ТАМ</a:t>
            </a:r>
            <a:r>
              <a:rPr lang="ru-RU" sz="1600" b="1" dirty="0">
                <a:solidFill>
                  <a:srgbClr val="7030A0"/>
                </a:solidFill>
                <a:latin typeface="Geometria" panose="020B0603020204020204" pitchFamily="34" charset="-52"/>
              </a:rPr>
              <a:t>: </a:t>
            </a:r>
            <a:r>
              <a:rPr lang="ru-RU" sz="1600" dirty="0">
                <a:solidFill>
                  <a:srgbClr val="430B59"/>
                </a:solidFill>
                <a:latin typeface="Comfortaa Medium" pitchFamily="2" charset="0"/>
              </a:rPr>
              <a:t>На 2022 год рынок СЗР составляет 160 млрд. рублей</a:t>
            </a:r>
            <a:endParaRPr kumimoji="0" lang="ru-RU" sz="1600" b="0" i="0" u="none" strike="noStrike" cap="none" spc="0" baseline="0" dirty="0">
              <a:ln>
                <a:noFill/>
              </a:ln>
              <a:solidFill>
                <a:srgbClr val="430B59"/>
              </a:solidFill>
              <a:effectLst/>
              <a:uLnTx/>
              <a:latin typeface="Comfortaa Medium" pitchFamily="2" charset="0"/>
              <a:sym typeface="Helvetica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64351" y="1904799"/>
            <a:ext cx="156449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vertOverflow="overflow" horzOverflow="overflow" vert="horz" wrap="none" lIns="45718" tIns="45718" rIns="45718" bIns="45718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</a:pPr>
            <a:r>
              <a:rPr kumimoji="0" lang="ru-RU" sz="1800" b="0" i="0" u="none" strike="noStrike" cap="none" spc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rPr>
              <a:t> 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4586532" y="1032309"/>
            <a:ext cx="28071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7030A0"/>
                </a:solidFill>
                <a:latin typeface="Geometria" panose="020B0603020204020204" pitchFamily="34" charset="-52"/>
              </a:rPr>
              <a:t>Анализ рынка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53008" y="1694509"/>
            <a:ext cx="10685983" cy="113876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algn="just">
              <a:buSzTx/>
            </a:pPr>
            <a:r>
              <a:rPr lang="ru-RU" sz="2000" b="1" dirty="0">
                <a:solidFill>
                  <a:srgbClr val="9F00FF"/>
                </a:solidFill>
                <a:latin typeface="Geometria" panose="020B0603020204020204" pitchFamily="34" charset="-52"/>
              </a:rPr>
              <a:t>Вывод</a:t>
            </a:r>
            <a:r>
              <a:rPr lang="ru-RU" sz="1600" b="1" dirty="0">
                <a:solidFill>
                  <a:srgbClr val="9F00FF"/>
                </a:solidFill>
                <a:latin typeface="Comfortaa Medium" pitchFamily="2" charset="0"/>
              </a:rPr>
              <a:t>: </a:t>
            </a:r>
            <a:r>
              <a:rPr lang="ru-RU" sz="1600" dirty="0">
                <a:solidFill>
                  <a:srgbClr val="430B59"/>
                </a:solidFill>
                <a:latin typeface="Comfortaa Medium" pitchFamily="2" charset="0"/>
              </a:rPr>
              <a:t>что рынок фунгицидов имеет значительный потенциал развития, учитывая долю SOM относительно SAM и TAM. Однако, несмотря на значительный оборот, остается небольшим относительно всего рынка СЗР, что может свидетельствовать о наличии возможностей для расширения для новых участников или инновационных продуктов. </a:t>
            </a:r>
            <a:endParaRPr kumimoji="0" lang="ru-RU" sz="1600" b="0" i="0" u="none" strike="noStrike" cap="none" spc="0" normalizeH="0" baseline="0" dirty="0">
              <a:ln>
                <a:noFill/>
              </a:ln>
              <a:solidFill>
                <a:srgbClr val="430B59"/>
              </a:solidFill>
              <a:effectLst/>
              <a:uFillTx/>
              <a:latin typeface="Comfortaa Medium" pitchFamily="2" charset="0"/>
              <a:sym typeface="Helvetica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9771FEC-97B0-423B-1A76-F8A5628B159A}"/>
              </a:ext>
            </a:extLst>
          </p:cNvPr>
          <p:cNvSpPr txBox="1"/>
          <p:nvPr/>
        </p:nvSpPr>
        <p:spPr>
          <a:xfrm>
            <a:off x="0" y="6372537"/>
            <a:ext cx="759866" cy="461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chemeClr val="bg1"/>
                </a:solidFill>
              </a:rPr>
              <a:t>1</a:t>
            </a:r>
            <a:r>
              <a:rPr lang="ru-RU" sz="2400" dirty="0">
                <a:solidFill>
                  <a:schemeClr val="bg1"/>
                </a:solidFill>
              </a:rPr>
              <a:t>3</a:t>
            </a:r>
            <a:endParaRPr kumimoji="0" lang="ru-RU" sz="24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sym typeface="Helvetica"/>
            </a:endParaRP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10C025CF-B07D-9EA3-EB97-A5502DC205A2}"/>
              </a:ext>
            </a:extLst>
          </p:cNvPr>
          <p:cNvSpPr/>
          <p:nvPr/>
        </p:nvSpPr>
        <p:spPr>
          <a:xfrm>
            <a:off x="4335551" y="3489651"/>
            <a:ext cx="3058160" cy="1815878"/>
          </a:xfrm>
          <a:prstGeom prst="rect">
            <a:avLst/>
          </a:prstGeom>
          <a:noFill/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vertOverflow="overflow" horzOverflow="overflow" vert="horz" wrap="square" lIns="45718" tIns="45718" rIns="45718" bIns="45718" spcCol="38100" rtlCol="0" anchor="ctr">
            <a:spAutoFit/>
          </a:bodyPr>
          <a:lstStyle/>
          <a:p>
            <a:pPr marL="0" marR="0" indent="0" algn="just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</a:pPr>
            <a:r>
              <a:rPr kumimoji="0" lang="en-US" sz="1600" b="1" i="0" u="none" strike="noStrike" cap="none" spc="0" baseline="0" dirty="0">
                <a:ln>
                  <a:noFill/>
                </a:ln>
                <a:solidFill>
                  <a:srgbClr val="7030A0"/>
                </a:solidFill>
                <a:effectLst/>
                <a:uLnTx/>
                <a:latin typeface="Geometria" panose="020B0603020204020204" pitchFamily="34" charset="-52"/>
                <a:sym typeface="Helvetica"/>
              </a:rPr>
              <a:t>SAM</a:t>
            </a:r>
            <a:r>
              <a:rPr kumimoji="0" lang="ru-RU" sz="1600" b="1" i="0" u="none" strike="noStrike" cap="none" spc="0" baseline="0" dirty="0">
                <a:ln>
                  <a:noFill/>
                </a:ln>
                <a:solidFill>
                  <a:srgbClr val="7030A0"/>
                </a:solidFill>
                <a:effectLst/>
                <a:uLnTx/>
                <a:latin typeface="Geometria" panose="020B0603020204020204" pitchFamily="34" charset="-52"/>
                <a:sym typeface="Helvetica"/>
              </a:rPr>
              <a:t>: </a:t>
            </a:r>
            <a:r>
              <a:rPr kumimoji="0" lang="ru-RU" sz="1600" b="0" i="0" u="none" strike="noStrike" cap="none" spc="0" baseline="0" dirty="0">
                <a:ln>
                  <a:noFill/>
                </a:ln>
                <a:solidFill>
                  <a:srgbClr val="430B59"/>
                </a:solidFill>
                <a:effectLst/>
                <a:uLnTx/>
                <a:latin typeface="Comfortaa Medium" pitchFamily="2" charset="0"/>
                <a:sym typeface="Helvetica"/>
              </a:rPr>
              <a:t>Производителями фунгицидов являются </a:t>
            </a:r>
            <a:r>
              <a:rPr lang="en-US" sz="1600" dirty="0">
                <a:solidFill>
                  <a:srgbClr val="430B59"/>
                </a:solidFill>
                <a:latin typeface="Comfortaa Medium" pitchFamily="2" charset="0"/>
              </a:rPr>
              <a:t>~ </a:t>
            </a:r>
            <a:r>
              <a:rPr lang="ru-RU" sz="1600" dirty="0">
                <a:solidFill>
                  <a:srgbClr val="430B59"/>
                </a:solidFill>
                <a:latin typeface="Comfortaa Medium" pitchFamily="2" charset="0"/>
              </a:rPr>
              <a:t>125 компаний </a:t>
            </a:r>
          </a:p>
          <a:p>
            <a:pPr marL="0" marR="0" indent="0" algn="just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</a:pPr>
            <a:r>
              <a:rPr lang="ru-RU" sz="1600" dirty="0">
                <a:solidFill>
                  <a:srgbClr val="430B59"/>
                </a:solidFill>
                <a:latin typeface="Comfortaa Medium" pitchFamily="2" charset="0"/>
              </a:rPr>
              <a:t>На 2022 год стоимость составляла </a:t>
            </a:r>
            <a:r>
              <a:rPr lang="en-US" sz="1600" dirty="0">
                <a:solidFill>
                  <a:srgbClr val="430B59"/>
                </a:solidFill>
                <a:latin typeface="Comfortaa Medium" pitchFamily="2" charset="0"/>
              </a:rPr>
              <a:t>~</a:t>
            </a:r>
            <a:r>
              <a:rPr lang="ru-RU" sz="1600" dirty="0">
                <a:solidFill>
                  <a:srgbClr val="430B59"/>
                </a:solidFill>
                <a:latin typeface="Comfortaa Medium" pitchFamily="2" charset="0"/>
              </a:rPr>
              <a:t>1500 </a:t>
            </a:r>
            <a:r>
              <a:rPr lang="ru-RU" sz="1600" dirty="0" err="1">
                <a:solidFill>
                  <a:srgbClr val="430B59"/>
                </a:solidFill>
                <a:latin typeface="Comfortaa Medium" pitchFamily="2" charset="0"/>
              </a:rPr>
              <a:t>руб</a:t>
            </a:r>
            <a:r>
              <a:rPr lang="ru-RU" sz="1600" dirty="0">
                <a:solidFill>
                  <a:srgbClr val="430B59"/>
                </a:solidFill>
                <a:latin typeface="Comfortaa Medium" pitchFamily="2" charset="0"/>
              </a:rPr>
              <a:t>/кг</a:t>
            </a:r>
          </a:p>
          <a:p>
            <a:pPr marL="0" marR="0" indent="0" algn="just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</a:pPr>
            <a:r>
              <a:rPr kumimoji="0" lang="ru-RU" sz="1600" b="0" i="0" u="none" strike="noStrike" cap="none" spc="0" baseline="0" dirty="0">
                <a:ln>
                  <a:noFill/>
                </a:ln>
                <a:solidFill>
                  <a:srgbClr val="430B59"/>
                </a:solidFill>
                <a:effectLst/>
                <a:uLnTx/>
                <a:latin typeface="Comfortaa Medium" pitchFamily="2" charset="0"/>
                <a:sym typeface="Helvetica"/>
              </a:rPr>
              <a:t>Объем</a:t>
            </a:r>
            <a:r>
              <a:rPr lang="ru-RU" sz="1600" dirty="0">
                <a:solidFill>
                  <a:srgbClr val="430B59"/>
                </a:solidFill>
                <a:latin typeface="Comfortaa Medium" pitchFamily="2" charset="0"/>
              </a:rPr>
              <a:t>: 26,4 млрд. рублей (16,5% от ТАМ)</a:t>
            </a:r>
            <a:endParaRPr kumimoji="0" lang="ru-RU" sz="1600" b="0" i="0" u="none" strike="noStrike" cap="none" spc="0" baseline="0" dirty="0">
              <a:ln>
                <a:noFill/>
              </a:ln>
              <a:solidFill>
                <a:srgbClr val="430B59"/>
              </a:solidFill>
              <a:effectLst/>
              <a:uLnTx/>
              <a:latin typeface="Comfortaa Medium" pitchFamily="2" charset="0"/>
              <a:sym typeface="Helvetica"/>
            </a:endParaRP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B638F53E-0309-6B98-59F8-879B7E50AD3B}"/>
              </a:ext>
            </a:extLst>
          </p:cNvPr>
          <p:cNvSpPr/>
          <p:nvPr/>
        </p:nvSpPr>
        <p:spPr>
          <a:xfrm>
            <a:off x="7810886" y="3505124"/>
            <a:ext cx="2436690" cy="1323435"/>
          </a:xfrm>
          <a:prstGeom prst="rect">
            <a:avLst/>
          </a:prstGeom>
          <a:noFill/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vertOverflow="overflow" horzOverflow="overflow" vert="horz" wrap="square" lIns="45718" tIns="45718" rIns="45718" bIns="45718" spcCol="38100" rtlCol="0" anchor="ctr">
            <a:spAutoFit/>
          </a:bodyPr>
          <a:lstStyle/>
          <a:p>
            <a:pPr marL="0" marR="0" indent="0" algn="just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</a:pPr>
            <a:r>
              <a:rPr kumimoji="0" lang="en-US" sz="1600" b="1" i="0" u="none" strike="noStrike" cap="none" spc="0" baseline="0" dirty="0">
                <a:ln>
                  <a:noFill/>
                </a:ln>
                <a:solidFill>
                  <a:srgbClr val="7030A0"/>
                </a:solidFill>
                <a:effectLst/>
                <a:uLnTx/>
                <a:latin typeface="Geometria" panose="020B0603020204020204" pitchFamily="34" charset="-52"/>
                <a:sym typeface="Helvetica"/>
              </a:rPr>
              <a:t>SOM</a:t>
            </a:r>
            <a:r>
              <a:rPr kumimoji="0" lang="ru-RU" sz="1600" b="1" i="0" u="none" strike="noStrike" cap="none" spc="0" baseline="0" dirty="0">
                <a:ln>
                  <a:noFill/>
                </a:ln>
                <a:solidFill>
                  <a:srgbClr val="7030A0"/>
                </a:solidFill>
                <a:effectLst/>
                <a:uLnTx/>
                <a:latin typeface="Geometria" panose="020B0603020204020204" pitchFamily="34" charset="-52"/>
                <a:sym typeface="Helvetica"/>
              </a:rPr>
              <a:t>: </a:t>
            </a:r>
            <a:r>
              <a:rPr kumimoji="0" lang="ru-RU" sz="1600" b="0" i="0" u="none" strike="noStrike" cap="none" spc="0" baseline="0" dirty="0">
                <a:ln>
                  <a:noFill/>
                </a:ln>
                <a:solidFill>
                  <a:srgbClr val="430B59"/>
                </a:solidFill>
                <a:effectLst/>
                <a:uLnTx/>
                <a:latin typeface="Comfortaa Medium" pitchFamily="2" charset="0"/>
                <a:sym typeface="Helvetica"/>
              </a:rPr>
              <a:t>Возможная доля на рынке 26,4 млрд/125= 211,2 млн рублей (</a:t>
            </a:r>
            <a:r>
              <a:rPr lang="en-US" sz="1600" dirty="0">
                <a:solidFill>
                  <a:srgbClr val="430B59"/>
                </a:solidFill>
                <a:latin typeface="Comfortaa Medium" pitchFamily="2" charset="0"/>
              </a:rPr>
              <a:t>~</a:t>
            </a:r>
            <a:r>
              <a:rPr lang="ru-RU" sz="1600" dirty="0">
                <a:solidFill>
                  <a:srgbClr val="430B59"/>
                </a:solidFill>
                <a:latin typeface="Comfortaa Medium" pitchFamily="2" charset="0"/>
              </a:rPr>
              <a:t>0,8 % от </a:t>
            </a:r>
            <a:r>
              <a:rPr lang="en-US" sz="1600" dirty="0">
                <a:solidFill>
                  <a:srgbClr val="430B59"/>
                </a:solidFill>
                <a:latin typeface="Comfortaa Medium" pitchFamily="2" charset="0"/>
              </a:rPr>
              <a:t>SAM</a:t>
            </a:r>
            <a:r>
              <a:rPr lang="ru-RU" sz="1600" dirty="0">
                <a:solidFill>
                  <a:srgbClr val="430B59"/>
                </a:solidFill>
                <a:latin typeface="Comfortaa Medium" pitchFamily="2" charset="0"/>
              </a:rPr>
              <a:t>)</a:t>
            </a:r>
            <a:endParaRPr kumimoji="0" lang="ru-RU" sz="1600" b="0" i="0" u="none" strike="noStrike" cap="none" spc="0" baseline="0" dirty="0">
              <a:ln>
                <a:noFill/>
              </a:ln>
              <a:solidFill>
                <a:srgbClr val="430B59"/>
              </a:solidFill>
              <a:effectLst/>
              <a:uLnTx/>
              <a:latin typeface="Comfortaa Medium" pitchFamily="2" charset="0"/>
              <a:sym typeface="Helvetica"/>
            </a:endParaRPr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Рисунок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8671" y="5938261"/>
            <a:ext cx="4523622" cy="420265"/>
          </a:xfrm>
          <a:prstGeom prst="rect">
            <a:avLst/>
          </a:prstGeom>
        </p:spPr>
      </p:pic>
      <p:grpSp>
        <p:nvGrpSpPr>
          <p:cNvPr id="6" name="Группа 5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6" name="Текст 2"/>
          <p:cNvSpPr txBox="1"/>
          <p:nvPr/>
        </p:nvSpPr>
        <p:spPr>
          <a:xfrm>
            <a:off x="993857" y="3169232"/>
            <a:ext cx="4989789" cy="338550"/>
          </a:xfrm>
          <a:prstGeom prst="rect">
            <a:avLst/>
          </a:prstGeom>
        </p:spPr>
        <p:txBody>
          <a:bodyPr lIns="45718" tIns="45718" rIns="45718" bIns="45718">
            <a:spAutoFit/>
          </a:bodyPr>
          <a:lstStyle/>
          <a:p>
            <a:pPr lvl="8"/>
            <a:endParaRPr dirty="0"/>
          </a:p>
        </p:txBody>
      </p:sp>
      <p:grpSp>
        <p:nvGrpSpPr>
          <p:cNvPr id="19" name="Прямоугольник 16"/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anchor="ctr"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21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13</a:t>
              </a:r>
              <a:endParaRPr dirty="0"/>
            </a:p>
          </p:txBody>
        </p:sp>
      </p:grpSp>
      <p:sp>
        <p:nvSpPr>
          <p:cNvPr id="23" name="Прямоугольник 22"/>
          <p:cNvSpPr/>
          <p:nvPr/>
        </p:nvSpPr>
        <p:spPr>
          <a:xfrm>
            <a:off x="5184921" y="3225180"/>
            <a:ext cx="2487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: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57871" y="1215923"/>
            <a:ext cx="10898364" cy="86177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>
              <a:buSzTx/>
            </a:pPr>
            <a:r>
              <a:rPr kumimoji="0" lang="en-US" sz="3200" b="1" i="0" u="none" strike="noStrike" cap="none" spc="0" normalizeH="0" baseline="0" dirty="0">
                <a:ln>
                  <a:noFill/>
                </a:ln>
                <a:solidFill>
                  <a:srgbClr val="7030A0"/>
                </a:solidFill>
                <a:effectLst/>
                <a:uFillTx/>
                <a:latin typeface="Geometria" panose="020B0603020204020204" pitchFamily="34" charset="-52"/>
                <a:sym typeface="Helvetica"/>
              </a:rPr>
              <a:t>MVP</a:t>
            </a:r>
            <a:r>
              <a:rPr kumimoji="0" lang="ru-RU" sz="3200" b="1" i="0" u="none" strike="noStrike" cap="none" spc="0" normalizeH="0" baseline="0" dirty="0">
                <a:ln>
                  <a:noFill/>
                </a:ln>
                <a:solidFill>
                  <a:srgbClr val="7030A0"/>
                </a:solidFill>
                <a:effectLst/>
                <a:uFillTx/>
                <a:latin typeface="Geometria" panose="020B0603020204020204" pitchFamily="34" charset="-52"/>
                <a:sym typeface="Helvetica"/>
              </a:rPr>
              <a:t> </a:t>
            </a:r>
            <a:r>
              <a:rPr kumimoji="0" lang="en-US" sz="2400" b="0" i="0" u="none" strike="noStrike" cap="none" spc="0" normalizeH="0" baseline="0" dirty="0">
                <a:ln>
                  <a:noFill/>
                </a:ln>
                <a:solidFill>
                  <a:srgbClr val="7030A0"/>
                </a:solidFill>
                <a:effectLst/>
                <a:uFillTx/>
                <a:latin typeface="Geometria" panose="020B0603020204020204" pitchFamily="34" charset="-52"/>
                <a:sym typeface="Helvetica"/>
              </a:rPr>
              <a:t>-</a:t>
            </a:r>
            <a:r>
              <a:rPr kumimoji="0" lang="ru-RU" sz="2400" b="0" i="0" u="none" strike="noStrike" cap="none" spc="0" normalizeH="0" baseline="0" dirty="0">
                <a:ln>
                  <a:noFill/>
                </a:ln>
                <a:solidFill>
                  <a:srgbClr val="430B59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</a:t>
            </a:r>
            <a:r>
              <a:rPr kumimoji="0" lang="ru-RU" b="1" i="0" u="none" strike="noStrike" cap="none" spc="0" normalizeH="0" baseline="0" dirty="0">
                <a:ln>
                  <a:noFill/>
                </a:ln>
                <a:solidFill>
                  <a:srgbClr val="7030A0"/>
                </a:solidFill>
                <a:effectLst/>
                <a:uFillTx/>
                <a:latin typeface="Geometria" panose="020B0603020204020204" pitchFamily="34" charset="-52"/>
                <a:cs typeface="Calibri" panose="020F0502020204030204" pitchFamily="34" charset="0"/>
                <a:sym typeface="Helvetica"/>
              </a:rPr>
              <a:t>ПРИМЕНЕНИЕ НАНОМАТЕРИАЛОВ</a:t>
            </a:r>
            <a:r>
              <a:rPr kumimoji="0" lang="ru-RU" b="1" i="0" u="none" strike="noStrike" cap="none" spc="0" normalizeH="0" dirty="0">
                <a:ln>
                  <a:noFill/>
                </a:ln>
                <a:solidFill>
                  <a:srgbClr val="7030A0"/>
                </a:solidFill>
                <a:effectLst/>
                <a:uFillTx/>
                <a:latin typeface="Geometria" panose="020B0603020204020204" pitchFamily="34" charset="-52"/>
                <a:cs typeface="Calibri" panose="020F0502020204030204" pitchFamily="34" charset="0"/>
                <a:sym typeface="Helvetica"/>
              </a:rPr>
              <a:t> СЕРЫ, </a:t>
            </a:r>
          </a:p>
          <a:p>
            <a:pPr>
              <a:buSzTx/>
            </a:pPr>
            <a:r>
              <a:rPr lang="ru-RU" b="1" dirty="0">
                <a:solidFill>
                  <a:srgbClr val="7030A0"/>
                </a:solidFill>
                <a:latin typeface="Geometria" panose="020B0603020204020204" pitchFamily="34" charset="-52"/>
                <a:cs typeface="Calibri" panose="020F0502020204030204" pitchFamily="34" charset="0"/>
              </a:rPr>
              <a:t>                     </a:t>
            </a:r>
            <a:r>
              <a:rPr kumimoji="0" lang="ru-RU" b="1" i="0" u="none" strike="noStrike" cap="none" spc="0" normalizeH="0" dirty="0">
                <a:ln>
                  <a:noFill/>
                </a:ln>
                <a:solidFill>
                  <a:srgbClr val="7030A0"/>
                </a:solidFill>
                <a:effectLst/>
                <a:uFillTx/>
                <a:latin typeface="Geometria" panose="020B0603020204020204" pitchFamily="34" charset="-52"/>
                <a:cs typeface="Calibri" panose="020F0502020204030204" pitchFamily="34" charset="0"/>
                <a:sym typeface="Helvetica"/>
              </a:rPr>
              <a:t>КАК ФУНГИЦИДОВ В ВИНОГРАДОРСТВЕ </a:t>
            </a:r>
            <a:r>
              <a:rPr kumimoji="0" lang="ru-RU" b="1" i="0" u="none" strike="noStrike" cap="none" spc="0" normalizeH="0" baseline="0" dirty="0">
                <a:ln>
                  <a:noFill/>
                </a:ln>
                <a:solidFill>
                  <a:srgbClr val="7030A0"/>
                </a:solidFill>
                <a:effectLst/>
                <a:uFillTx/>
                <a:latin typeface="Geometria" panose="020B0603020204020204" pitchFamily="34" charset="-52"/>
                <a:cs typeface="Calibri" panose="020F0502020204030204" pitchFamily="34" charset="0"/>
                <a:sym typeface="Helvetica"/>
              </a:rPr>
              <a:t>  </a:t>
            </a:r>
            <a:r>
              <a:rPr kumimoji="0" lang="en-US" b="1" i="0" u="none" strike="noStrike" cap="none" spc="0" normalizeH="0" baseline="0" dirty="0">
                <a:ln>
                  <a:noFill/>
                </a:ln>
                <a:solidFill>
                  <a:srgbClr val="7030A0"/>
                </a:solidFill>
                <a:effectLst/>
                <a:uFillTx/>
                <a:latin typeface="Geometria" panose="020B0603020204020204" pitchFamily="34" charset="-52"/>
                <a:cs typeface="Calibri" panose="020F0502020204030204" pitchFamily="34" charset="0"/>
                <a:sym typeface="Helvetica"/>
              </a:rPr>
              <a:t> </a:t>
            </a:r>
            <a:endParaRPr kumimoji="0" lang="ru-RU" sz="2400" b="1" i="0" u="none" strike="noStrike" cap="none" spc="0" normalizeH="0" baseline="0" dirty="0">
              <a:ln>
                <a:noFill/>
              </a:ln>
              <a:solidFill>
                <a:srgbClr val="7030A0"/>
              </a:solidFill>
              <a:effectLst/>
              <a:uFillTx/>
              <a:latin typeface="Geometria" panose="020B0603020204020204" pitchFamily="34" charset="-52"/>
              <a:cs typeface="Calibri" panose="020F0502020204030204" pitchFamily="34" charset="0"/>
              <a:sym typeface="Helvetica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305803" y="2232355"/>
            <a:ext cx="5110997" cy="403186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>
              <a:buSzTx/>
            </a:pPr>
            <a:r>
              <a:rPr kumimoji="0" lang="ru-RU" sz="1600" b="0" i="0" u="none" strike="noStrike" cap="none" spc="0" normalizeH="0" baseline="0" dirty="0">
                <a:ln>
                  <a:noFill/>
                </a:ln>
                <a:solidFill>
                  <a:srgbClr val="430B59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В </a:t>
            </a:r>
            <a:r>
              <a:rPr lang="ru-RU" sz="1600" dirty="0">
                <a:solidFill>
                  <a:srgbClr val="430B59"/>
                </a:solidFill>
              </a:rPr>
              <a:t>экстракте </a:t>
            </a:r>
            <a:r>
              <a:rPr lang="ru-RU" sz="1600" dirty="0" err="1">
                <a:solidFill>
                  <a:srgbClr val="430B59"/>
                </a:solidFill>
              </a:rPr>
              <a:t>Мелии</a:t>
            </a:r>
            <a:r>
              <a:rPr lang="ru-RU" sz="1600" dirty="0">
                <a:solidFill>
                  <a:srgbClr val="430B59"/>
                </a:solidFill>
              </a:rPr>
              <a:t> </a:t>
            </a:r>
            <a:r>
              <a:rPr lang="ru-RU" sz="1600" dirty="0" err="1">
                <a:solidFill>
                  <a:srgbClr val="430B59"/>
                </a:solidFill>
              </a:rPr>
              <a:t>Азедараха</a:t>
            </a:r>
            <a:r>
              <a:rPr lang="ru-RU" sz="1600" dirty="0">
                <a:solidFill>
                  <a:srgbClr val="430B59"/>
                </a:solidFill>
              </a:rPr>
              <a:t> растворили </a:t>
            </a:r>
            <a:r>
              <a:rPr lang="ru-RU" sz="1600" dirty="0" err="1">
                <a:solidFill>
                  <a:srgbClr val="430B59"/>
                </a:solidFill>
              </a:rPr>
              <a:t>пентагидрат</a:t>
            </a:r>
            <a:r>
              <a:rPr lang="ru-RU" sz="1600" dirty="0">
                <a:solidFill>
                  <a:srgbClr val="430B59"/>
                </a:solidFill>
              </a:rPr>
              <a:t> тиосульфат натрия, размешивая при комнатной температуре.</a:t>
            </a:r>
          </a:p>
          <a:p>
            <a:pPr marL="342900" indent="-342900">
              <a:buSzTx/>
              <a:buAutoNum type="arabicPeriod"/>
            </a:pPr>
            <a:endParaRPr lang="ru-RU" sz="1600" dirty="0">
              <a:solidFill>
                <a:srgbClr val="430B59"/>
              </a:solidFill>
            </a:endParaRPr>
          </a:p>
          <a:p>
            <a:pPr>
              <a:buSzTx/>
            </a:pPr>
            <a:r>
              <a:rPr lang="ru-RU" sz="1600" dirty="0">
                <a:solidFill>
                  <a:srgbClr val="430B59"/>
                </a:solidFill>
              </a:rPr>
              <a:t>Разбавляют </a:t>
            </a:r>
            <a:r>
              <a:rPr lang="ru-RU" sz="1600" dirty="0" err="1">
                <a:solidFill>
                  <a:srgbClr val="430B59"/>
                </a:solidFill>
              </a:rPr>
              <a:t>деионизированной</a:t>
            </a:r>
            <a:r>
              <a:rPr lang="ru-RU" sz="1600" dirty="0">
                <a:solidFill>
                  <a:srgbClr val="430B59"/>
                </a:solidFill>
              </a:rPr>
              <a:t> дистиллированной водой до увеличения объем раствора в 5 раз.</a:t>
            </a:r>
          </a:p>
          <a:p>
            <a:pPr marL="342900" indent="-342900">
              <a:buSzTx/>
              <a:buAutoNum type="arabicPeriod"/>
            </a:pPr>
            <a:endParaRPr lang="ru-RU" sz="1600" dirty="0">
              <a:solidFill>
                <a:srgbClr val="430B59"/>
              </a:solidFill>
            </a:endParaRPr>
          </a:p>
          <a:p>
            <a:pPr>
              <a:buSzTx/>
            </a:pPr>
            <a:r>
              <a:rPr lang="ru-RU" sz="1600" dirty="0">
                <a:solidFill>
                  <a:srgbClr val="430B59"/>
                </a:solidFill>
              </a:rPr>
              <a:t>Вносят лимонную кислоту постепенно по 1 грамму на </a:t>
            </a:r>
            <a:r>
              <a:rPr lang="ru-RU" sz="1600" dirty="0" err="1">
                <a:solidFill>
                  <a:srgbClr val="430B59"/>
                </a:solidFill>
              </a:rPr>
              <a:t>киллограм</a:t>
            </a:r>
            <a:r>
              <a:rPr lang="ru-RU" sz="1600" dirty="0">
                <a:solidFill>
                  <a:srgbClr val="430B59"/>
                </a:solidFill>
              </a:rPr>
              <a:t> и постепенно размешивают.</a:t>
            </a:r>
          </a:p>
          <a:p>
            <a:pPr marL="342900" indent="-342900">
              <a:buSzTx/>
              <a:buAutoNum type="arabicPeriod"/>
            </a:pPr>
            <a:endParaRPr lang="ru-RU" sz="1600" dirty="0">
              <a:solidFill>
                <a:srgbClr val="430B59"/>
              </a:solidFill>
            </a:endParaRPr>
          </a:p>
          <a:p>
            <a:pPr>
              <a:buSzTx/>
            </a:pPr>
            <a:r>
              <a:rPr lang="ru-RU" sz="1600" dirty="0">
                <a:solidFill>
                  <a:srgbClr val="430B59"/>
                </a:solidFill>
              </a:rPr>
              <a:t>Полученный раствор центрифугируют и промывают водой.</a:t>
            </a:r>
          </a:p>
          <a:p>
            <a:pPr marL="342900" indent="-342900">
              <a:buSzTx/>
              <a:buAutoNum type="arabicPeriod"/>
            </a:pPr>
            <a:endParaRPr lang="ru-RU" sz="1600" dirty="0">
              <a:solidFill>
                <a:srgbClr val="430B59"/>
              </a:solidFill>
            </a:endParaRPr>
          </a:p>
          <a:p>
            <a:pPr>
              <a:buSzTx/>
            </a:pPr>
            <a:r>
              <a:rPr lang="ru-RU" sz="1600" dirty="0">
                <a:solidFill>
                  <a:srgbClr val="430B59"/>
                </a:solidFill>
              </a:rPr>
              <a:t>Полученные </a:t>
            </a:r>
            <a:r>
              <a:rPr lang="ru-RU" sz="1600" dirty="0" err="1">
                <a:solidFill>
                  <a:srgbClr val="430B59"/>
                </a:solidFill>
              </a:rPr>
              <a:t>наночастицы</a:t>
            </a:r>
            <a:r>
              <a:rPr lang="ru-RU" sz="1600" dirty="0">
                <a:solidFill>
                  <a:srgbClr val="430B59"/>
                </a:solidFill>
              </a:rPr>
              <a:t> серы, сушат в вакууме.</a:t>
            </a:r>
          </a:p>
          <a:p>
            <a:pPr marL="342900" indent="-342900">
              <a:buSzTx/>
              <a:buAutoNum type="arabicPeriod"/>
            </a:pPr>
            <a:endParaRPr lang="ru-RU" sz="1600" dirty="0">
              <a:solidFill>
                <a:srgbClr val="430B59"/>
              </a:solidFill>
            </a:endParaRPr>
          </a:p>
          <a:p>
            <a:pPr marL="342900" indent="-342900">
              <a:buSzTx/>
              <a:buAutoNum type="arabicPeriod"/>
            </a:pPr>
            <a:endParaRPr kumimoji="0" lang="ru-RU" sz="1600" b="0" i="0" u="none" strike="noStrike" cap="none" spc="0" normalizeH="0" baseline="0" dirty="0">
              <a:ln>
                <a:noFill/>
              </a:ln>
              <a:solidFill>
                <a:srgbClr val="430B59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47597" y="5963729"/>
            <a:ext cx="4842839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>
              <a:buSzTx/>
            </a:pP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430B59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Внешний вид</a:t>
            </a:r>
            <a:r>
              <a:rPr lang="ru-RU" dirty="0">
                <a:solidFill>
                  <a:srgbClr val="430B59"/>
                </a:solidFill>
              </a:rPr>
              <a:t>: светло-желтый порошок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430B59"/>
              </a:solidFill>
              <a:effectLst/>
              <a:uFillTx/>
              <a:sym typeface="Helvetica"/>
            </a:endParaRPr>
          </a:p>
        </p:txBody>
      </p:sp>
      <p:sp>
        <p:nvSpPr>
          <p:cNvPr id="5" name="Прямоугольник">
            <a:extLst>
              <a:ext uri="{FF2B5EF4-FFF2-40B4-BE49-F238E27FC236}">
                <a16:creationId xmlns:a16="http://schemas.microsoft.com/office/drawing/2014/main" id="{16A86156-03DE-AAB7-9F5B-28979402706D}"/>
              </a:ext>
            </a:extLst>
          </p:cNvPr>
          <p:cNvSpPr/>
          <p:nvPr/>
        </p:nvSpPr>
        <p:spPr>
          <a:xfrm>
            <a:off x="-18522" y="6358526"/>
            <a:ext cx="542262" cy="506843"/>
          </a:xfrm>
          <a:prstGeom prst="rect">
            <a:avLst/>
          </a:prstGeom>
          <a:solidFill>
            <a:srgbClr val="FCAF17"/>
          </a:solidFill>
          <a:ln w="12700" cap="flat">
            <a:noFill/>
            <a:miter lim="400000"/>
          </a:ln>
          <a:effectLst/>
        </p:spPr>
        <p:txBody>
          <a:bodyPr wrap="square" lIns="45718" tIns="45718" rIns="45718" bIns="45718" anchor="ctr">
            <a:noAutofit/>
          </a:bodyPr>
          <a:lstStyle/>
          <a:p>
            <a:pPr algn="ctr"/>
            <a:endParaRPr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1BAC1FAC-86A8-29A0-5A92-C8DF86CFF20E}"/>
              </a:ext>
            </a:extLst>
          </p:cNvPr>
          <p:cNvSpPr/>
          <p:nvPr/>
        </p:nvSpPr>
        <p:spPr>
          <a:xfrm>
            <a:off x="10166488" y="-203200"/>
            <a:ext cx="2107832" cy="7223760"/>
          </a:xfrm>
          <a:prstGeom prst="rect">
            <a:avLst/>
          </a:prstGeom>
          <a:solidFill>
            <a:srgbClr val="7030A0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E4998AA8-782A-D265-F625-0284CFE009F3}"/>
              </a:ext>
            </a:extLst>
          </p:cNvPr>
          <p:cNvSpPr/>
          <p:nvPr/>
        </p:nvSpPr>
        <p:spPr>
          <a:xfrm>
            <a:off x="9824108" y="-164751"/>
            <a:ext cx="256148" cy="7223760"/>
          </a:xfrm>
          <a:prstGeom prst="rect">
            <a:avLst/>
          </a:prstGeom>
          <a:solidFill>
            <a:srgbClr val="9F00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897D6EAD-F15D-7EE5-C77B-026FFF47A952}"/>
              </a:ext>
            </a:extLst>
          </p:cNvPr>
          <p:cNvSpPr/>
          <p:nvPr/>
        </p:nvSpPr>
        <p:spPr>
          <a:xfrm>
            <a:off x="10160444" y="5813804"/>
            <a:ext cx="2107832" cy="2186076"/>
          </a:xfrm>
          <a:prstGeom prst="rect">
            <a:avLst/>
          </a:prstGeom>
          <a:solidFill>
            <a:srgbClr val="FFAC00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AC20BA21-3FFE-CB5F-AF9B-5664F3112593}"/>
              </a:ext>
            </a:extLst>
          </p:cNvPr>
          <p:cNvSpPr/>
          <p:nvPr/>
        </p:nvSpPr>
        <p:spPr>
          <a:xfrm>
            <a:off x="8084467" y="-1516360"/>
            <a:ext cx="409201" cy="2703217"/>
          </a:xfrm>
          <a:prstGeom prst="rect">
            <a:avLst/>
          </a:prstGeom>
          <a:solidFill>
            <a:srgbClr val="FF2F2D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6752A62-140B-D229-AAC7-865B430445A3}"/>
              </a:ext>
            </a:extLst>
          </p:cNvPr>
          <p:cNvSpPr txBox="1"/>
          <p:nvPr/>
        </p:nvSpPr>
        <p:spPr>
          <a:xfrm>
            <a:off x="20420" y="6351714"/>
            <a:ext cx="736188" cy="461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sym typeface="Helvetica"/>
              </a:rPr>
              <a:t>14</a:t>
            </a:r>
          </a:p>
        </p:txBody>
      </p:sp>
      <p:sp>
        <p:nvSpPr>
          <p:cNvPr id="18" name="Овал 17">
            <a:extLst>
              <a:ext uri="{FF2B5EF4-FFF2-40B4-BE49-F238E27FC236}">
                <a16:creationId xmlns:a16="http://schemas.microsoft.com/office/drawing/2014/main" id="{72B9E1B7-AE4F-B9F4-A206-D4BB6959C295}"/>
              </a:ext>
            </a:extLst>
          </p:cNvPr>
          <p:cNvSpPr/>
          <p:nvPr/>
        </p:nvSpPr>
        <p:spPr>
          <a:xfrm>
            <a:off x="1837084" y="2413190"/>
            <a:ext cx="221993" cy="221993"/>
          </a:xfrm>
          <a:prstGeom prst="ellipse">
            <a:avLst/>
          </a:prstGeom>
          <a:solidFill>
            <a:srgbClr val="9F00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9" name="Овал 28">
            <a:extLst>
              <a:ext uri="{FF2B5EF4-FFF2-40B4-BE49-F238E27FC236}">
                <a16:creationId xmlns:a16="http://schemas.microsoft.com/office/drawing/2014/main" id="{2FEC7ABD-C995-2437-82EF-0995C0E06AE4}"/>
              </a:ext>
            </a:extLst>
          </p:cNvPr>
          <p:cNvSpPr/>
          <p:nvPr/>
        </p:nvSpPr>
        <p:spPr>
          <a:xfrm>
            <a:off x="1837084" y="3372519"/>
            <a:ext cx="221993" cy="221993"/>
          </a:xfrm>
          <a:prstGeom prst="ellipse">
            <a:avLst/>
          </a:prstGeom>
          <a:solidFill>
            <a:srgbClr val="9F00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33" name="Овал 32">
            <a:extLst>
              <a:ext uri="{FF2B5EF4-FFF2-40B4-BE49-F238E27FC236}">
                <a16:creationId xmlns:a16="http://schemas.microsoft.com/office/drawing/2014/main" id="{EFDB2CCA-78BE-21B5-4545-D5D9E495EAAE}"/>
              </a:ext>
            </a:extLst>
          </p:cNvPr>
          <p:cNvSpPr/>
          <p:nvPr/>
        </p:nvSpPr>
        <p:spPr>
          <a:xfrm>
            <a:off x="1849451" y="4118375"/>
            <a:ext cx="221993" cy="221993"/>
          </a:xfrm>
          <a:prstGeom prst="ellipse">
            <a:avLst/>
          </a:prstGeom>
          <a:solidFill>
            <a:srgbClr val="9F00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34" name="Овал 33">
            <a:extLst>
              <a:ext uri="{FF2B5EF4-FFF2-40B4-BE49-F238E27FC236}">
                <a16:creationId xmlns:a16="http://schemas.microsoft.com/office/drawing/2014/main" id="{AD1FC06C-C511-56FC-D919-61E258DFDA7E}"/>
              </a:ext>
            </a:extLst>
          </p:cNvPr>
          <p:cNvSpPr/>
          <p:nvPr/>
        </p:nvSpPr>
        <p:spPr>
          <a:xfrm>
            <a:off x="1837084" y="4869274"/>
            <a:ext cx="221993" cy="221993"/>
          </a:xfrm>
          <a:prstGeom prst="ellipse">
            <a:avLst/>
          </a:prstGeom>
          <a:solidFill>
            <a:srgbClr val="9F00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35" name="Овал 34">
            <a:extLst>
              <a:ext uri="{FF2B5EF4-FFF2-40B4-BE49-F238E27FC236}">
                <a16:creationId xmlns:a16="http://schemas.microsoft.com/office/drawing/2014/main" id="{2C2A6967-3AFD-B0A5-60FC-2A66602A530A}"/>
              </a:ext>
            </a:extLst>
          </p:cNvPr>
          <p:cNvSpPr/>
          <p:nvPr/>
        </p:nvSpPr>
        <p:spPr>
          <a:xfrm>
            <a:off x="1849451" y="5458293"/>
            <a:ext cx="221993" cy="221993"/>
          </a:xfrm>
          <a:prstGeom prst="ellipse">
            <a:avLst/>
          </a:prstGeom>
          <a:solidFill>
            <a:srgbClr val="9F00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27931" y="385081"/>
            <a:ext cx="592466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solidFill>
                  <a:srgbClr val="430B59"/>
                </a:solidFill>
              </a:rPr>
              <a:t>MVP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430B59"/>
              </a:solidFill>
              <a:effectLst/>
              <a:uFillTx/>
              <a:latin typeface="Geometria" panose="020B0603020204020204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321938182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9C4D79F8-26FD-BB2D-39A7-368DF3882633}"/>
              </a:ext>
            </a:extLst>
          </p:cNvPr>
          <p:cNvSpPr/>
          <p:nvPr/>
        </p:nvSpPr>
        <p:spPr>
          <a:xfrm>
            <a:off x="-396240" y="1758161"/>
            <a:ext cx="13075920" cy="4232181"/>
          </a:xfrm>
          <a:prstGeom prst="rect">
            <a:avLst/>
          </a:prstGeom>
          <a:solidFill>
            <a:srgbClr val="7030A0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" name="Название 1"/>
          <p:cNvSpPr>
            <a:spLocks noGrp="1" noEditPoints="1"/>
          </p:cNvSpPr>
          <p:nvPr>
            <p:ph type="title"/>
          </p:nvPr>
        </p:nvSpPr>
        <p:spPr>
          <a:xfrm>
            <a:off x="1667023" y="786557"/>
            <a:ext cx="9567097" cy="1325563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rgbClr val="7030A0"/>
                </a:solidFill>
                <a:latin typeface="Geometria" panose="020B0603020204020204" pitchFamily="34" charset="-52"/>
              </a:rPr>
              <a:t>Календарный план реализации стартап-проекта</a:t>
            </a:r>
            <a:endParaRPr sz="2800" b="1" dirty="0">
              <a:solidFill>
                <a:srgbClr val="7030A0"/>
              </a:solidFill>
              <a:latin typeface="Geometria" panose="020B0603020204020204" pitchFamily="34" charset="-52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662" y="2562109"/>
            <a:ext cx="11322676" cy="2733365"/>
          </a:xfrm>
          <a:prstGeom prst="rect">
            <a:avLst/>
          </a:prstGeom>
        </p:spPr>
      </p:pic>
      <p:sp>
        <p:nvSpPr>
          <p:cNvPr id="4" name="Текст 2">
            <a:extLst>
              <a:ext uri="{FF2B5EF4-FFF2-40B4-BE49-F238E27FC236}">
                <a16:creationId xmlns:a16="http://schemas.microsoft.com/office/drawing/2014/main" id="{67180D81-8060-47FC-5CA9-A12B4A57B0D2}"/>
              </a:ext>
            </a:extLst>
          </p:cNvPr>
          <p:cNvSpPr txBox="1"/>
          <p:nvPr/>
        </p:nvSpPr>
        <p:spPr>
          <a:xfrm>
            <a:off x="809252" y="336786"/>
            <a:ext cx="1194354" cy="369328"/>
          </a:xfrm>
          <a:prstGeom prst="rect">
            <a:avLst/>
          </a:prstGeom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800" cap="all" dirty="0">
                <a:solidFill>
                  <a:srgbClr val="430B59"/>
                </a:solidFill>
                <a:latin typeface="Geometria" panose="020B0603020204020204"/>
              </a:rPr>
              <a:t>план</a:t>
            </a:r>
            <a:endParaRPr sz="1800" cap="all" dirty="0">
              <a:solidFill>
                <a:srgbClr val="430B59"/>
              </a:solidFill>
              <a:latin typeface="Geometria" panose="020B0603020204020204"/>
            </a:endParaRP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617AA76B-7CB9-D915-A384-73E6EA6605E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FB8E282A-F366-C77A-9A38-A449F18FC6F5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564338C-A272-97A8-393F-2C6236D3E5E4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5CDAD44C-62B7-58F7-D97B-2777ADDBAFCF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DA683AA0-3D18-D49F-CFF1-D4F890E297DA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D55A0A6C-15AA-512C-F009-31E0FD6B43A8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5" name="Прямоугольник">
            <a:extLst>
              <a:ext uri="{FF2B5EF4-FFF2-40B4-BE49-F238E27FC236}">
                <a16:creationId xmlns:a16="http://schemas.microsoft.com/office/drawing/2014/main" id="{D9061708-81EC-9590-BD50-DEEF87C6A3D0}"/>
              </a:ext>
            </a:extLst>
          </p:cNvPr>
          <p:cNvSpPr/>
          <p:nvPr/>
        </p:nvSpPr>
        <p:spPr>
          <a:xfrm>
            <a:off x="0" y="6351157"/>
            <a:ext cx="542262" cy="506843"/>
          </a:xfrm>
          <a:prstGeom prst="rect">
            <a:avLst/>
          </a:prstGeom>
          <a:solidFill>
            <a:srgbClr val="FD493D"/>
          </a:solidFill>
          <a:ln w="12700" cap="flat">
            <a:noFill/>
            <a:miter lim="400000"/>
          </a:ln>
          <a:effectLst/>
        </p:spPr>
        <p:txBody>
          <a:bodyPr wrap="square" lIns="45718" tIns="45718" rIns="45718" bIns="45718" anchor="ctr">
            <a:noAutofit/>
          </a:bodyPr>
          <a:lstStyle/>
          <a:p>
            <a:pPr algn="ctr"/>
            <a:endParaRPr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7AA645C-4B9D-977B-C7E3-1794400E5736}"/>
              </a:ext>
            </a:extLst>
          </p:cNvPr>
          <p:cNvSpPr txBox="1"/>
          <p:nvPr/>
        </p:nvSpPr>
        <p:spPr>
          <a:xfrm>
            <a:off x="27801" y="6351157"/>
            <a:ext cx="435372" cy="461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sym typeface="Helvetica"/>
              </a:rPr>
              <a:t>15</a:t>
            </a:r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1E08CB87-5A27-3BD3-6228-C9567F61DE19}"/>
              </a:ext>
            </a:extLst>
          </p:cNvPr>
          <p:cNvSpPr/>
          <p:nvPr/>
        </p:nvSpPr>
        <p:spPr>
          <a:xfrm>
            <a:off x="9651724" y="-310507"/>
            <a:ext cx="2823396" cy="1051546"/>
          </a:xfrm>
          <a:prstGeom prst="rect">
            <a:avLst/>
          </a:prstGeom>
          <a:solidFill>
            <a:srgbClr val="FD493D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42467923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 noEditPoints="1"/>
          </p:cNvSpPr>
          <p:nvPr>
            <p:ph type="title"/>
          </p:nvPr>
        </p:nvSpPr>
        <p:spPr>
          <a:xfrm>
            <a:off x="416961" y="837537"/>
            <a:ext cx="4505959" cy="715526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solidFill>
                  <a:srgbClr val="7030A0"/>
                </a:solidFill>
                <a:latin typeface="Geometria" panose="020B0603020204020204" pitchFamily="34" charset="-52"/>
              </a:rPr>
              <a:t>План развития</a:t>
            </a:r>
          </a:p>
        </p:txBody>
      </p:sp>
      <p:sp>
        <p:nvSpPr>
          <p:cNvPr id="4" name="Заполнитель контента 3"/>
          <p:cNvSpPr>
            <a:spLocks noGrp="1" noEditPoints="1"/>
          </p:cNvSpPr>
          <p:nvPr>
            <p:ph idx="1"/>
          </p:nvPr>
        </p:nvSpPr>
        <p:spPr>
          <a:xfrm>
            <a:off x="1096965" y="1644319"/>
            <a:ext cx="8341276" cy="464651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400" b="0" dirty="0">
                <a:solidFill>
                  <a:srgbClr val="430B59"/>
                </a:solidFill>
                <a:latin typeface="Comfortaa Medium" pitchFamily="2" charset="0"/>
                <a:ea typeface="Calibri" panose="020F0502020204030204" pitchFamily="34" charset="0"/>
                <a:cs typeface="Calibri" panose="020F0502020204030204" pitchFamily="34" charset="0"/>
              </a:rPr>
              <a:t>Формирование команды. Командная работа по стратегических целей, разработке стратегической карты и сбалансированной системы показателей</a:t>
            </a:r>
          </a:p>
          <a:p>
            <a:pPr marL="0" indent="0">
              <a:buNone/>
            </a:pPr>
            <a:endParaRPr lang="ru-RU" sz="1400" b="0" dirty="0">
              <a:solidFill>
                <a:srgbClr val="430B59"/>
              </a:solidFill>
              <a:latin typeface="Comfortaa Medium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ru-RU" sz="1400" b="0" dirty="0">
                <a:solidFill>
                  <a:srgbClr val="430B59"/>
                </a:solidFill>
                <a:latin typeface="Comfortaa Medium" pitchFamily="2" charset="0"/>
                <a:ea typeface="Calibri" panose="020F0502020204030204" pitchFamily="34" charset="0"/>
                <a:cs typeface="Calibri" panose="020F0502020204030204" pitchFamily="34" charset="0"/>
              </a:rPr>
              <a:t>Закупка оборудования для реализации проекта</a:t>
            </a:r>
          </a:p>
          <a:p>
            <a:pPr marL="0" indent="0">
              <a:buNone/>
            </a:pPr>
            <a:endParaRPr lang="ru-RU" sz="1400" b="0" dirty="0">
              <a:solidFill>
                <a:srgbClr val="430B59"/>
              </a:solidFill>
              <a:latin typeface="Comfortaa Medium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ru-RU" sz="1400" b="0" dirty="0">
                <a:solidFill>
                  <a:srgbClr val="430B59"/>
                </a:solidFill>
                <a:latin typeface="Comfortaa Medium" pitchFamily="2" charset="0"/>
                <a:ea typeface="Calibri" panose="020F0502020204030204" pitchFamily="34" charset="0"/>
                <a:cs typeface="Calibri" panose="020F0502020204030204" pitchFamily="34" charset="0"/>
              </a:rPr>
              <a:t>Разработка платформы онлайн-сообщества для организаторов и инвесторов </a:t>
            </a:r>
          </a:p>
          <a:p>
            <a:pPr marL="0" indent="0">
              <a:buNone/>
            </a:pPr>
            <a:endParaRPr lang="ru-RU" sz="1400" b="0" dirty="0">
              <a:solidFill>
                <a:srgbClr val="430B59"/>
              </a:solidFill>
              <a:latin typeface="Comfortaa Medium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ru-RU" sz="1400" b="0" dirty="0">
                <a:solidFill>
                  <a:srgbClr val="430B59"/>
                </a:solidFill>
                <a:latin typeface="Comfortaa Medium" pitchFamily="2" charset="0"/>
                <a:ea typeface="Calibri" panose="020F0502020204030204" pitchFamily="34" charset="0"/>
                <a:cs typeface="Calibri" panose="020F0502020204030204" pitchFamily="34" charset="0"/>
              </a:rPr>
              <a:t>Совершенствование и инновации продукта. Постоянное улучшение рецептуры, добавление новых рецептур, исходя из потребностей клиентов.</a:t>
            </a:r>
          </a:p>
          <a:p>
            <a:pPr marL="0" indent="0">
              <a:buNone/>
            </a:pPr>
            <a:endParaRPr lang="ru-RU" sz="1400" b="0" dirty="0">
              <a:solidFill>
                <a:srgbClr val="430B59"/>
              </a:solidFill>
              <a:latin typeface="Comfortaa Medium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ru-RU" sz="1400" b="0" dirty="0">
                <a:solidFill>
                  <a:srgbClr val="430B59"/>
                </a:solidFill>
                <a:latin typeface="Comfortaa Medium" pitchFamily="2" charset="0"/>
                <a:ea typeface="Calibri" panose="020F0502020204030204" pitchFamily="34" charset="0"/>
                <a:cs typeface="Calibri" panose="020F0502020204030204" pitchFamily="34" charset="0"/>
              </a:rPr>
              <a:t>Финансовое планирование. Оценка затрат на производство, прогноз доходов и прибыли, контроль финансовых показателей и  оптимизация расходов.</a:t>
            </a:r>
          </a:p>
          <a:p>
            <a:pPr marL="0" indent="0">
              <a:buNone/>
            </a:pPr>
            <a:endParaRPr lang="ru-RU" sz="1400" b="0" dirty="0">
              <a:solidFill>
                <a:srgbClr val="430B59"/>
              </a:solidFill>
              <a:latin typeface="Comfortaa Medium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ru-RU" sz="1400" b="0" dirty="0">
                <a:solidFill>
                  <a:srgbClr val="430B59"/>
                </a:solidFill>
                <a:latin typeface="Comfortaa Medium" pitchFamily="2" charset="0"/>
                <a:ea typeface="Calibri" panose="020F0502020204030204" pitchFamily="34" charset="0"/>
                <a:cs typeface="Calibri" panose="020F0502020204030204" pitchFamily="34" charset="0"/>
              </a:rPr>
              <a:t>Анализ работы компании. Контроль за выполнением плана развития, корректировка стратегии и тактики в зависимости от изменений на рынке и потребностей клиентов.</a:t>
            </a:r>
          </a:p>
        </p:txBody>
      </p:sp>
      <p:grpSp>
        <p:nvGrpSpPr>
          <p:cNvPr id="7" name="Группа 5"/>
          <p:cNvGrpSpPr/>
          <p:nvPr/>
        </p:nvGrpSpPr>
        <p:grpSpPr>
          <a:xfrm>
            <a:off x="-22106" y="488156"/>
            <a:ext cx="2624903" cy="97077"/>
            <a:chOff x="0" y="692501"/>
            <a:chExt cx="2624903" cy="97077"/>
          </a:xfrm>
        </p:grpSpPr>
        <p:sp>
          <p:nvSpPr>
            <p:cNvPr id="8" name="Прямоугольник 6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7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8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9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2" name="Прямоугольник 10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3" name="Текст. поле 12"/>
          <p:cNvSpPr txBox="1"/>
          <p:nvPr/>
        </p:nvSpPr>
        <p:spPr>
          <a:xfrm>
            <a:off x="162828" y="179100"/>
            <a:ext cx="233215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430B59"/>
                </a:solidFill>
                <a:latin typeface="Geometria" panose="020B0603020204020204"/>
              </a:rPr>
              <a:t>План развития</a:t>
            </a:r>
          </a:p>
          <a:p>
            <a:pPr algn="ctr"/>
            <a:endParaRPr lang="ru-RU" sz="1600" dirty="0">
              <a:solidFill>
                <a:srgbClr val="430B59"/>
              </a:solidFill>
              <a:latin typeface="Tokeely Brookings" pitchFamily="2" charset="-52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BC3D739F-1517-CB6D-BF64-107C6258AF31}"/>
              </a:ext>
            </a:extLst>
          </p:cNvPr>
          <p:cNvSpPr/>
          <p:nvPr/>
        </p:nvSpPr>
        <p:spPr>
          <a:xfrm>
            <a:off x="9462188" y="5073482"/>
            <a:ext cx="1662459" cy="3838895"/>
          </a:xfrm>
          <a:prstGeom prst="rect">
            <a:avLst/>
          </a:prstGeom>
          <a:solidFill>
            <a:srgbClr val="FD493D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248F991-57F9-A9C9-87F3-2BC400C243EB}"/>
              </a:ext>
            </a:extLst>
          </p:cNvPr>
          <p:cNvSpPr/>
          <p:nvPr/>
        </p:nvSpPr>
        <p:spPr>
          <a:xfrm>
            <a:off x="10340512" y="3217843"/>
            <a:ext cx="1823687" cy="6359782"/>
          </a:xfrm>
          <a:prstGeom prst="rect">
            <a:avLst/>
          </a:prstGeom>
          <a:solidFill>
            <a:srgbClr val="FCAF17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46E7B63-92B3-1FB4-5F26-17F9F32C42A8}"/>
              </a:ext>
            </a:extLst>
          </p:cNvPr>
          <p:cNvSpPr/>
          <p:nvPr/>
        </p:nvSpPr>
        <p:spPr>
          <a:xfrm>
            <a:off x="11335465" y="1409545"/>
            <a:ext cx="1823687" cy="7327874"/>
          </a:xfrm>
          <a:prstGeom prst="rect">
            <a:avLst/>
          </a:prstGeom>
          <a:solidFill>
            <a:srgbClr val="7030A0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5C8ED5D4-136D-DA34-9116-5DBC1411718B}"/>
              </a:ext>
            </a:extLst>
          </p:cNvPr>
          <p:cNvSpPr/>
          <p:nvPr/>
        </p:nvSpPr>
        <p:spPr>
          <a:xfrm>
            <a:off x="786968" y="1703947"/>
            <a:ext cx="221993" cy="221993"/>
          </a:xfrm>
          <a:prstGeom prst="ellipse">
            <a:avLst/>
          </a:prstGeom>
          <a:solidFill>
            <a:srgbClr val="9F00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8D8E115C-80B1-9917-08EC-155C4A9CA961}"/>
              </a:ext>
            </a:extLst>
          </p:cNvPr>
          <p:cNvSpPr/>
          <p:nvPr/>
        </p:nvSpPr>
        <p:spPr>
          <a:xfrm>
            <a:off x="786968" y="2502953"/>
            <a:ext cx="221993" cy="221993"/>
          </a:xfrm>
          <a:prstGeom prst="ellipse">
            <a:avLst/>
          </a:prstGeom>
          <a:solidFill>
            <a:srgbClr val="9F00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DDCEE829-A56A-E97E-6C30-FA4CB5515514}"/>
              </a:ext>
            </a:extLst>
          </p:cNvPr>
          <p:cNvSpPr/>
          <p:nvPr/>
        </p:nvSpPr>
        <p:spPr>
          <a:xfrm>
            <a:off x="786968" y="3137468"/>
            <a:ext cx="221993" cy="221993"/>
          </a:xfrm>
          <a:prstGeom prst="ellipse">
            <a:avLst/>
          </a:prstGeom>
          <a:solidFill>
            <a:srgbClr val="9F00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6C806CC6-10EE-8FA4-5B0B-9F5D23B402ED}"/>
              </a:ext>
            </a:extLst>
          </p:cNvPr>
          <p:cNvSpPr/>
          <p:nvPr/>
        </p:nvSpPr>
        <p:spPr>
          <a:xfrm>
            <a:off x="786968" y="3832550"/>
            <a:ext cx="221993" cy="221993"/>
          </a:xfrm>
          <a:prstGeom prst="ellipse">
            <a:avLst/>
          </a:prstGeom>
          <a:solidFill>
            <a:srgbClr val="9F00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8" name="Овал 17">
            <a:extLst>
              <a:ext uri="{FF2B5EF4-FFF2-40B4-BE49-F238E27FC236}">
                <a16:creationId xmlns:a16="http://schemas.microsoft.com/office/drawing/2014/main" id="{8F4F4FBA-8353-0DEA-A245-741709044E1A}"/>
              </a:ext>
            </a:extLst>
          </p:cNvPr>
          <p:cNvSpPr/>
          <p:nvPr/>
        </p:nvSpPr>
        <p:spPr>
          <a:xfrm>
            <a:off x="786968" y="4637773"/>
            <a:ext cx="221993" cy="221993"/>
          </a:xfrm>
          <a:prstGeom prst="ellipse">
            <a:avLst/>
          </a:prstGeom>
          <a:solidFill>
            <a:srgbClr val="9F00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C7E5BED9-0E84-D151-840D-89C9BA52FDB7}"/>
              </a:ext>
            </a:extLst>
          </p:cNvPr>
          <p:cNvSpPr/>
          <p:nvPr/>
        </p:nvSpPr>
        <p:spPr>
          <a:xfrm>
            <a:off x="786968" y="5412516"/>
            <a:ext cx="221993" cy="221993"/>
          </a:xfrm>
          <a:prstGeom prst="ellipse">
            <a:avLst/>
          </a:prstGeom>
          <a:solidFill>
            <a:srgbClr val="9F00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E9361130-6216-3037-115D-94C621DE23D9}"/>
              </a:ext>
            </a:extLst>
          </p:cNvPr>
          <p:cNvGrpSpPr/>
          <p:nvPr/>
        </p:nvGrpSpPr>
        <p:grpSpPr>
          <a:xfrm>
            <a:off x="6505023" y="471487"/>
            <a:ext cx="1854532" cy="547722"/>
            <a:chOff x="6877635" y="327947"/>
            <a:chExt cx="4608961" cy="1361223"/>
          </a:xfrm>
          <a:solidFill>
            <a:srgbClr val="FD493D"/>
          </a:solidFill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137090F5-9FC4-42ED-1104-64DDF8A3B3D4}"/>
                </a:ext>
              </a:extLst>
            </p:cNvPr>
            <p:cNvSpPr/>
            <p:nvPr/>
          </p:nvSpPr>
          <p:spPr>
            <a:xfrm rot="2700000">
              <a:off x="7406640" y="327946"/>
              <a:ext cx="303211" cy="1361222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2" name="Прямоугольник 21">
              <a:extLst>
                <a:ext uri="{FF2B5EF4-FFF2-40B4-BE49-F238E27FC236}">
                  <a16:creationId xmlns:a16="http://schemas.microsoft.com/office/drawing/2014/main" id="{DDAA565C-0A14-AA95-8356-51EADBA9CC61}"/>
                </a:ext>
              </a:extLst>
            </p:cNvPr>
            <p:cNvSpPr/>
            <p:nvPr/>
          </p:nvSpPr>
          <p:spPr>
            <a:xfrm rot="18900000">
              <a:off x="8158902" y="327947"/>
              <a:ext cx="303211" cy="1361222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3" name="Прямоугольник 22">
              <a:extLst>
                <a:ext uri="{FF2B5EF4-FFF2-40B4-BE49-F238E27FC236}">
                  <a16:creationId xmlns:a16="http://schemas.microsoft.com/office/drawing/2014/main" id="{B8357DD0-949A-FBC6-CE24-3CF239E6A84A}"/>
                </a:ext>
              </a:extLst>
            </p:cNvPr>
            <p:cNvSpPr/>
            <p:nvPr/>
          </p:nvSpPr>
          <p:spPr>
            <a:xfrm rot="2700000">
              <a:off x="8909228" y="327947"/>
              <a:ext cx="303211" cy="1361222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4" name="Прямоугольник 23">
              <a:extLst>
                <a:ext uri="{FF2B5EF4-FFF2-40B4-BE49-F238E27FC236}">
                  <a16:creationId xmlns:a16="http://schemas.microsoft.com/office/drawing/2014/main" id="{95591684-F26F-9802-4382-F5A82AD4671B}"/>
                </a:ext>
              </a:extLst>
            </p:cNvPr>
            <p:cNvSpPr/>
            <p:nvPr/>
          </p:nvSpPr>
          <p:spPr>
            <a:xfrm rot="18900000">
              <a:off x="9661490" y="327948"/>
              <a:ext cx="303211" cy="1361222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5" name="Прямоугольник 24">
              <a:extLst>
                <a:ext uri="{FF2B5EF4-FFF2-40B4-BE49-F238E27FC236}">
                  <a16:creationId xmlns:a16="http://schemas.microsoft.com/office/drawing/2014/main" id="{D7BDE6DE-979A-FF1C-436A-D987F129D9AA}"/>
                </a:ext>
              </a:extLst>
            </p:cNvPr>
            <p:cNvSpPr/>
            <p:nvPr/>
          </p:nvSpPr>
          <p:spPr>
            <a:xfrm rot="2700000">
              <a:off x="10431123" y="327947"/>
              <a:ext cx="303211" cy="1361222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id="{97B75A40-952B-0ECE-A218-EBB646C7D771}"/>
                </a:ext>
              </a:extLst>
            </p:cNvPr>
            <p:cNvSpPr/>
            <p:nvPr/>
          </p:nvSpPr>
          <p:spPr>
            <a:xfrm rot="18900000">
              <a:off x="11183385" y="327948"/>
              <a:ext cx="303211" cy="1361222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27" name="Прямоугольник">
            <a:extLst>
              <a:ext uri="{FF2B5EF4-FFF2-40B4-BE49-F238E27FC236}">
                <a16:creationId xmlns:a16="http://schemas.microsoft.com/office/drawing/2014/main" id="{C3277F5F-F657-FEE6-64AA-8B42EACFB42A}"/>
              </a:ext>
            </a:extLst>
          </p:cNvPr>
          <p:cNvSpPr/>
          <p:nvPr/>
        </p:nvSpPr>
        <p:spPr>
          <a:xfrm>
            <a:off x="0" y="6351157"/>
            <a:ext cx="542262" cy="506843"/>
          </a:xfrm>
          <a:prstGeom prst="rect">
            <a:avLst/>
          </a:prstGeom>
          <a:solidFill>
            <a:srgbClr val="FD493D"/>
          </a:solidFill>
          <a:ln w="12700" cap="flat">
            <a:noFill/>
            <a:miter lim="400000"/>
          </a:ln>
          <a:effectLst/>
        </p:spPr>
        <p:txBody>
          <a:bodyPr wrap="square" lIns="45718" tIns="45718" rIns="45718" bIns="45718" anchor="ctr">
            <a:noAutofit/>
          </a:bodyPr>
          <a:lstStyle/>
          <a:p>
            <a:pPr algn="ctr"/>
            <a:endParaRPr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22E3EB4-702D-92CB-89DE-9BB84E4F0482}"/>
              </a:ext>
            </a:extLst>
          </p:cNvPr>
          <p:cNvSpPr txBox="1"/>
          <p:nvPr/>
        </p:nvSpPr>
        <p:spPr>
          <a:xfrm>
            <a:off x="27801" y="6396339"/>
            <a:ext cx="435372" cy="461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sym typeface="Helvetica"/>
              </a:rPr>
              <a:t>16</a:t>
            </a:r>
          </a:p>
        </p:txBody>
      </p:sp>
      <p:cxnSp>
        <p:nvCxnSpPr>
          <p:cNvPr id="55" name="Прямая соединительная линия 54">
            <a:extLst>
              <a:ext uri="{FF2B5EF4-FFF2-40B4-BE49-F238E27FC236}">
                <a16:creationId xmlns:a16="http://schemas.microsoft.com/office/drawing/2014/main" id="{679F4F32-0B00-816E-0EFB-7E63DFAC8A0C}"/>
              </a:ext>
            </a:extLst>
          </p:cNvPr>
          <p:cNvCxnSpPr/>
          <p:nvPr/>
        </p:nvCxnSpPr>
        <p:spPr>
          <a:xfrm flipV="1">
            <a:off x="9785023" y="2017336"/>
            <a:ext cx="555489" cy="2731433"/>
          </a:xfrm>
          <a:prstGeom prst="line">
            <a:avLst/>
          </a:prstGeom>
          <a:noFill/>
          <a:ln w="57150" cap="flat">
            <a:solidFill>
              <a:srgbClr val="FCAF17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57" name="Прямая соединительная линия 56">
            <a:extLst>
              <a:ext uri="{FF2B5EF4-FFF2-40B4-BE49-F238E27FC236}">
                <a16:creationId xmlns:a16="http://schemas.microsoft.com/office/drawing/2014/main" id="{C7828E3A-15CA-018B-3CCE-D85E493B0B3A}"/>
              </a:ext>
            </a:extLst>
          </p:cNvPr>
          <p:cNvCxnSpPr>
            <a:cxnSpLocks/>
          </p:cNvCxnSpPr>
          <p:nvPr/>
        </p:nvCxnSpPr>
        <p:spPr>
          <a:xfrm>
            <a:off x="10349592" y="2017336"/>
            <a:ext cx="337702" cy="895546"/>
          </a:xfrm>
          <a:prstGeom prst="line">
            <a:avLst/>
          </a:prstGeom>
          <a:noFill/>
          <a:ln w="57150" cap="flat">
            <a:solidFill>
              <a:srgbClr val="FCAF17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59" name="Прямая со стрелкой 58">
            <a:extLst>
              <a:ext uri="{FF2B5EF4-FFF2-40B4-BE49-F238E27FC236}">
                <a16:creationId xmlns:a16="http://schemas.microsoft.com/office/drawing/2014/main" id="{AE688BE0-7B52-52F3-307F-8E8983774A2D}"/>
              </a:ext>
            </a:extLst>
          </p:cNvPr>
          <p:cNvCxnSpPr/>
          <p:nvPr/>
        </p:nvCxnSpPr>
        <p:spPr>
          <a:xfrm flipV="1">
            <a:off x="10685015" y="404694"/>
            <a:ext cx="650450" cy="2479249"/>
          </a:xfrm>
          <a:prstGeom prst="straightConnector1">
            <a:avLst/>
          </a:prstGeom>
          <a:noFill/>
          <a:ln w="57150" cap="flat">
            <a:solidFill>
              <a:srgbClr val="FCAF17"/>
            </a:solidFill>
            <a:prstDash val="solid"/>
            <a:round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2484446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836DC390-5760-37F0-546D-3178FB84E8EB}"/>
              </a:ext>
            </a:extLst>
          </p:cNvPr>
          <p:cNvGrpSpPr/>
          <p:nvPr/>
        </p:nvGrpSpPr>
        <p:grpSpPr>
          <a:xfrm flipH="1">
            <a:off x="-157894" y="6334858"/>
            <a:ext cx="12349894" cy="4134363"/>
            <a:chOff x="1776780" y="6365338"/>
            <a:chExt cx="8039866" cy="4134363"/>
          </a:xfrm>
        </p:grpSpPr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D927CEDD-8943-C974-5AAE-E6B6E615D305}"/>
                </a:ext>
              </a:extLst>
            </p:cNvPr>
            <p:cNvSpPr/>
            <p:nvPr/>
          </p:nvSpPr>
          <p:spPr>
            <a:xfrm>
              <a:off x="1776780" y="6365338"/>
              <a:ext cx="2764003" cy="2777432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79034A2F-54E0-4EDF-BDD3-C900E9B83CAD}"/>
                </a:ext>
              </a:extLst>
            </p:cNvPr>
            <p:cNvSpPr/>
            <p:nvPr/>
          </p:nvSpPr>
          <p:spPr>
            <a:xfrm>
              <a:off x="4413582" y="6365338"/>
              <a:ext cx="2881297" cy="4134363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id="{48083E85-3FD0-8567-A20F-320A3C4F5D18}"/>
                </a:ext>
              </a:extLst>
            </p:cNvPr>
            <p:cNvSpPr/>
            <p:nvPr/>
          </p:nvSpPr>
          <p:spPr>
            <a:xfrm>
              <a:off x="7053127" y="6365338"/>
              <a:ext cx="2763519" cy="3951483"/>
            </a:xfrm>
            <a:prstGeom prst="rect">
              <a:avLst/>
            </a:prstGeom>
            <a:solidFill>
              <a:srgbClr val="7030A0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2" name="Название 1"/>
          <p:cNvSpPr>
            <a:spLocks noGrp="1" noEditPoints="1"/>
          </p:cNvSpPr>
          <p:nvPr>
            <p:ph type="title"/>
          </p:nvPr>
        </p:nvSpPr>
        <p:spPr>
          <a:xfrm>
            <a:off x="2038033" y="774650"/>
            <a:ext cx="10259291" cy="978766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rgbClr val="7030A0"/>
                </a:solidFill>
                <a:latin typeface="Geometria" panose="020B0603020204020204" pitchFamily="34" charset="-52"/>
              </a:rPr>
              <a:t>Результаты участия в акселераторе: </a:t>
            </a:r>
          </a:p>
        </p:txBody>
      </p:sp>
      <p:sp>
        <p:nvSpPr>
          <p:cNvPr id="3" name="Заполнитель контента 2"/>
          <p:cNvSpPr>
            <a:spLocks noGrp="1" noEditPoints="1"/>
          </p:cNvSpPr>
          <p:nvPr>
            <p:ph idx="1"/>
          </p:nvPr>
        </p:nvSpPr>
        <p:spPr>
          <a:xfrm>
            <a:off x="2986602" y="2698054"/>
            <a:ext cx="5535229" cy="3079924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ru-RU" sz="1600" b="1" dirty="0">
                <a:solidFill>
                  <a:srgbClr val="430B59"/>
                </a:solidFill>
                <a:latin typeface="Comfortaa Medium" pitchFamily="2" charset="0"/>
              </a:rPr>
              <a:t>1. </a:t>
            </a:r>
            <a:r>
              <a:rPr lang="ru-RU" sz="1600" dirty="0" smtClean="0">
                <a:solidFill>
                  <a:srgbClr val="430B59"/>
                </a:solidFill>
                <a:latin typeface="Comfortaa Medium" pitchFamily="2" charset="0"/>
              </a:rPr>
              <a:t>Формирование ц</a:t>
            </a:r>
            <a:r>
              <a:rPr lang="ru-RU" sz="1600" dirty="0" smtClean="0">
                <a:solidFill>
                  <a:srgbClr val="430B59"/>
                </a:solidFill>
                <a:latin typeface="Comfortaa Medium" pitchFamily="2" charset="0"/>
              </a:rPr>
              <a:t>енностного предложение </a:t>
            </a:r>
            <a:r>
              <a:rPr lang="ru-RU" sz="1600" dirty="0">
                <a:solidFill>
                  <a:srgbClr val="430B59"/>
                </a:solidFill>
                <a:latin typeface="Comfortaa Medium" pitchFamily="2" charset="0"/>
              </a:rPr>
              <a:t>для клиента. </a:t>
            </a:r>
          </a:p>
          <a:p>
            <a:pPr marL="342900" indent="-342900" algn="just">
              <a:buAutoNum type="arabicPeriod"/>
            </a:pPr>
            <a:endParaRPr lang="ru-RU" sz="1600" dirty="0">
              <a:solidFill>
                <a:srgbClr val="430B59"/>
              </a:solidFill>
              <a:latin typeface="Comfortaa Medium" pitchFamily="2" charset="0"/>
            </a:endParaRPr>
          </a:p>
          <a:p>
            <a:pPr marL="0" indent="0" algn="just">
              <a:buNone/>
            </a:pPr>
            <a:r>
              <a:rPr lang="ru-RU" sz="1600" b="1" dirty="0">
                <a:solidFill>
                  <a:srgbClr val="430B59"/>
                </a:solidFill>
                <a:latin typeface="Comfortaa Medium" pitchFamily="2" charset="0"/>
              </a:rPr>
              <a:t>2. </a:t>
            </a:r>
            <a:r>
              <a:rPr lang="ru-RU" sz="1600" dirty="0" smtClean="0">
                <a:solidFill>
                  <a:srgbClr val="430B59"/>
                </a:solidFill>
                <a:latin typeface="Comfortaa Medium" pitchFamily="2" charset="0"/>
              </a:rPr>
              <a:t>Определение и решение технологических сложностей </a:t>
            </a:r>
            <a:r>
              <a:rPr lang="ru-RU" sz="1600" dirty="0">
                <a:solidFill>
                  <a:srgbClr val="430B59"/>
                </a:solidFill>
                <a:latin typeface="Comfortaa Medium" pitchFamily="2" charset="0"/>
              </a:rPr>
              <a:t>в производстве. </a:t>
            </a:r>
          </a:p>
          <a:p>
            <a:pPr marL="0" indent="0" algn="just">
              <a:buNone/>
            </a:pPr>
            <a:endParaRPr lang="ru-RU" sz="1600" dirty="0">
              <a:solidFill>
                <a:srgbClr val="430B59"/>
              </a:solidFill>
              <a:latin typeface="Comfortaa Medium" pitchFamily="2" charset="0"/>
            </a:endParaRPr>
          </a:p>
          <a:p>
            <a:pPr marL="0" indent="0" algn="just">
              <a:buNone/>
            </a:pPr>
            <a:r>
              <a:rPr lang="ru-RU" sz="1600" b="1" dirty="0">
                <a:solidFill>
                  <a:srgbClr val="430B59"/>
                </a:solidFill>
                <a:latin typeface="Comfortaa Medium" pitchFamily="2" charset="0"/>
              </a:rPr>
              <a:t>3. </a:t>
            </a:r>
            <a:r>
              <a:rPr lang="ru-RU" sz="1600" dirty="0">
                <a:solidFill>
                  <a:srgbClr val="430B59"/>
                </a:solidFill>
                <a:latin typeface="Comfortaa Medium" pitchFamily="2" charset="0"/>
              </a:rPr>
              <a:t>Формирование бренда стартапа.</a:t>
            </a:r>
          </a:p>
          <a:p>
            <a:pPr marL="0" indent="0" algn="just">
              <a:buNone/>
            </a:pPr>
            <a:endParaRPr lang="ru-RU" sz="1600" dirty="0">
              <a:solidFill>
                <a:srgbClr val="430B59"/>
              </a:solidFill>
              <a:latin typeface="Comfortaa Medium" pitchFamily="2" charset="0"/>
            </a:endParaRPr>
          </a:p>
          <a:p>
            <a:pPr marL="0" indent="0" algn="just">
              <a:buNone/>
            </a:pPr>
            <a:r>
              <a:rPr lang="ru-RU" sz="1600" b="1" dirty="0">
                <a:solidFill>
                  <a:srgbClr val="430B59"/>
                </a:solidFill>
                <a:latin typeface="Comfortaa Medium" pitchFamily="2" charset="0"/>
              </a:rPr>
              <a:t>4. </a:t>
            </a:r>
            <a:r>
              <a:rPr lang="ru-RU" sz="1600" dirty="0">
                <a:solidFill>
                  <a:srgbClr val="430B59"/>
                </a:solidFill>
                <a:latin typeface="Comfortaa Medium" pitchFamily="2" charset="0"/>
              </a:rPr>
              <a:t>Работа с целевыми рынками. Анализ рынка, конкурентов </a:t>
            </a:r>
          </a:p>
          <a:p>
            <a:pPr marL="0" indent="0" algn="just">
              <a:buNone/>
            </a:pPr>
            <a:endParaRPr lang="ru-RU" sz="1600" dirty="0">
              <a:solidFill>
                <a:srgbClr val="430B59"/>
              </a:solidFill>
              <a:latin typeface="Comfortaa Medium" pitchFamily="2" charset="0"/>
            </a:endParaRPr>
          </a:p>
          <a:p>
            <a:pPr marL="0" indent="0" algn="just">
              <a:buNone/>
            </a:pPr>
            <a:r>
              <a:rPr lang="ru-RU" sz="1600" b="1" dirty="0">
                <a:solidFill>
                  <a:srgbClr val="430B59"/>
                </a:solidFill>
                <a:latin typeface="Comfortaa Medium" pitchFamily="2" charset="0"/>
              </a:rPr>
              <a:t>5. </a:t>
            </a:r>
            <a:r>
              <a:rPr lang="ru-RU" sz="1600" dirty="0">
                <a:solidFill>
                  <a:srgbClr val="430B59"/>
                </a:solidFill>
                <a:latin typeface="Comfortaa Medium" pitchFamily="2" charset="0"/>
              </a:rPr>
              <a:t>Маркетинг и продвижение продуктов.</a:t>
            </a:r>
          </a:p>
          <a:p>
            <a:pPr marL="0" indent="0" algn="just">
              <a:buNone/>
            </a:pPr>
            <a:endParaRPr lang="ru-RU" sz="1600" dirty="0">
              <a:solidFill>
                <a:srgbClr val="430B59"/>
              </a:solidFill>
              <a:latin typeface="Comfortaa Medium" pitchFamily="2" charset="0"/>
            </a:endParaRPr>
          </a:p>
          <a:p>
            <a:pPr algn="just"/>
            <a:endParaRPr lang="ru-RU" sz="1600" dirty="0">
              <a:solidFill>
                <a:srgbClr val="430B59"/>
              </a:solidFill>
              <a:latin typeface="Comfortaa Medium" pitchFamily="2" charset="0"/>
            </a:endParaRPr>
          </a:p>
        </p:txBody>
      </p:sp>
      <p:sp>
        <p:nvSpPr>
          <p:cNvPr id="10" name="Прямоугольник">
            <a:extLst>
              <a:ext uri="{FF2B5EF4-FFF2-40B4-BE49-F238E27FC236}">
                <a16:creationId xmlns:a16="http://schemas.microsoft.com/office/drawing/2014/main" id="{103D2E8F-EE71-AA2E-BB77-4B4E2B413A68}"/>
              </a:ext>
            </a:extLst>
          </p:cNvPr>
          <p:cNvSpPr/>
          <p:nvPr/>
        </p:nvSpPr>
        <p:spPr>
          <a:xfrm>
            <a:off x="-9267" y="6351157"/>
            <a:ext cx="542262" cy="506843"/>
          </a:xfrm>
          <a:prstGeom prst="rect">
            <a:avLst/>
          </a:prstGeom>
          <a:solidFill>
            <a:srgbClr val="9F00FF"/>
          </a:solidFill>
          <a:ln w="12700" cap="flat">
            <a:noFill/>
            <a:miter lim="400000"/>
          </a:ln>
          <a:effectLst/>
        </p:spPr>
        <p:txBody>
          <a:bodyPr wrap="square" lIns="45718" tIns="45718" rIns="45718" bIns="45718" anchor="ctr">
            <a:noAutofit/>
          </a:bodyPr>
          <a:lstStyle/>
          <a:p>
            <a:pPr algn="ctr"/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81142FC-756B-0AF0-A275-7AA34803050F}"/>
              </a:ext>
            </a:extLst>
          </p:cNvPr>
          <p:cNvSpPr txBox="1"/>
          <p:nvPr/>
        </p:nvSpPr>
        <p:spPr>
          <a:xfrm>
            <a:off x="-4246" y="6332119"/>
            <a:ext cx="435372" cy="461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sym typeface="Helvetica"/>
              </a:rPr>
              <a:t>17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C276D1D-28D3-323B-51C0-7C2089F10144}"/>
              </a:ext>
            </a:extLst>
          </p:cNvPr>
          <p:cNvSpPr txBox="1"/>
          <p:nvPr/>
        </p:nvSpPr>
        <p:spPr>
          <a:xfrm>
            <a:off x="1986163" y="1719288"/>
            <a:ext cx="7839557" cy="584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indent="0">
              <a:buNone/>
            </a:pPr>
            <a:r>
              <a:rPr lang="ru-RU" sz="1600" dirty="0">
                <a:solidFill>
                  <a:srgbClr val="430B59"/>
                </a:solidFill>
                <a:latin typeface="Comfortaa Medium" pitchFamily="2" charset="0"/>
                <a:ea typeface="Calibri" panose="020F0502020204030204" pitchFamily="34" charset="0"/>
                <a:cs typeface="Calibri" panose="020F0502020204030204" pitchFamily="34" charset="0"/>
              </a:rPr>
              <a:t>За время прохождения акселерационной программы наша команда </a:t>
            </a:r>
            <a:r>
              <a:rPr lang="ru-RU" sz="1600" dirty="0" smtClean="0">
                <a:solidFill>
                  <a:srgbClr val="430B59"/>
                </a:solidFill>
                <a:latin typeface="Comfortaa Medium" pitchFamily="2" charset="0"/>
                <a:ea typeface="Calibri" panose="020F0502020204030204" pitchFamily="34" charset="0"/>
                <a:cs typeface="Calibri" panose="020F0502020204030204" pitchFamily="34" charset="0"/>
              </a:rPr>
              <a:t>научилась </a:t>
            </a:r>
            <a:r>
              <a:rPr lang="ru-RU" sz="1600" dirty="0">
                <a:solidFill>
                  <a:srgbClr val="430B59"/>
                </a:solidFill>
                <a:latin typeface="Comfortaa Medium" pitchFamily="2" charset="0"/>
                <a:ea typeface="Calibri" panose="020F0502020204030204" pitchFamily="34" charset="0"/>
                <a:cs typeface="Calibri" panose="020F0502020204030204" pitchFamily="34" charset="0"/>
              </a:rPr>
              <a:t>и применила на практике такие знания, как:</a:t>
            </a:r>
            <a:endParaRPr lang="en-US" sz="1600" dirty="0">
              <a:solidFill>
                <a:srgbClr val="430B59"/>
              </a:solidFill>
              <a:latin typeface="Comfortaa Medium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1" name="Рисунок 20" descr="Виноград">
            <a:extLst>
              <a:ext uri="{FF2B5EF4-FFF2-40B4-BE49-F238E27FC236}">
                <a16:creationId xmlns:a16="http://schemas.microsoft.com/office/drawing/2014/main" id="{2D3AC124-8D5B-8B84-3498-E6C5D013C19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588442" y="1867921"/>
            <a:ext cx="1449110" cy="1449110"/>
          </a:xfrm>
          <a:prstGeom prst="rect">
            <a:avLst/>
          </a:prstGeom>
        </p:spPr>
      </p:pic>
      <p:pic>
        <p:nvPicPr>
          <p:cNvPr id="23" name="Рисунок 22" descr="Виноград">
            <a:extLst>
              <a:ext uri="{FF2B5EF4-FFF2-40B4-BE49-F238E27FC236}">
                <a16:creationId xmlns:a16="http://schemas.microsoft.com/office/drawing/2014/main" id="{8B451D17-93D6-0A86-CE1A-1FE6B72F804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 flipH="1">
            <a:off x="9689445" y="1867921"/>
            <a:ext cx="1449110" cy="1449110"/>
          </a:xfrm>
          <a:prstGeom prst="rect">
            <a:avLst/>
          </a:prstGeom>
        </p:spPr>
      </p:pic>
      <p:grpSp>
        <p:nvGrpSpPr>
          <p:cNvPr id="25" name="Группа 5">
            <a:extLst>
              <a:ext uri="{FF2B5EF4-FFF2-40B4-BE49-F238E27FC236}">
                <a16:creationId xmlns:a16="http://schemas.microsoft.com/office/drawing/2014/main" id="{4FEC07B1-B6C0-AF03-06D1-523E587FC028}"/>
              </a:ext>
            </a:extLst>
          </p:cNvPr>
          <p:cNvGrpSpPr/>
          <p:nvPr/>
        </p:nvGrpSpPr>
        <p:grpSpPr>
          <a:xfrm>
            <a:off x="-22106" y="488156"/>
            <a:ext cx="2624903" cy="97077"/>
            <a:chOff x="0" y="692501"/>
            <a:chExt cx="2624903" cy="97077"/>
          </a:xfrm>
        </p:grpSpPr>
        <p:sp>
          <p:nvSpPr>
            <p:cNvPr id="26" name="Прямоугольник 6">
              <a:extLst>
                <a:ext uri="{FF2B5EF4-FFF2-40B4-BE49-F238E27FC236}">
                  <a16:creationId xmlns:a16="http://schemas.microsoft.com/office/drawing/2014/main" id="{A286442E-309F-3964-A08E-B74D007BA358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7" name="Прямоугольник 7">
              <a:extLst>
                <a:ext uri="{FF2B5EF4-FFF2-40B4-BE49-F238E27FC236}">
                  <a16:creationId xmlns:a16="http://schemas.microsoft.com/office/drawing/2014/main" id="{BEB5F684-9AFA-DE3E-16DF-9A5BB6B6EC81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8" name="Прямоугольник 8">
              <a:extLst>
                <a:ext uri="{FF2B5EF4-FFF2-40B4-BE49-F238E27FC236}">
                  <a16:creationId xmlns:a16="http://schemas.microsoft.com/office/drawing/2014/main" id="{043B3F24-9FDA-2D30-7DEB-F17DD3D315F6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9" name="Прямоугольник 9">
              <a:extLst>
                <a:ext uri="{FF2B5EF4-FFF2-40B4-BE49-F238E27FC236}">
                  <a16:creationId xmlns:a16="http://schemas.microsoft.com/office/drawing/2014/main" id="{D2292D33-0DF2-E6FC-3F4D-05DB4B55A92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30" name="Прямоугольник 10">
              <a:extLst>
                <a:ext uri="{FF2B5EF4-FFF2-40B4-BE49-F238E27FC236}">
                  <a16:creationId xmlns:a16="http://schemas.microsoft.com/office/drawing/2014/main" id="{CF77128A-4D9F-70AF-D443-CF1B52BE6E25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vertOverflow="overflow" horzOverflow="overflow" vert="horz" wrap="square" lIns="45718" tIns="45718" rIns="45718" bIns="45718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ru-RU"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34" name="Текст. поле 12">
            <a:extLst>
              <a:ext uri="{FF2B5EF4-FFF2-40B4-BE49-F238E27FC236}">
                <a16:creationId xmlns:a16="http://schemas.microsoft.com/office/drawing/2014/main" id="{C5FBD9C4-ACC2-9F09-0DA9-193DDBB4EF28}"/>
              </a:ext>
            </a:extLst>
          </p:cNvPr>
          <p:cNvSpPr txBox="1"/>
          <p:nvPr/>
        </p:nvSpPr>
        <p:spPr>
          <a:xfrm>
            <a:off x="0" y="174342"/>
            <a:ext cx="28732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430B59"/>
                </a:solidFill>
                <a:latin typeface="Geometria" panose="020B0603020204020204"/>
              </a:rPr>
              <a:t>Результаты участия</a:t>
            </a:r>
          </a:p>
        </p:txBody>
      </p:sp>
    </p:spTree>
    <p:extLst>
      <p:ext uri="{BB962C8B-B14F-4D97-AF65-F5344CB8AC3E}">
        <p14:creationId xmlns:p14="http://schemas.microsoft.com/office/powerpoint/2010/main" val="9951154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9628" y="1726072"/>
            <a:ext cx="6121524" cy="5131928"/>
          </a:xfrm>
          <a:prstGeom prst="rect">
            <a:avLst/>
          </a:prstGeom>
          <a:solidFill>
            <a:srgbClr val="FD493D"/>
          </a:solidFill>
        </p:spPr>
        <p:txBody>
          <a:bodyPr lIns="45718" tIns="45718" rIns="45718" bIns="45718" anchor="ctr"/>
          <a:lstStyle/>
          <a:p>
            <a:pPr algn="ctr"/>
            <a:endParaRPr>
              <a:solidFill>
                <a:srgbClr val="7030A0"/>
              </a:solidFill>
            </a:endParaRPr>
          </a:p>
        </p:txBody>
      </p:sp>
      <p:sp>
        <p:nvSpPr>
          <p:cNvPr id="290" name="Прямоугольник 10"/>
          <p:cNvSpPr/>
          <p:nvPr/>
        </p:nvSpPr>
        <p:spPr>
          <a:xfrm>
            <a:off x="6112564" y="-6261"/>
            <a:ext cx="6121526" cy="1800326"/>
          </a:xfrm>
          <a:prstGeom prst="rect">
            <a:avLst/>
          </a:prstGeom>
          <a:solidFill>
            <a:srgbClr val="7030A0"/>
          </a:solidFill>
        </p:spPr>
        <p:txBody>
          <a:bodyPr lIns="45718" tIns="45718" rIns="45718" bIns="45718" anchor="ctr"/>
          <a:lstStyle/>
          <a:p>
            <a:pPr algn="ctr"/>
            <a:endParaRPr/>
          </a:p>
        </p:txBody>
      </p:sp>
      <p:sp>
        <p:nvSpPr>
          <p:cNvPr id="291" name="Прямоугольник 13"/>
          <p:cNvSpPr/>
          <p:nvPr/>
        </p:nvSpPr>
        <p:spPr>
          <a:xfrm>
            <a:off x="6114641" y="5400873"/>
            <a:ext cx="2372738" cy="1515887"/>
          </a:xfrm>
          <a:prstGeom prst="rect">
            <a:avLst/>
          </a:prstGeom>
          <a:solidFill>
            <a:srgbClr val="FCAF17"/>
          </a:solidFill>
        </p:spPr>
        <p:txBody>
          <a:bodyPr lIns="45718" tIns="45718" rIns="45718" bIns="45718" anchor="ctr"/>
          <a:lstStyle/>
          <a:p>
            <a:endParaRPr/>
          </a:p>
        </p:txBody>
      </p:sp>
      <p:sp>
        <p:nvSpPr>
          <p:cNvPr id="292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BB3C1"/>
          </a:solidFill>
        </p:spPr>
        <p:txBody>
          <a:bodyPr lIns="45718" tIns="45718" rIns="45718" bIns="45718" anchor="ctr"/>
          <a:lstStyle/>
          <a:p>
            <a:pPr algn="ctr"/>
            <a:endParaRPr/>
          </a:p>
        </p:txBody>
      </p:sp>
      <p:sp>
        <p:nvSpPr>
          <p:cNvPr id="295" name="Текст 2"/>
          <p:cNvSpPr txBox="1"/>
          <p:nvPr/>
        </p:nvSpPr>
        <p:spPr>
          <a:xfrm>
            <a:off x="521888" y="1561402"/>
            <a:ext cx="4831212" cy="1092092"/>
          </a:xfrm>
          <a:prstGeom prst="rect">
            <a:avLst/>
          </a:prstGeom>
        </p:spPr>
        <p:txBody>
          <a:bodyPr lIns="45718" tIns="45718" rIns="45718" bIns="45718" anchor="ctr">
            <a:noAutofit/>
          </a:bodyPr>
          <a:lstStyle/>
          <a:p>
            <a:r>
              <a:rPr lang="ru-RU" sz="4800" dirty="0" smtClean="0">
                <a:solidFill>
                  <a:srgbClr val="7030A0"/>
                </a:solidFill>
              </a:rPr>
              <a:t>СПАСИБО</a:t>
            </a:r>
          </a:p>
          <a:p>
            <a:r>
              <a:rPr lang="ru-RU" sz="4800" dirty="0" smtClean="0">
                <a:solidFill>
                  <a:srgbClr val="7030A0"/>
                </a:solidFill>
              </a:rPr>
              <a:t>ЗА ВНИМАНИЕ!</a:t>
            </a:r>
          </a:p>
          <a:p>
            <a:endParaRPr sz="4800" dirty="0">
              <a:solidFill>
                <a:srgbClr val="7030A0"/>
              </a:solidFill>
              <a:latin typeface="Tokeely Brookings" pitchFamily="2" charset="-5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69877" y="3115157"/>
            <a:ext cx="1403585" cy="461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vertOverflow="overflow" horzOverflow="overflow" vert="horz" wrap="none" lIns="45718" tIns="45718" rIns="45718" bIns="45718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</a:pPr>
            <a:r>
              <a:rPr kumimoji="0" lang="ru-RU" sz="2000" b="0" i="0" u="none" strike="noStrike" cap="none" spc="0" baseline="0" dirty="0">
                <a:ln>
                  <a:noFill/>
                </a:ln>
                <a:solidFill>
                  <a:srgbClr val="7030A0"/>
                </a:solidFill>
                <a:effectLst/>
                <a:uLnTx/>
                <a:latin typeface="Geometria" panose="020B0603020204020204" pitchFamily="34" charset="-52"/>
                <a:sym typeface="Helvetica"/>
              </a:rPr>
              <a:t>Контакты</a:t>
            </a:r>
            <a:r>
              <a:rPr kumimoji="0" lang="ru-RU" sz="2400" b="0" i="0" u="none" strike="noStrike" cap="none" spc="0" baseline="0" dirty="0">
                <a:ln>
                  <a:noFill/>
                </a:ln>
                <a:solidFill>
                  <a:srgbClr val="7030A0"/>
                </a:solidFill>
                <a:effectLst/>
                <a:uLnTx/>
                <a:latin typeface="Geometria" panose="020B0603020204020204" pitchFamily="34" charset="-52"/>
                <a:sym typeface="Helvetica"/>
              </a:rPr>
              <a:t>: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9863" y="1775211"/>
            <a:ext cx="3888353" cy="514680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377095" y="5280424"/>
            <a:ext cx="156449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.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/>
          <a:srcRect l="14285" t="34455" r="13914" b="38094"/>
          <a:stretch/>
        </p:blipFill>
        <p:spPr>
          <a:xfrm>
            <a:off x="470210" y="3742843"/>
            <a:ext cx="2397217" cy="1842382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848362" y="5554356"/>
            <a:ext cx="2143491" cy="307773"/>
          </a:xfrm>
          <a:prstGeom prst="rect">
            <a:avLst/>
          </a:prstGeom>
          <a:solidFill>
            <a:schemeClr val="bg1"/>
          </a:solidFill>
          <a:ln w="25400" cap="flat">
            <a:solidFill>
              <a:schemeClr val="bg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vertOverflow="overflow" horzOverflow="overflow" vert="horz" wrap="square" lIns="45718" tIns="45718" rIns="45718" bIns="45718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</a:pPr>
            <a:r>
              <a:rPr kumimoji="0" lang="ru-RU" sz="1400" b="0" i="0" u="none" strike="noStrike" cap="none" spc="0" baseline="0" dirty="0" err="1">
                <a:ln>
                  <a:noFill/>
                </a:ln>
                <a:solidFill>
                  <a:srgbClr val="430B59"/>
                </a:solidFill>
                <a:effectLst/>
                <a:uLnTx/>
                <a:latin typeface="Comfortaa Medium" pitchFamily="2" charset="0"/>
                <a:sym typeface="Helvetica"/>
              </a:rPr>
              <a:t>Дубницкая</a:t>
            </a:r>
            <a:r>
              <a:rPr kumimoji="0" lang="ru-RU" sz="1400" b="0" i="0" u="none" strike="noStrike" cap="none" spc="0" baseline="0" dirty="0">
                <a:ln>
                  <a:noFill/>
                </a:ln>
                <a:solidFill>
                  <a:srgbClr val="430B59"/>
                </a:solidFill>
                <a:effectLst/>
                <a:uLnTx/>
                <a:latin typeface="Comfortaa Medium" pitchFamily="2" charset="0"/>
                <a:sym typeface="Helvetica"/>
              </a:rPr>
              <a:t> П. А.</a:t>
            </a:r>
          </a:p>
        </p:txBody>
      </p:sp>
      <p:sp>
        <p:nvSpPr>
          <p:cNvPr id="5" name="TextBox 4"/>
          <p:cNvSpPr txBox="1"/>
          <p:nvPr/>
        </p:nvSpPr>
        <p:spPr>
          <a:xfrm flipH="1">
            <a:off x="780890" y="5863418"/>
            <a:ext cx="2087396" cy="307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spc="0" normalizeH="0" baseline="0" dirty="0">
                <a:ln>
                  <a:noFill/>
                </a:ln>
                <a:solidFill>
                  <a:srgbClr val="430B59"/>
                </a:solidFill>
                <a:effectLst/>
                <a:uFillTx/>
                <a:latin typeface="Comfortaa Medium" pitchFamily="2" charset="0"/>
                <a:sym typeface="Helvetica"/>
              </a:rPr>
              <a:t>+7 (988)</a:t>
            </a:r>
            <a:r>
              <a:rPr lang="ru-RU" sz="1400" baseline="0" dirty="0">
                <a:solidFill>
                  <a:srgbClr val="430B59"/>
                </a:solidFill>
                <a:latin typeface="Comfortaa Medium" pitchFamily="2" charset="0"/>
              </a:rPr>
              <a:t>-</a:t>
            </a:r>
            <a:r>
              <a:rPr kumimoji="0" lang="ru-RU" sz="1400" b="0" i="0" u="none" strike="noStrike" cap="none" spc="0" normalizeH="0" dirty="0">
                <a:ln>
                  <a:noFill/>
                </a:ln>
                <a:solidFill>
                  <a:srgbClr val="430B59"/>
                </a:solidFill>
                <a:effectLst/>
                <a:uFillTx/>
                <a:latin typeface="Comfortaa Medium" pitchFamily="2" charset="0"/>
                <a:sym typeface="Helvetica"/>
              </a:rPr>
              <a:t>522</a:t>
            </a:r>
            <a:r>
              <a:rPr lang="ru-RU" sz="1400" dirty="0">
                <a:solidFill>
                  <a:srgbClr val="430B59"/>
                </a:solidFill>
                <a:latin typeface="Comfortaa Medium" pitchFamily="2" charset="0"/>
              </a:rPr>
              <a:t>-</a:t>
            </a:r>
            <a:r>
              <a:rPr kumimoji="0" lang="ru-RU" sz="1400" b="0" i="0" u="none" strike="noStrike" cap="none" spc="0" normalizeH="0" dirty="0">
                <a:ln>
                  <a:noFill/>
                </a:ln>
                <a:solidFill>
                  <a:srgbClr val="430B59"/>
                </a:solidFill>
                <a:effectLst/>
                <a:uFillTx/>
                <a:latin typeface="Comfortaa Medium" pitchFamily="2" charset="0"/>
                <a:sym typeface="Helvetica"/>
              </a:rPr>
              <a:t>13-53</a:t>
            </a:r>
            <a:endParaRPr kumimoji="0" lang="ru-RU" sz="1400" b="0" i="0" u="none" strike="noStrike" cap="none" spc="0" normalizeH="0" baseline="0" dirty="0">
              <a:ln>
                <a:noFill/>
              </a:ln>
              <a:solidFill>
                <a:srgbClr val="430B59"/>
              </a:solidFill>
              <a:effectLst/>
              <a:uFillTx/>
              <a:latin typeface="Comfortaa Medium" pitchFamily="2" charset="0"/>
              <a:sym typeface="Helvetica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/>
          <a:srcRect l="16491" t="34066" r="14532" b="38004"/>
          <a:stretch/>
        </p:blipFill>
        <p:spPr>
          <a:xfrm>
            <a:off x="3322668" y="3693804"/>
            <a:ext cx="2129971" cy="1866565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3671490" y="5542880"/>
            <a:ext cx="1693465" cy="307773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bg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>
              <a:buSzTx/>
            </a:pPr>
            <a:r>
              <a:rPr lang="ru-RU" sz="1400" dirty="0">
                <a:solidFill>
                  <a:srgbClr val="430B59"/>
                </a:solidFill>
                <a:latin typeface="Comfortaa Medium" pitchFamily="2" charset="0"/>
              </a:rPr>
              <a:t>Рыжкова А. А</a:t>
            </a:r>
            <a:endParaRPr kumimoji="0" lang="ru-RU" sz="1400" b="0" i="0" u="none" strike="noStrike" cap="none" spc="0" normalizeH="0" baseline="0" dirty="0">
              <a:ln>
                <a:noFill/>
              </a:ln>
              <a:solidFill>
                <a:srgbClr val="430B59"/>
              </a:solidFill>
              <a:effectLst/>
              <a:uFillTx/>
              <a:latin typeface="Comfortaa Medium" pitchFamily="2" charset="0"/>
              <a:sym typeface="Helvetic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518784" y="5861498"/>
            <a:ext cx="1676096" cy="307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dirty="0">
                <a:solidFill>
                  <a:srgbClr val="430B59"/>
                </a:solidFill>
                <a:latin typeface="Comfortaa Medium" pitchFamily="2" charset="0"/>
              </a:rPr>
              <a:t>+ 7 (938)-110-92-32</a:t>
            </a:r>
            <a:endParaRPr kumimoji="0" lang="ru-RU" sz="1400" b="0" i="0" u="none" strike="noStrike" cap="none" spc="0" normalizeH="0" baseline="0" dirty="0">
              <a:ln>
                <a:noFill/>
              </a:ln>
              <a:solidFill>
                <a:srgbClr val="430B59"/>
              </a:solidFill>
              <a:effectLst/>
              <a:uFillTx/>
              <a:latin typeface="Comfortaa Medium" pitchFamily="2" charset="0"/>
              <a:sym typeface="Helvetica"/>
            </a:endParaRP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13222</TotalTime>
  <Words>1383</Words>
  <Application>Microsoft Office PowerPoint</Application>
  <PresentationFormat>Широкоэкранный</PresentationFormat>
  <Paragraphs>310</Paragraphs>
  <Slides>18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30" baseType="lpstr">
      <vt:lpstr>Arial</vt:lpstr>
      <vt:lpstr>Calibri</vt:lpstr>
      <vt:lpstr>Calibri Light</vt:lpstr>
      <vt:lpstr>Cambria Math</vt:lpstr>
      <vt:lpstr>Comfortaa Medium</vt:lpstr>
      <vt:lpstr>Geometria</vt:lpstr>
      <vt:lpstr>Gilroy-Bold</vt:lpstr>
      <vt:lpstr>Gilroy-ExtraBold</vt:lpstr>
      <vt:lpstr>Gilroy-Light</vt:lpstr>
      <vt:lpstr>Helvetica</vt:lpstr>
      <vt:lpstr>Tokeely Brookings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Календарный план реализации стартап-проекта</vt:lpstr>
      <vt:lpstr>План развития</vt:lpstr>
      <vt:lpstr>Результаты участия в акселераторе: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palenamalena@outlook.com</cp:lastModifiedBy>
  <cp:revision>117</cp:revision>
  <dcterms:modified xsi:type="dcterms:W3CDTF">2023-11-30T18:18:38Z</dcterms:modified>
</cp:coreProperties>
</file>