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9" r:id="rId2"/>
  </p:sldMasterIdLst>
  <p:notesMasterIdLst>
    <p:notesMasterId r:id="rId16"/>
  </p:notesMasterIdLst>
  <p:handoutMasterIdLst>
    <p:handoutMasterId r:id="rId17"/>
  </p:handoutMasterIdLst>
  <p:sldIdLst>
    <p:sldId id="256" r:id="rId3"/>
    <p:sldId id="1224" r:id="rId4"/>
    <p:sldId id="287" r:id="rId5"/>
    <p:sldId id="257" r:id="rId6"/>
    <p:sldId id="1255" r:id="rId7"/>
    <p:sldId id="1257" r:id="rId8"/>
    <p:sldId id="1259" r:id="rId9"/>
    <p:sldId id="1233" r:id="rId10"/>
    <p:sldId id="1258" r:id="rId11"/>
    <p:sldId id="1256" r:id="rId12"/>
    <p:sldId id="1261" r:id="rId13"/>
    <p:sldId id="1250" r:id="rId14"/>
    <p:sldId id="1262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8D8D"/>
    <a:srgbClr val="A890FE"/>
    <a:srgbClr val="7030A0"/>
    <a:srgbClr val="027FFC"/>
    <a:srgbClr val="CCD1EC"/>
    <a:srgbClr val="724444"/>
    <a:srgbClr val="0AF8FC"/>
    <a:srgbClr val="D5E9FD"/>
    <a:srgbClr val="FF1F45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5"/>
    <p:restoredTop sz="95874"/>
  </p:normalViewPr>
  <p:slideViewPr>
    <p:cSldViewPr snapToGrid="0" snapToObjects="1" showGuides="1">
      <p:cViewPr>
        <p:scale>
          <a:sx n="138" d="100"/>
          <a:sy n="138" d="100"/>
        </p:scale>
        <p:origin x="392" y="232"/>
      </p:cViewPr>
      <p:guideLst>
        <p:guide orient="horz" pos="77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09" d="100"/>
          <a:sy n="109" d="100"/>
        </p:scale>
        <p:origin x="413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presProps" Target="presProps.xml" /><Relationship Id="rId3" Type="http://schemas.openxmlformats.org/officeDocument/2006/relationships/slide" Target="slides/slide1.xml" /><Relationship Id="rId21" Type="http://schemas.openxmlformats.org/officeDocument/2006/relationships/tableStyles" Target="tableStyle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handoutMaster" Target="handoutMasters/handoutMaster1.xml" /><Relationship Id="rId2" Type="http://schemas.openxmlformats.org/officeDocument/2006/relationships/slideMaster" Target="slideMasters/slideMaster2.xml" /><Relationship Id="rId16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10" Type="http://schemas.openxmlformats.org/officeDocument/2006/relationships/slide" Target="slides/slide8.xml" /><Relationship Id="rId19" Type="http://schemas.openxmlformats.org/officeDocument/2006/relationships/viewProps" Target="viewProp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1C3D021-314B-B246-BD2B-7158067155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C5AF1F7-3C99-4F4C-B64B-F4D1AC41E0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809A-047D-4C4C-99AD-66B485108806}" type="datetimeFigureOut">
              <a:rPr lang="es-ES" smtClean="0"/>
              <a:t>27/10/2023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01BD77-0ECA-C741-B2CC-0AD76CD88B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E0DFAE-7A61-7440-8660-C57EC75180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17896-8281-814C-90D0-582BBDE888E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8390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ED65C-1759-EA41-A662-092C252C0EBD}" type="datetimeFigureOut">
              <a:rPr lang="es-ES" smtClean="0"/>
              <a:t>27/10/2023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6E274-6C6E-6642-919E-CD4F0B1598B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5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6E274-6C6E-6642-919E-CD4F0B1598B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5325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D5A016E1-37C1-924C-ABA9-36F208A10056}"/>
              </a:ext>
            </a:extLst>
          </p:cNvPr>
          <p:cNvGrpSpPr/>
          <p:nvPr userDrawn="1"/>
        </p:nvGrpSpPr>
        <p:grpSpPr>
          <a:xfrm>
            <a:off x="3158897" y="-815460"/>
            <a:ext cx="11705966" cy="11922295"/>
            <a:chOff x="6903721" y="826212"/>
            <a:chExt cx="4900294" cy="5540850"/>
          </a:xfrm>
        </p:grpSpPr>
        <p:sp>
          <p:nvSpPr>
            <p:cNvPr id="7" name="Elipse 17">
              <a:extLst>
                <a:ext uri="{FF2B5EF4-FFF2-40B4-BE49-F238E27FC236}">
                  <a16:creationId xmlns:a16="http://schemas.microsoft.com/office/drawing/2014/main" id="{B297D418-0586-D042-9317-6D31B10AC003}"/>
                </a:ext>
              </a:extLst>
            </p:cNvPr>
            <p:cNvSpPr/>
            <p:nvPr/>
          </p:nvSpPr>
          <p:spPr>
            <a:xfrm rot="581137">
              <a:off x="6986900" y="826212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>
                    <a:alpha val="46000"/>
                  </a:srgbClr>
                </a:gs>
                <a:gs pos="99000">
                  <a:srgbClr val="A890FE">
                    <a:alpha val="3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17">
              <a:extLst>
                <a:ext uri="{FF2B5EF4-FFF2-40B4-BE49-F238E27FC236}">
                  <a16:creationId xmlns:a16="http://schemas.microsoft.com/office/drawing/2014/main" id="{775F336D-E150-6C48-A091-E3804D5C785F}"/>
                </a:ext>
              </a:extLst>
            </p:cNvPr>
            <p:cNvSpPr/>
            <p:nvPr/>
          </p:nvSpPr>
          <p:spPr>
            <a:xfrm>
              <a:off x="6903721" y="1061895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/>
                </a:gs>
                <a:gs pos="99000">
                  <a:srgbClr val="A890F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423022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acteristics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DE2AC76A-218C-AE4C-AF05-A039EE09A1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48543" y="-491594"/>
            <a:ext cx="2127250" cy="380841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</a:p>
          <a:p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6" name="Marcador de posición de imagen 14">
            <a:extLst>
              <a:ext uri="{FF2B5EF4-FFF2-40B4-BE49-F238E27FC236}">
                <a16:creationId xmlns:a16="http://schemas.microsoft.com/office/drawing/2014/main" id="{94DB2D1A-9C44-484D-9CDA-210620AB0D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0999" y="609442"/>
            <a:ext cx="2127250" cy="380841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</a:p>
          <a:p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7" name="Marcador de posición de imagen 14">
            <a:extLst>
              <a:ext uri="{FF2B5EF4-FFF2-40B4-BE49-F238E27FC236}">
                <a16:creationId xmlns:a16="http://schemas.microsoft.com/office/drawing/2014/main" id="{F7365EA3-B542-DE4D-8D78-D6AD1300F5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98096" y="3803712"/>
            <a:ext cx="2127250" cy="380841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</a:p>
          <a:p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8" name="Marcador de posición de imagen 14">
            <a:extLst>
              <a:ext uri="{FF2B5EF4-FFF2-40B4-BE49-F238E27FC236}">
                <a16:creationId xmlns:a16="http://schemas.microsoft.com/office/drawing/2014/main" id="{AC6872AC-8D1D-A345-8EF8-08F3790A7D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999" y="5033551"/>
            <a:ext cx="2127250" cy="380841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</a:p>
          <a:p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305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FE392207-F995-BD4F-B780-445C0B8F4D97}"/>
              </a:ext>
            </a:extLst>
          </p:cNvPr>
          <p:cNvSpPr/>
          <p:nvPr userDrawn="1"/>
        </p:nvSpPr>
        <p:spPr>
          <a:xfrm>
            <a:off x="6059488" y="0"/>
            <a:ext cx="6132512" cy="6858000"/>
          </a:xfrm>
          <a:prstGeom prst="rect">
            <a:avLst/>
          </a:prstGeom>
          <a:gradFill>
            <a:gsLst>
              <a:gs pos="0">
                <a:srgbClr val="EA8D8D">
                  <a:alpha val="46000"/>
                </a:srgbClr>
              </a:gs>
              <a:gs pos="99000">
                <a:srgbClr val="A890FE">
                  <a:alpha val="3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posición de imagen 14">
            <a:extLst>
              <a:ext uri="{FF2B5EF4-FFF2-40B4-BE49-F238E27FC236}">
                <a16:creationId xmlns:a16="http://schemas.microsoft.com/office/drawing/2014/main" id="{FEB27C5B-A5B2-C244-BF57-A5CBAC172C5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59488" y="0"/>
            <a:ext cx="6132512" cy="68580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835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cs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14">
            <a:extLst>
              <a:ext uri="{FF2B5EF4-FFF2-40B4-BE49-F238E27FC236}">
                <a16:creationId xmlns:a16="http://schemas.microsoft.com/office/drawing/2014/main" id="{394010A6-60DA-AF4A-9126-0A1B5AB69B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60097" y="1708337"/>
            <a:ext cx="2215107" cy="396570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603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-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AC773809-252C-4E49-A955-C8DFB29DD8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67499" y="2461830"/>
            <a:ext cx="1903013" cy="3406961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3" name="Marcador de posición de imagen 14">
            <a:extLst>
              <a:ext uri="{FF2B5EF4-FFF2-40B4-BE49-F238E27FC236}">
                <a16:creationId xmlns:a16="http://schemas.microsoft.com/office/drawing/2014/main" id="{B0B43BA9-AB9B-194D-BEE3-1F6CED2ABF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21488" y="2461830"/>
            <a:ext cx="1903013" cy="3406961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DA65729-D585-E04C-8B7F-C6072D3CC5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433" y="1757961"/>
            <a:ext cx="2859066" cy="5100039"/>
          </a:xfrm>
          <a:prstGeom prst="rect">
            <a:avLst/>
          </a:prstGeom>
        </p:spPr>
      </p:pic>
      <p:sp>
        <p:nvSpPr>
          <p:cNvPr id="11" name="Marcador de posición de imagen 14">
            <a:extLst>
              <a:ext uri="{FF2B5EF4-FFF2-40B4-BE49-F238E27FC236}">
                <a16:creationId xmlns:a16="http://schemas.microsoft.com/office/drawing/2014/main" id="{1E079F38-52A3-B546-AA1E-ECF09632A11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98776" y="2602339"/>
            <a:ext cx="1894974" cy="339256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7" name="Marcador de posición de imagen 14">
            <a:extLst>
              <a:ext uri="{FF2B5EF4-FFF2-40B4-BE49-F238E27FC236}">
                <a16:creationId xmlns:a16="http://schemas.microsoft.com/office/drawing/2014/main" id="{6FBB2B84-5851-BE43-B69F-98B5784ED1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81890" y="2461830"/>
            <a:ext cx="1903013" cy="3406961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8" name="Marcador de posición de imagen 14">
            <a:extLst>
              <a:ext uri="{FF2B5EF4-FFF2-40B4-BE49-F238E27FC236}">
                <a16:creationId xmlns:a16="http://schemas.microsoft.com/office/drawing/2014/main" id="{30486D01-82FC-3645-A986-D00C183751D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7097" y="2461830"/>
            <a:ext cx="1903013" cy="3406961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262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14">
            <a:extLst>
              <a:ext uri="{FF2B5EF4-FFF2-40B4-BE49-F238E27FC236}">
                <a16:creationId xmlns:a16="http://schemas.microsoft.com/office/drawing/2014/main" id="{C825F312-8925-EB42-853F-21A9E6166F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27656" y="1718632"/>
            <a:ext cx="3195344" cy="3291068"/>
          </a:xfrm>
          <a:prstGeom prst="roundRect">
            <a:avLst>
              <a:gd name="adj" fmla="val 20821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App logo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516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14">
            <a:extLst>
              <a:ext uri="{FF2B5EF4-FFF2-40B4-BE49-F238E27FC236}">
                <a16:creationId xmlns:a16="http://schemas.microsoft.com/office/drawing/2014/main" id="{E60CC7CE-F82C-6342-9B02-795CDCF9186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2013547"/>
            <a:ext cx="2291938" cy="410325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9" name="Marcador de posición de imagen 14">
            <a:extLst>
              <a:ext uri="{FF2B5EF4-FFF2-40B4-BE49-F238E27FC236}">
                <a16:creationId xmlns:a16="http://schemas.microsoft.com/office/drawing/2014/main" id="{6D5A6EA7-E15D-C04B-B6B0-11EDC8DB2E3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38351" y="724573"/>
            <a:ext cx="2291938" cy="410325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503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-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14">
            <a:extLst>
              <a:ext uri="{FF2B5EF4-FFF2-40B4-BE49-F238E27FC236}">
                <a16:creationId xmlns:a16="http://schemas.microsoft.com/office/drawing/2014/main" id="{08E02B06-7CAE-EF4B-9106-20D27DC9AF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61259" y="1527927"/>
            <a:ext cx="2215107" cy="396570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70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posición de imagen 14">
            <a:extLst>
              <a:ext uri="{FF2B5EF4-FFF2-40B4-BE49-F238E27FC236}">
                <a16:creationId xmlns:a16="http://schemas.microsoft.com/office/drawing/2014/main" id="{A3BA9D44-A2FA-374F-8921-210467C0C532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719014" y="2115529"/>
            <a:ext cx="1958880" cy="350697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3" name="Marcador de posición de imagen 14">
            <a:extLst>
              <a:ext uri="{FF2B5EF4-FFF2-40B4-BE49-F238E27FC236}">
                <a16:creationId xmlns:a16="http://schemas.microsoft.com/office/drawing/2014/main" id="{B0BF181C-FC1F-A543-8D96-433EA783B9DF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3119093" y="1927002"/>
            <a:ext cx="1983548" cy="355114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E4C4B386-01CD-3845-8ABC-699A50C65C9A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304342" y="1927002"/>
            <a:ext cx="1983548" cy="355114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6" name="Marcador de posición de imagen 14">
            <a:extLst>
              <a:ext uri="{FF2B5EF4-FFF2-40B4-BE49-F238E27FC236}">
                <a16:creationId xmlns:a16="http://schemas.microsoft.com/office/drawing/2014/main" id="{01BE4639-31E4-F14E-8D67-2FBFF27027C3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7489592" y="1927002"/>
            <a:ext cx="1983548" cy="355114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7" name="Marcador de posición de imagen 14">
            <a:extLst>
              <a:ext uri="{FF2B5EF4-FFF2-40B4-BE49-F238E27FC236}">
                <a16:creationId xmlns:a16="http://schemas.microsoft.com/office/drawing/2014/main" id="{512D4630-75CE-8C40-B226-8E6F2063B122}"/>
              </a:ext>
            </a:extLst>
          </p:cNvPr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9674842" y="1927002"/>
            <a:ext cx="1983548" cy="3551143"/>
          </a:xfrm>
          <a:prstGeom prst="roundRect">
            <a:avLst>
              <a:gd name="adj" fmla="val 4238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295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2F087-B59B-CF45-AED3-5C3953C4E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CB5DA0-CA86-2D4F-AB16-F94ABBC3A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B316AE-43C9-B043-B369-53C22D32E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BEB5F8-2220-7044-B131-05899ACF52F6}" type="datetimeFigureOut">
              <a:rPr lang="es-ES" smtClean="0"/>
              <a:t>27/10/2023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C4FAB1-3B9E-1C4D-8DE7-B51021F12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570CF9-4140-D341-8D2C-22A68B31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915D20-C43A-534B-9C2F-3B7B9A4C47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05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1CA1505-6FAA-FE41-BC05-CE29A6E1D1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BEB5F8-2220-7044-B131-05899ACF52F6}" type="datetimeFigureOut">
              <a:rPr lang="es-ES" smtClean="0"/>
              <a:t>27/10/2023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638C2C2-1CCD-0743-9174-9DF7C1E0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22DC33-948C-FF45-A246-A04E62212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915D20-C43A-534B-9C2F-3B7B9A4C47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23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-Mox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14">
            <a:extLst>
              <a:ext uri="{FF2B5EF4-FFF2-40B4-BE49-F238E27FC236}">
                <a16:creationId xmlns:a16="http://schemas.microsoft.com/office/drawing/2014/main" id="{36020D0A-91E1-8E41-AB2E-76B4D4A595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95725" y="2171700"/>
            <a:ext cx="5010150" cy="30226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359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t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14">
            <a:extLst>
              <a:ext uri="{FF2B5EF4-FFF2-40B4-BE49-F238E27FC236}">
                <a16:creationId xmlns:a16="http://schemas.microsoft.com/office/drawing/2014/main" id="{4E8299F9-87C9-AB49-B495-A1EA832A19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27514" y="1657350"/>
            <a:ext cx="2888673" cy="386022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946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cs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14">
            <a:extLst>
              <a:ext uri="{FF2B5EF4-FFF2-40B4-BE49-F238E27FC236}">
                <a16:creationId xmlns:a16="http://schemas.microsoft.com/office/drawing/2014/main" id="{08AC51FE-0277-B943-BBB8-DE71EE77F1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35859" y="1527927"/>
            <a:ext cx="2215107" cy="396570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9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slid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14">
            <a:extLst>
              <a:ext uri="{FF2B5EF4-FFF2-40B4-BE49-F238E27FC236}">
                <a16:creationId xmlns:a16="http://schemas.microsoft.com/office/drawing/2014/main" id="{0F4E1C3F-BF38-4B48-9A42-7B964F1AAA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132512" cy="68580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241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0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7">
            <a:extLst>
              <a:ext uri="{FF2B5EF4-FFF2-40B4-BE49-F238E27FC236}">
                <a16:creationId xmlns:a16="http://schemas.microsoft.com/office/drawing/2014/main" id="{E6F419A4-988B-EE44-A6D1-3962B66BA2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8000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28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7">
            <a:extLst>
              <a:ext uri="{FF2B5EF4-FFF2-40B4-BE49-F238E27FC236}">
                <a16:creationId xmlns:a16="http://schemas.microsoft.com/office/drawing/2014/main" id="{280AD06C-8F86-274E-AB21-0966CDADD6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8291" y="2228648"/>
            <a:ext cx="1387268" cy="1697444"/>
          </a:xfrm>
          <a:prstGeom prst="roundRect">
            <a:avLst>
              <a:gd name="adj" fmla="val 10065"/>
            </a:avLst>
          </a:prstGeom>
          <a:solidFill>
            <a:srgbClr val="F3F3F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0" name="Marcador de posición de imagen 7">
            <a:extLst>
              <a:ext uri="{FF2B5EF4-FFF2-40B4-BE49-F238E27FC236}">
                <a16:creationId xmlns:a16="http://schemas.microsoft.com/office/drawing/2014/main" id="{67DF3B57-67E5-694D-B8A3-0D05B81F208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7521" y="2228648"/>
            <a:ext cx="1414307" cy="1697444"/>
          </a:xfrm>
          <a:prstGeom prst="roundRect">
            <a:avLst>
              <a:gd name="adj" fmla="val 8033"/>
            </a:avLst>
          </a:prstGeom>
          <a:solidFill>
            <a:srgbClr val="F3F3F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1" name="Marcador de posición de imagen 7">
            <a:extLst>
              <a:ext uri="{FF2B5EF4-FFF2-40B4-BE49-F238E27FC236}">
                <a16:creationId xmlns:a16="http://schemas.microsoft.com/office/drawing/2014/main" id="{43FA8B41-E54C-1A49-A461-BA172C83E3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33763" y="2228648"/>
            <a:ext cx="1414307" cy="1697444"/>
          </a:xfrm>
          <a:prstGeom prst="roundRect">
            <a:avLst>
              <a:gd name="adj" fmla="val 8033"/>
            </a:avLst>
          </a:prstGeom>
          <a:solidFill>
            <a:srgbClr val="F3F3F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6" name="Marcador de posición de imagen 7">
            <a:extLst>
              <a:ext uri="{FF2B5EF4-FFF2-40B4-BE49-F238E27FC236}">
                <a16:creationId xmlns:a16="http://schemas.microsoft.com/office/drawing/2014/main" id="{FC3723B8-56B6-084B-8CDC-0F21BFD3DC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8291" y="4425564"/>
            <a:ext cx="1387268" cy="1697444"/>
          </a:xfrm>
          <a:prstGeom prst="roundRect">
            <a:avLst>
              <a:gd name="adj" fmla="val 10065"/>
            </a:avLst>
          </a:prstGeom>
          <a:solidFill>
            <a:srgbClr val="F3F3F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7" name="Marcador de posición de imagen 7">
            <a:extLst>
              <a:ext uri="{FF2B5EF4-FFF2-40B4-BE49-F238E27FC236}">
                <a16:creationId xmlns:a16="http://schemas.microsoft.com/office/drawing/2014/main" id="{68A83B27-4486-D54F-95C8-F574548661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67521" y="4425564"/>
            <a:ext cx="1414307" cy="1697444"/>
          </a:xfrm>
          <a:prstGeom prst="roundRect">
            <a:avLst>
              <a:gd name="adj" fmla="val 8033"/>
            </a:avLst>
          </a:prstGeom>
          <a:solidFill>
            <a:srgbClr val="F3F3F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304F873F-8664-3D4D-83D4-7A4BF37E499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33763" y="4425564"/>
            <a:ext cx="1414307" cy="1697444"/>
          </a:xfrm>
          <a:prstGeom prst="roundRect">
            <a:avLst>
              <a:gd name="adj" fmla="val 8033"/>
            </a:avLst>
          </a:prstGeom>
          <a:solidFill>
            <a:srgbClr val="F3F3F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428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-width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7">
            <a:extLst>
              <a:ext uri="{FF2B5EF4-FFF2-40B4-BE49-F238E27FC236}">
                <a16:creationId xmlns:a16="http://schemas.microsoft.com/office/drawing/2014/main" id="{57AF84DC-972F-D241-8E9F-AE042701A6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F3F3F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5" name="Marcador de posición de imagen 14">
            <a:extLst>
              <a:ext uri="{FF2B5EF4-FFF2-40B4-BE49-F238E27FC236}">
                <a16:creationId xmlns:a16="http://schemas.microsoft.com/office/drawing/2014/main" id="{B72F542E-F8D8-A647-B6F9-1E2E9D99929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0536" y="476877"/>
            <a:ext cx="950928" cy="979415"/>
          </a:xfrm>
          <a:prstGeom prst="roundRect">
            <a:avLst>
              <a:gd name="adj" fmla="val 20821"/>
            </a:avLst>
          </a:prstGeom>
          <a:solidFill>
            <a:schemeClr val="bg1">
              <a:lumMod val="95000"/>
            </a:schemeClr>
          </a:solidFill>
          <a:effectLst>
            <a:outerShdw blurRad="10160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 App logo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908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14">
            <a:extLst>
              <a:ext uri="{FF2B5EF4-FFF2-40B4-BE49-F238E27FC236}">
                <a16:creationId xmlns:a16="http://schemas.microsoft.com/office/drawing/2014/main" id="{14FB1898-5C39-284E-A562-CAE9D3C432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58593" y="1136179"/>
            <a:ext cx="2215107" cy="396570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9" name="Marcador de posición de imagen 14">
            <a:extLst>
              <a:ext uri="{FF2B5EF4-FFF2-40B4-BE49-F238E27FC236}">
                <a16:creationId xmlns:a16="http://schemas.microsoft.com/office/drawing/2014/main" id="{9D9DB674-9E30-0440-BCD7-AEB475AFA3D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43316" y="4275986"/>
            <a:ext cx="2215107" cy="396570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" dirty="0" err="1"/>
              <a:t>Drop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161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theme" Target="../theme/theme1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BCAA100-0AC5-874F-BA1D-6B82D2CC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E95DD7-F96D-E24B-93B3-FDAD71F58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652B973-4366-4B43-8527-64B3B25198E6}"/>
              </a:ext>
            </a:extLst>
          </p:cNvPr>
          <p:cNvSpPr txBox="1">
            <a:spLocks/>
          </p:cNvSpPr>
          <p:nvPr userDrawn="1"/>
        </p:nvSpPr>
        <p:spPr>
          <a:xfrm>
            <a:off x="11676887" y="66977"/>
            <a:ext cx="641381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100" b="0" i="0" spc="300" smtClean="0">
                <a:solidFill>
                  <a:srgbClr val="A890FE"/>
                </a:solidFill>
                <a:latin typeface="Arial" panose="020B0604020202020204" pitchFamily="34" charset="0"/>
                <a:ea typeface="Source Sans Pro" charset="0"/>
                <a:cs typeface="Arial" panose="020B0604020202020204" pitchFamily="34" charset="0"/>
              </a:rPr>
              <a:pPr algn="ctr"/>
              <a:t>‹#›</a:t>
            </a:fld>
            <a:endParaRPr lang="en-US" sz="1100" b="0" i="0" spc="300" dirty="0">
              <a:solidFill>
                <a:srgbClr val="A890FE"/>
              </a:solidFill>
              <a:latin typeface="Arial" panose="020B0604020202020204" pitchFamily="34" charset="0"/>
              <a:ea typeface="Source Sans Pro" charset="0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E687685-24BC-D648-9E4A-13FFA8D440C4}"/>
              </a:ext>
            </a:extLst>
          </p:cNvPr>
          <p:cNvSpPr/>
          <p:nvPr userDrawn="1"/>
        </p:nvSpPr>
        <p:spPr>
          <a:xfrm rot="5400000">
            <a:off x="11989584" y="283363"/>
            <a:ext cx="46055" cy="358775"/>
          </a:xfrm>
          <a:prstGeom prst="rect">
            <a:avLst/>
          </a:prstGeom>
          <a:gradFill>
            <a:gsLst>
              <a:gs pos="0">
                <a:srgbClr val="EA8D8D">
                  <a:alpha val="46000"/>
                </a:srgbClr>
              </a:gs>
              <a:gs pos="99000">
                <a:srgbClr val="A890FE">
                  <a:alpha val="3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630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49" r:id="rId10"/>
    <p:sldLayoutId id="2147483655" r:id="rId11"/>
    <p:sldLayoutId id="2147483660" r:id="rId12"/>
    <p:sldLayoutId id="2147483662" r:id="rId13"/>
    <p:sldLayoutId id="2147483677" r:id="rId14"/>
    <p:sldLayoutId id="2147483678" r:id="rId15"/>
    <p:sldLayoutId id="2147483663" r:id="rId16"/>
    <p:sldLayoutId id="2147483665" r:id="rId17"/>
    <p:sldLayoutId id="2147483666" r:id="rId18"/>
    <p:sldLayoutId id="2147483667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D2E113-25DF-ED42-AAC8-28F96D076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54D46D-72C0-C246-9CFA-9673F2FE0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1E6EA9-ED19-C347-9C80-557695B0B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C57A4-A4BD-254B-A2D6-FC8851E329C2}" type="datetimeFigureOut">
              <a:rPr lang="es-ES" smtClean="0"/>
              <a:t>27/10/2023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369F6D-49A4-D04C-A59A-3D715CB82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65899D-A3D0-CB48-9752-EE51D80B2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EDB3D-782C-5A41-96D7-C4479BC9118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352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0.xml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alid.ru/journal/tajm-menedzhment-osnovnye-pravila-upravleniya-vremenem" TargetMode="External" /><Relationship Id="rId1" Type="http://schemas.openxmlformats.org/officeDocument/2006/relationships/slideLayout" Target="../slideLayouts/slideLayout16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6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A8D8D">
                <a:alpha val="20000"/>
              </a:srgbClr>
            </a:gs>
            <a:gs pos="99000">
              <a:srgbClr val="A890FE">
                <a:alpha val="2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A77FF9CC-5A4B-124E-8619-2ADE442EF069}"/>
              </a:ext>
            </a:extLst>
          </p:cNvPr>
          <p:cNvGrpSpPr/>
          <p:nvPr/>
        </p:nvGrpSpPr>
        <p:grpSpPr>
          <a:xfrm>
            <a:off x="6903721" y="826212"/>
            <a:ext cx="4900294" cy="5540850"/>
            <a:chOff x="6903721" y="826212"/>
            <a:chExt cx="4900294" cy="5540850"/>
          </a:xfrm>
        </p:grpSpPr>
        <p:sp>
          <p:nvSpPr>
            <p:cNvPr id="21" name="Elipse 17">
              <a:extLst>
                <a:ext uri="{FF2B5EF4-FFF2-40B4-BE49-F238E27FC236}">
                  <a16:creationId xmlns:a16="http://schemas.microsoft.com/office/drawing/2014/main" id="{9174B849-8F1C-2241-8A91-6E99AF0C82BF}"/>
                </a:ext>
              </a:extLst>
            </p:cNvPr>
            <p:cNvSpPr/>
            <p:nvPr/>
          </p:nvSpPr>
          <p:spPr>
            <a:xfrm rot="581137">
              <a:off x="6986900" y="826212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>
                    <a:alpha val="46000"/>
                  </a:srgbClr>
                </a:gs>
                <a:gs pos="99000">
                  <a:srgbClr val="A890FE">
                    <a:alpha val="3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C6344A08-C101-354E-87D9-1FC810517685}"/>
                </a:ext>
              </a:extLst>
            </p:cNvPr>
            <p:cNvSpPr/>
            <p:nvPr/>
          </p:nvSpPr>
          <p:spPr>
            <a:xfrm>
              <a:off x="6903721" y="1061895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/>
                </a:gs>
                <a:gs pos="99000">
                  <a:srgbClr val="A890F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2691E90-8960-7D4E-9DC8-5F2227D34BEA}"/>
              </a:ext>
            </a:extLst>
          </p:cNvPr>
          <p:cNvSpPr/>
          <p:nvPr/>
        </p:nvSpPr>
        <p:spPr>
          <a:xfrm>
            <a:off x="1541274" y="3284238"/>
            <a:ext cx="3580169" cy="364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80"/>
              </a:lnSpc>
            </a:pPr>
            <a:endParaRPr lang="es-ES" sz="1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64DD5E1-BB22-9C4A-A210-30B76D581805}"/>
              </a:ext>
            </a:extLst>
          </p:cNvPr>
          <p:cNvSpPr/>
          <p:nvPr/>
        </p:nvSpPr>
        <p:spPr>
          <a:xfrm>
            <a:off x="671773" y="1322479"/>
            <a:ext cx="5408059" cy="179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6080"/>
              </a:lnSpc>
            </a:pPr>
            <a:r>
              <a:rPr lang="ru-RU" sz="9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KICK—START</a:t>
            </a:r>
            <a:endParaRPr lang="es-ES" sz="9600" b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Elipse 17">
            <a:extLst>
              <a:ext uri="{FF2B5EF4-FFF2-40B4-BE49-F238E27FC236}">
                <a16:creationId xmlns:a16="http://schemas.microsoft.com/office/drawing/2014/main" id="{B3EFCA60-79A2-6C49-A9ED-4EBC7D064980}"/>
              </a:ext>
            </a:extLst>
          </p:cNvPr>
          <p:cNvSpPr/>
          <p:nvPr/>
        </p:nvSpPr>
        <p:spPr>
          <a:xfrm rot="14478672">
            <a:off x="5425280" y="128404"/>
            <a:ext cx="1193498" cy="1314418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CFC26F9-3D5C-994B-ADBC-E8CD1E0BF333}"/>
              </a:ext>
            </a:extLst>
          </p:cNvPr>
          <p:cNvSpPr txBox="1"/>
          <p:nvPr/>
        </p:nvSpPr>
        <p:spPr>
          <a:xfrm>
            <a:off x="722836" y="2983131"/>
            <a:ext cx="5442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Angsana New" panose="020B0502040504020204" pitchFamily="34" charset="0"/>
                <a:ea typeface="Amasis MT Pro Black" panose="02000000000000000000" pitchFamily="2" charset="0"/>
                <a:cs typeface="Arial" panose="020B0604020202020204" pitchFamily="34" charset="0"/>
              </a:rPr>
              <a:t>ПРИЛОЖЕНИЕ ДЛЯ ТАЙМ-МЕНЕДЖМЕНТА</a:t>
            </a:r>
            <a:endParaRPr lang="es-ES" b="1" spc="600" dirty="0">
              <a:solidFill>
                <a:schemeClr val="tx1">
                  <a:lumMod val="75000"/>
                  <a:lumOff val="25000"/>
                </a:schemeClr>
              </a:solidFill>
              <a:latin typeface="Angsana New" panose="020B0502040504020204" pitchFamily="34" charset="0"/>
              <a:ea typeface="Amasis MT Pro Black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EDF7E17-400C-E637-E45C-FA4E50FAF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05" y="5001835"/>
            <a:ext cx="1975639" cy="1978022"/>
          </a:xfrm>
          <a:prstGeom prst="rect">
            <a:avLst/>
          </a:prstGeom>
        </p:spPr>
      </p:pic>
      <p:pic>
        <p:nvPicPr>
          <p:cNvPr id="24" name="Рисунок 24">
            <a:extLst>
              <a:ext uri="{FF2B5EF4-FFF2-40B4-BE49-F238E27FC236}">
                <a16:creationId xmlns:a16="http://schemas.microsoft.com/office/drawing/2014/main" id="{D28478EC-A936-4631-8261-FF6D9EC02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571" y="5444335"/>
            <a:ext cx="2185392" cy="1015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9">
            <a:extLst>
              <a:ext uri="{FF2B5EF4-FFF2-40B4-BE49-F238E27FC236}">
                <a16:creationId xmlns:a16="http://schemas.microsoft.com/office/drawing/2014/main" id="{2F40F99B-8146-188C-F054-F29C34DDA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5728" y="5448925"/>
            <a:ext cx="1470664" cy="1015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133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A8D8D">
                <a:alpha val="20000"/>
              </a:srgbClr>
            </a:gs>
            <a:gs pos="99000">
              <a:srgbClr val="A890FE">
                <a:alpha val="2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3;p12">
            <a:extLst>
              <a:ext uri="{FF2B5EF4-FFF2-40B4-BE49-F238E27FC236}">
                <a16:creationId xmlns:a16="http://schemas.microsoft.com/office/drawing/2014/main" id="{EA9E9D82-70A4-C847-B00F-E5E1C2FFA248}"/>
              </a:ext>
            </a:extLst>
          </p:cNvPr>
          <p:cNvSpPr txBox="1">
            <a:spLocks/>
          </p:cNvSpPr>
          <p:nvPr/>
        </p:nvSpPr>
        <p:spPr>
          <a:xfrm>
            <a:off x="430398" y="1684731"/>
            <a:ext cx="10368334" cy="36349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1800" b="1" dirty="0">
              <a:solidFill>
                <a:srgbClr val="A890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0" i="0" dirty="0">
                <a:effectLst/>
                <a:latin typeface="YS Text"/>
              </a:rPr>
              <a:t>С помощью </a:t>
            </a:r>
            <a:r>
              <a:rPr lang="ru-RU" sz="2000" b="1" i="0" dirty="0">
                <a:effectLst/>
                <a:latin typeface="YS Text"/>
              </a:rPr>
              <a:t>тайм</a:t>
            </a:r>
            <a:r>
              <a:rPr lang="ru-RU" sz="2000" b="0" i="0" dirty="0">
                <a:effectLst/>
                <a:latin typeface="YS Text"/>
              </a:rPr>
              <a:t> - </a:t>
            </a:r>
            <a:r>
              <a:rPr lang="ru-RU" sz="2000" b="1" i="0" dirty="0">
                <a:effectLst/>
                <a:latin typeface="YS Text"/>
              </a:rPr>
              <a:t>менеджмента</a:t>
            </a:r>
            <a:r>
              <a:rPr lang="ru-RU" sz="2000" b="0" i="0" dirty="0">
                <a:effectLst/>
                <a:latin typeface="YS Text"/>
              </a:rPr>
              <a:t> человек может сам осознанно контролировать </a:t>
            </a:r>
            <a:r>
              <a:rPr lang="ru-RU" sz="2000" b="1" i="0" dirty="0">
                <a:effectLst/>
                <a:latin typeface="YS Text"/>
              </a:rPr>
              <a:t>время</a:t>
            </a:r>
            <a:r>
              <a:rPr lang="ru-RU" sz="2000" b="0" i="0" dirty="0">
                <a:effectLst/>
                <a:latin typeface="YS Text"/>
              </a:rPr>
              <a:t>, которое он тратит на разные виды деятельности, увеличивая при этом эффективность и продуктивность своей работы или отдыха.</a:t>
            </a:r>
          </a:p>
          <a:p>
            <a:r>
              <a:rPr lang="ru-RU" sz="2000" b="0" i="0" dirty="0">
                <a:effectLst/>
                <a:latin typeface="YS Text"/>
              </a:rPr>
              <a:t>Планирование, распределение, расстановка приоритетов, постановка целей </a:t>
            </a:r>
            <a:r>
              <a:rPr lang="ru-RU" sz="2000" b="1" i="0" dirty="0">
                <a:effectLst/>
                <a:latin typeface="YS Text"/>
              </a:rPr>
              <a:t>помогает</a:t>
            </a:r>
            <a:r>
              <a:rPr lang="ru-RU" sz="2000" b="0" i="0" dirty="0">
                <a:effectLst/>
                <a:latin typeface="YS Text"/>
              </a:rPr>
              <a:t> человеку справиться с сумасшедшим ритмом современной жизни.</a:t>
            </a:r>
          </a:p>
          <a:p>
            <a:r>
              <a:rPr lang="ru-RU" sz="2000" b="0" i="0" dirty="0">
                <a:effectLst/>
                <a:latin typeface="YS Text"/>
              </a:rPr>
              <a:t> </a:t>
            </a:r>
            <a:r>
              <a:rPr lang="ru-RU" sz="2000" b="1" i="0" dirty="0">
                <a:effectLst/>
                <a:latin typeface="YS Text"/>
              </a:rPr>
              <a:t>Тайм</a:t>
            </a:r>
            <a:r>
              <a:rPr lang="ru-RU" sz="2000" b="0" i="0" dirty="0">
                <a:effectLst/>
                <a:latin typeface="YS Text"/>
              </a:rPr>
              <a:t>-</a:t>
            </a:r>
            <a:r>
              <a:rPr lang="ru-RU" sz="2000" b="1" i="0" dirty="0">
                <a:effectLst/>
                <a:latin typeface="YS Text"/>
              </a:rPr>
              <a:t>менеджмент</a:t>
            </a:r>
            <a:r>
              <a:rPr lang="ru-RU" sz="2000" b="0" i="0" dirty="0">
                <a:effectLst/>
                <a:latin typeface="YS Text"/>
              </a:rPr>
              <a:t> </a:t>
            </a:r>
            <a:r>
              <a:rPr lang="ru-RU" sz="2000" b="1" i="0" dirty="0">
                <a:effectLst/>
                <a:latin typeface="YS Text"/>
              </a:rPr>
              <a:t>помогает</a:t>
            </a:r>
            <a:r>
              <a:rPr lang="ru-RU" sz="2000" b="0" i="0" dirty="0">
                <a:effectLst/>
                <a:latin typeface="YS Text"/>
              </a:rPr>
              <a:t> человеку успевать делать все без стрессов и избежать хронической усталости.</a:t>
            </a:r>
          </a:p>
          <a:p>
            <a:pPr marL="0" indent="0" fontAlgn="t">
              <a:buNone/>
            </a:pPr>
            <a:endParaRPr lang="es-ES" sz="1800" b="0" i="0" u="none" strike="noStrike" dirty="0">
              <a:effectLst/>
              <a:latin typeface="YS Text"/>
              <a:hlinkClick r:id="rId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1600" b="1" dirty="0">
              <a:solidFill>
                <a:srgbClr val="A890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e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235E1BF1-2963-3A46-92CF-EDEEC291669B}"/>
              </a:ext>
            </a:extLst>
          </p:cNvPr>
          <p:cNvSpPr txBox="1">
            <a:spLocks/>
          </p:cNvSpPr>
          <p:nvPr/>
        </p:nvSpPr>
        <p:spPr>
          <a:xfrm>
            <a:off x="890905" y="625821"/>
            <a:ext cx="10368333" cy="8747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480"/>
              </a:lnSpc>
            </a:pPr>
            <a:r>
              <a:rPr lang="ru-RU" b="1" dirty="0"/>
              <a:t>АКТУАЛЬНОСТЬ ПРОЕКТА</a:t>
            </a:r>
          </a:p>
          <a:p>
            <a:pPr>
              <a:lnSpc>
                <a:spcPts val="4480"/>
              </a:lnSpc>
            </a:pPr>
            <a:endParaRPr lang="en" sz="2400" dirty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15EEB6E9-8C17-9145-87F8-7B27BCF4F2D3}"/>
              </a:ext>
            </a:extLst>
          </p:cNvPr>
          <p:cNvCxnSpPr>
            <a:cxnSpLocks/>
          </p:cNvCxnSpPr>
          <p:nvPr/>
        </p:nvCxnSpPr>
        <p:spPr>
          <a:xfrm>
            <a:off x="0" y="1739047"/>
            <a:ext cx="12192000" cy="0"/>
          </a:xfrm>
          <a:prstGeom prst="line">
            <a:avLst/>
          </a:prstGeom>
          <a:ln>
            <a:gradFill>
              <a:gsLst>
                <a:gs pos="0">
                  <a:srgbClr val="A890FE"/>
                </a:gs>
                <a:gs pos="99000">
                  <a:srgbClr val="EA8D8D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0D054A1-820F-1D47-87C9-77F08DC5C9D5}"/>
              </a:ext>
            </a:extLst>
          </p:cNvPr>
          <p:cNvCxnSpPr>
            <a:cxnSpLocks/>
          </p:cNvCxnSpPr>
          <p:nvPr/>
        </p:nvCxnSpPr>
        <p:spPr>
          <a:xfrm>
            <a:off x="0" y="5612547"/>
            <a:ext cx="12192000" cy="0"/>
          </a:xfrm>
          <a:prstGeom prst="line">
            <a:avLst/>
          </a:prstGeom>
          <a:ln>
            <a:gradFill>
              <a:gsLst>
                <a:gs pos="0">
                  <a:srgbClr val="A890FE"/>
                </a:gs>
                <a:gs pos="99000">
                  <a:srgbClr val="EA8D8D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68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A8D8D">
                <a:alpha val="46000"/>
              </a:srgbClr>
            </a:gs>
            <a:gs pos="99000">
              <a:srgbClr val="A890FE">
                <a:alpha val="32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61831" y="545307"/>
            <a:ext cx="8763709" cy="1015663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32165" y="1507851"/>
            <a:ext cx="8864941" cy="8548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000" b="0" i="0" dirty="0">
                <a:solidFill>
                  <a:srgbClr val="000000"/>
                </a:solidFill>
                <a:effectLst/>
                <a:latin typeface="Montserrat" panose="02000000000000000000" pitchFamily="2" charset="0"/>
              </a:rPr>
              <a:t>Каждый человек сталкивается с необходимостью правильно распределять свое время. 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63055" y="2657504"/>
            <a:ext cx="7115449" cy="267220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000" dirty="0">
                <a:latin typeface="Montserrat" pitchFamily="2" charset="0"/>
                <a:cs typeface="Arial" panose="020B0604020202020204" pitchFamily="34" charset="0"/>
              </a:rPr>
              <a:t>Мы определили 3 категории нашей целевой аудитории:</a:t>
            </a:r>
          </a:p>
          <a:p>
            <a:pPr>
              <a:lnSpc>
                <a:spcPct val="130000"/>
              </a:lnSpc>
            </a:pPr>
            <a:r>
              <a:rPr lang="ru-RU" sz="2000" dirty="0">
                <a:latin typeface="Montserrat" pitchFamily="2" charset="0"/>
                <a:cs typeface="Arial" panose="020B0604020202020204" pitchFamily="34" charset="0"/>
              </a:rPr>
              <a:t>- студенты и школьники</a:t>
            </a:r>
          </a:p>
          <a:p>
            <a:pPr>
              <a:lnSpc>
                <a:spcPct val="130000"/>
              </a:lnSpc>
            </a:pPr>
            <a:r>
              <a:rPr lang="ru-RU" sz="2000" dirty="0">
                <a:latin typeface="Montserrat" pitchFamily="2" charset="0"/>
                <a:cs typeface="Arial" panose="020B0604020202020204" pitchFamily="34" charset="0"/>
              </a:rPr>
              <a:t>- бизнесмены</a:t>
            </a:r>
          </a:p>
          <a:p>
            <a:pPr>
              <a:lnSpc>
                <a:spcPct val="130000"/>
              </a:lnSpc>
            </a:pPr>
            <a:r>
              <a:rPr lang="ru-RU" sz="2000" dirty="0">
                <a:latin typeface="Montserrat" pitchFamily="2" charset="0"/>
                <a:cs typeface="Arial" panose="020B0604020202020204" pitchFamily="34" charset="0"/>
              </a:rPr>
              <a:t>- люди, стремящиеся к здоровому образу жизни</a:t>
            </a:r>
          </a:p>
          <a:p>
            <a:pPr>
              <a:lnSpc>
                <a:spcPct val="13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15345BEB-FF20-284F-8DFE-ED92FE420EAA}"/>
              </a:ext>
            </a:extLst>
          </p:cNvPr>
          <p:cNvSpPr txBox="1"/>
          <p:nvPr/>
        </p:nvSpPr>
        <p:spPr>
          <a:xfrm>
            <a:off x="827869" y="5173738"/>
            <a:ext cx="6277633" cy="8558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000" dirty="0">
                <a:latin typeface="Montserrat" pitchFamily="2" charset="0"/>
                <a:cs typeface="Arial" panose="020B0604020202020204" pitchFamily="34" charset="0"/>
              </a:rPr>
              <a:t>Эти категории людей  более склонны к проблемам с управлением временем</a:t>
            </a:r>
            <a:endParaRPr lang="en-US" sz="2000" dirty="0">
              <a:latin typeface="Montserrat" pitchFamily="2" charset="0"/>
              <a:cs typeface="Arial" panose="020B0604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D11B9B1-08D7-C748-9708-D2ADC49BFF56}"/>
              </a:ext>
            </a:extLst>
          </p:cNvPr>
          <p:cNvSpPr/>
          <p:nvPr/>
        </p:nvSpPr>
        <p:spPr>
          <a:xfrm rot="5400000">
            <a:off x="5359761" y="837002"/>
            <a:ext cx="45719" cy="856003"/>
          </a:xfrm>
          <a:prstGeom prst="rect">
            <a:avLst/>
          </a:prstGeom>
          <a:gradFill>
            <a:gsLst>
              <a:gs pos="0">
                <a:srgbClr val="EA8D8D">
                  <a:alpha val="46000"/>
                </a:srgbClr>
              </a:gs>
              <a:gs pos="99000">
                <a:srgbClr val="A890FE">
                  <a:alpha val="3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17">
            <a:extLst>
              <a:ext uri="{FF2B5EF4-FFF2-40B4-BE49-F238E27FC236}">
                <a16:creationId xmlns:a16="http://schemas.microsoft.com/office/drawing/2014/main" id="{22A7DBA0-D4CB-66BF-9761-F7C3B12BA657}"/>
              </a:ext>
            </a:extLst>
          </p:cNvPr>
          <p:cNvSpPr/>
          <p:nvPr/>
        </p:nvSpPr>
        <p:spPr>
          <a:xfrm rot="14478672">
            <a:off x="8647467" y="4331410"/>
            <a:ext cx="2453875" cy="2830979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17">
            <a:extLst>
              <a:ext uri="{FF2B5EF4-FFF2-40B4-BE49-F238E27FC236}">
                <a16:creationId xmlns:a16="http://schemas.microsoft.com/office/drawing/2014/main" id="{EEC32D86-2E08-23B6-F6E3-F296DB9B8390}"/>
              </a:ext>
            </a:extLst>
          </p:cNvPr>
          <p:cNvSpPr/>
          <p:nvPr/>
        </p:nvSpPr>
        <p:spPr>
          <a:xfrm rot="18879614" flipV="1">
            <a:off x="10914872" y="3816850"/>
            <a:ext cx="726011" cy="844174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3" name="Grupo 4">
            <a:extLst>
              <a:ext uri="{FF2B5EF4-FFF2-40B4-BE49-F238E27FC236}">
                <a16:creationId xmlns:a16="http://schemas.microsoft.com/office/drawing/2014/main" id="{3A59B568-1100-D6F9-4EAD-DEBD7B5EBA27}"/>
              </a:ext>
            </a:extLst>
          </p:cNvPr>
          <p:cNvGrpSpPr/>
          <p:nvPr/>
        </p:nvGrpSpPr>
        <p:grpSpPr>
          <a:xfrm rot="10159727">
            <a:off x="-3414120" y="-1343827"/>
            <a:ext cx="7298135" cy="5263379"/>
            <a:chOff x="6772072" y="986231"/>
            <a:chExt cx="4948764" cy="5380831"/>
          </a:xfrm>
        </p:grpSpPr>
        <p:sp>
          <p:nvSpPr>
            <p:cNvPr id="11" name="Elipse 17">
              <a:extLst>
                <a:ext uri="{FF2B5EF4-FFF2-40B4-BE49-F238E27FC236}">
                  <a16:creationId xmlns:a16="http://schemas.microsoft.com/office/drawing/2014/main" id="{C65D2F04-165F-8749-E5DA-ED9A22D4E708}"/>
                </a:ext>
              </a:extLst>
            </p:cNvPr>
            <p:cNvSpPr/>
            <p:nvPr/>
          </p:nvSpPr>
          <p:spPr>
            <a:xfrm rot="647877">
              <a:off x="6772072" y="986231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>
                    <a:alpha val="46000"/>
                  </a:srgbClr>
                </a:gs>
                <a:gs pos="99000">
                  <a:srgbClr val="A890FE">
                    <a:alpha val="3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Elipse 17">
              <a:extLst>
                <a:ext uri="{FF2B5EF4-FFF2-40B4-BE49-F238E27FC236}">
                  <a16:creationId xmlns:a16="http://schemas.microsoft.com/office/drawing/2014/main" id="{979D84D9-85F4-B6CB-3C01-B0AC32789A90}"/>
                </a:ext>
              </a:extLst>
            </p:cNvPr>
            <p:cNvSpPr/>
            <p:nvPr/>
          </p:nvSpPr>
          <p:spPr>
            <a:xfrm>
              <a:off x="6903721" y="1061895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/>
                </a:gs>
                <a:gs pos="99000">
                  <a:srgbClr val="A890F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82578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BCFF295-820E-7A43-9248-D53D344799B2}"/>
              </a:ext>
            </a:extLst>
          </p:cNvPr>
          <p:cNvSpPr/>
          <p:nvPr/>
        </p:nvSpPr>
        <p:spPr>
          <a:xfrm>
            <a:off x="803275" y="676855"/>
            <a:ext cx="39463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cs typeface="Arial" panose="020B0604020202020204" pitchFamily="34" charset="0"/>
              </a:rPr>
              <a:t>ПРОБЛЕМА</a:t>
            </a:r>
            <a:endParaRPr lang="es-ES" sz="4800" b="1" dirty="0"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2479757-9714-BF4E-B845-A7603606AFF7}"/>
              </a:ext>
            </a:extLst>
          </p:cNvPr>
          <p:cNvSpPr/>
          <p:nvPr/>
        </p:nvSpPr>
        <p:spPr>
          <a:xfrm>
            <a:off x="449040" y="1905506"/>
            <a:ext cx="52562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Отсутствие времени для планирования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Неумение корректно и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экологично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распределять свое время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Много времени уходит на ненужные мелочи и лишние действия 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2" name="Рисунок 12">
            <a:extLst>
              <a:ext uri="{FF2B5EF4-FFF2-40B4-BE49-F238E27FC236}">
                <a16:creationId xmlns:a16="http://schemas.microsoft.com/office/drawing/2014/main" id="{073C6ABC-2848-D271-7529-04AD7457C9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5289" r="5289"/>
          <a:stretch/>
        </p:blipFill>
        <p:spPr/>
      </p:pic>
    </p:spTree>
    <p:extLst>
      <p:ext uri="{BB962C8B-B14F-4D97-AF65-F5344CB8AC3E}">
        <p14:creationId xmlns:p14="http://schemas.microsoft.com/office/powerpoint/2010/main" val="222070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A8D8D">
                <a:alpha val="46000"/>
              </a:srgbClr>
            </a:gs>
            <a:gs pos="99000">
              <a:srgbClr val="A890FE">
                <a:alpha val="32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2AD0C8D2-3627-844B-87FC-301092CC8E2D}"/>
              </a:ext>
            </a:extLst>
          </p:cNvPr>
          <p:cNvGrpSpPr/>
          <p:nvPr/>
        </p:nvGrpSpPr>
        <p:grpSpPr>
          <a:xfrm rot="10159727">
            <a:off x="-3107958" y="-1454610"/>
            <a:ext cx="7298135" cy="5263379"/>
            <a:chOff x="6772072" y="986231"/>
            <a:chExt cx="4948764" cy="5380831"/>
          </a:xfrm>
        </p:grpSpPr>
        <p:sp>
          <p:nvSpPr>
            <p:cNvPr id="6" name="Elipse 17">
              <a:extLst>
                <a:ext uri="{FF2B5EF4-FFF2-40B4-BE49-F238E27FC236}">
                  <a16:creationId xmlns:a16="http://schemas.microsoft.com/office/drawing/2014/main" id="{1BDA6319-2F82-EA41-807E-A6A8B95BE775}"/>
                </a:ext>
              </a:extLst>
            </p:cNvPr>
            <p:cNvSpPr/>
            <p:nvPr/>
          </p:nvSpPr>
          <p:spPr>
            <a:xfrm rot="647877">
              <a:off x="6772072" y="986231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>
                    <a:alpha val="46000"/>
                  </a:srgbClr>
                </a:gs>
                <a:gs pos="99000">
                  <a:srgbClr val="A890FE">
                    <a:alpha val="3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17">
              <a:extLst>
                <a:ext uri="{FF2B5EF4-FFF2-40B4-BE49-F238E27FC236}">
                  <a16:creationId xmlns:a16="http://schemas.microsoft.com/office/drawing/2014/main" id="{2287FD1B-4EBC-2147-B3B3-DD82729CD43E}"/>
                </a:ext>
              </a:extLst>
            </p:cNvPr>
            <p:cNvSpPr/>
            <p:nvPr/>
          </p:nvSpPr>
          <p:spPr>
            <a:xfrm>
              <a:off x="6903721" y="1061895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/>
                </a:gs>
                <a:gs pos="99000">
                  <a:srgbClr val="A890F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DE2594C0-8D6B-8C4F-8820-1324D60DEB30}"/>
              </a:ext>
            </a:extLst>
          </p:cNvPr>
          <p:cNvSpPr txBox="1">
            <a:spLocks/>
          </p:cNvSpPr>
          <p:nvPr/>
        </p:nvSpPr>
        <p:spPr>
          <a:xfrm>
            <a:off x="4750750" y="0"/>
            <a:ext cx="6158678" cy="1609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ipse 17">
            <a:extLst>
              <a:ext uri="{FF2B5EF4-FFF2-40B4-BE49-F238E27FC236}">
                <a16:creationId xmlns:a16="http://schemas.microsoft.com/office/drawing/2014/main" id="{E8B9AE80-04AF-4644-8731-C8B893E02352}"/>
              </a:ext>
            </a:extLst>
          </p:cNvPr>
          <p:cNvSpPr/>
          <p:nvPr/>
        </p:nvSpPr>
        <p:spPr>
          <a:xfrm rot="14478672">
            <a:off x="10057437" y="5361805"/>
            <a:ext cx="1193498" cy="1314418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17">
            <a:extLst>
              <a:ext uri="{FF2B5EF4-FFF2-40B4-BE49-F238E27FC236}">
                <a16:creationId xmlns:a16="http://schemas.microsoft.com/office/drawing/2014/main" id="{EB160DBE-13CD-7B47-B633-BEA697380FA1}"/>
              </a:ext>
            </a:extLst>
          </p:cNvPr>
          <p:cNvSpPr/>
          <p:nvPr/>
        </p:nvSpPr>
        <p:spPr>
          <a:xfrm rot="18879614">
            <a:off x="11444240" y="4534776"/>
            <a:ext cx="498895" cy="549441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B5FC9A-2BA8-E10F-25C1-A75F30185D3F}"/>
              </a:ext>
            </a:extLst>
          </p:cNvPr>
          <p:cNvSpPr txBox="1"/>
          <p:nvPr/>
        </p:nvSpPr>
        <p:spPr>
          <a:xfrm>
            <a:off x="3511465" y="1609982"/>
            <a:ext cx="80057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cs typeface="Arial" panose="020B0604020202020204" pitchFamily="34" charset="0"/>
              </a:rPr>
              <a:t>KICK-START </a:t>
            </a:r>
            <a:r>
              <a:rPr lang="ru-RU" sz="2400" b="0" i="0" dirty="0">
                <a:effectLst/>
                <a:latin typeface="YS Text"/>
              </a:rPr>
              <a:t>позволяет сократить </a:t>
            </a:r>
            <a:r>
              <a:rPr lang="ru-RU" sz="2400" b="1" i="0" dirty="0">
                <a:effectLst/>
                <a:latin typeface="YS Text"/>
              </a:rPr>
              <a:t>время</a:t>
            </a:r>
            <a:r>
              <a:rPr lang="ru-RU" sz="2400" b="0" i="0" dirty="0">
                <a:effectLst/>
                <a:latin typeface="YS Text"/>
              </a:rPr>
              <a:t>, затрачиваемое на ненужные мелочи, и уделять больше внимания действительно важным и приоритетным делам.</a:t>
            </a:r>
            <a:endParaRPr lang="ru-RU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329567-DC1B-87A9-277A-ADD946485C04}"/>
              </a:ext>
            </a:extLst>
          </p:cNvPr>
          <p:cNvSpPr txBox="1"/>
          <p:nvPr/>
        </p:nvSpPr>
        <p:spPr>
          <a:xfrm>
            <a:off x="1938791" y="3165630"/>
            <a:ext cx="80057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YS Text"/>
              </a:rPr>
              <a:t>С помощью тайм - менеджмента </a:t>
            </a:r>
            <a:r>
              <a:rPr lang="ru-RU" sz="2400" i="0" dirty="0">
                <a:effectLst/>
                <a:latin typeface="YS Text"/>
              </a:rPr>
              <a:t>человек может сам осознанно контролировать время, которое он тратит на разные виды деятельности, увеличивая при этом эффективность и продуктивность своей работы или отдыха.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561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EB375544-5E12-ED4B-B98E-35E2CD44CBFA}"/>
              </a:ext>
            </a:extLst>
          </p:cNvPr>
          <p:cNvSpPr/>
          <p:nvPr/>
        </p:nvSpPr>
        <p:spPr>
          <a:xfrm>
            <a:off x="0" y="352308"/>
            <a:ext cx="12191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cs typeface="Arial" panose="020B0604020202020204" pitchFamily="34" charset="0"/>
              </a:rPr>
              <a:t>ЦЕННОСТНОЕ ПРЕДЛОЖЕНИЕ</a:t>
            </a:r>
            <a:endParaRPr lang="es-ES" sz="4800" b="1" dirty="0">
              <a:cs typeface="Arial" panose="020B0604020202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08B4717-10ED-EA46-B417-AC99812681EF}"/>
              </a:ext>
            </a:extLst>
          </p:cNvPr>
          <p:cNvSpPr/>
          <p:nvPr/>
        </p:nvSpPr>
        <p:spPr>
          <a:xfrm>
            <a:off x="855396" y="1853202"/>
            <a:ext cx="1167796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Важно ценить время, ведь оно ускользает и зачастую на что то пустое и ненужное. Мы предлагаем перестать держать все дела в голове. </a:t>
            </a:r>
          </a:p>
          <a:p>
            <a:pPr fontAlgn="base"/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Чтобы избавиться от тревожности и беспокойства всю деятельность легко спланировать и сбалансировать с помощью удобного приложения KICK-START</a:t>
            </a:r>
          </a:p>
          <a:p>
            <a:pPr fontAlgn="base"/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Все дела, которые внезапно всплыли в сознании всегда удобно записать, ведь телефон всегда находится под рукой. </a:t>
            </a:r>
          </a:p>
          <a:p>
            <a:pPr fontAlgn="base"/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039E890A-BF75-AF42-A5F8-B3008C5B4897}"/>
              </a:ext>
            </a:extLst>
          </p:cNvPr>
          <p:cNvSpPr/>
          <p:nvPr/>
        </p:nvSpPr>
        <p:spPr>
          <a:xfrm>
            <a:off x="679218" y="2930365"/>
            <a:ext cx="164592" cy="164592"/>
          </a:xfrm>
          <a:prstGeom prst="ellipse">
            <a:avLst/>
          </a:prstGeom>
          <a:solidFill>
            <a:srgbClr val="A89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58709FCE-21E5-974C-96D8-156FBAEC7380}"/>
              </a:ext>
            </a:extLst>
          </p:cNvPr>
          <p:cNvSpPr/>
          <p:nvPr/>
        </p:nvSpPr>
        <p:spPr>
          <a:xfrm>
            <a:off x="667632" y="3927339"/>
            <a:ext cx="164592" cy="16459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F3DCC4DA-9E5A-AF42-8F21-A5FB0C87B611}"/>
              </a:ext>
            </a:extLst>
          </p:cNvPr>
          <p:cNvSpPr/>
          <p:nvPr/>
        </p:nvSpPr>
        <p:spPr>
          <a:xfrm>
            <a:off x="667632" y="2097983"/>
            <a:ext cx="164592" cy="164592"/>
          </a:xfrm>
          <a:prstGeom prst="ellipse">
            <a:avLst/>
          </a:prstGeom>
          <a:solidFill>
            <a:srgbClr val="CCD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229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CEDD65BD-551F-344E-940B-F5EC30C5E918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EA8D8D">
                  <a:alpha val="46000"/>
                </a:srgbClr>
              </a:gs>
              <a:gs pos="99000">
                <a:srgbClr val="A890FE">
                  <a:alpha val="3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244D6D3-0C9A-D44B-B8CA-76A4D36BA090}"/>
              </a:ext>
            </a:extLst>
          </p:cNvPr>
          <p:cNvSpPr/>
          <p:nvPr/>
        </p:nvSpPr>
        <p:spPr>
          <a:xfrm>
            <a:off x="296425" y="2370249"/>
            <a:ext cx="5762231" cy="4253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8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Рынок приложений становится все более насыщенным, что означает, что с каждым днем появляется все больше и больше конкурентов.</a:t>
            </a:r>
          </a:p>
          <a:p>
            <a:pPr marL="171450" indent="-171450">
              <a:lnSpc>
                <a:spcPts val="208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96,8% людей от 16 до 64 лет владеет смартфоном</a:t>
            </a:r>
          </a:p>
          <a:p>
            <a:pPr marL="171450" indent="-171450">
              <a:lnSpc>
                <a:spcPts val="208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Доля ежедневного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мобайл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использования составила 46,9%.</a:t>
            </a:r>
          </a:p>
          <a:p>
            <a:pPr marL="171450" indent="-171450">
              <a:lnSpc>
                <a:spcPts val="208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Inter"/>
              </a:rPr>
              <a:t>Рынок мобильной разработки в России возвращается к восходящему тренду. Этому способствует:</a:t>
            </a:r>
          </a:p>
          <a:p>
            <a:pPr>
              <a:lnSpc>
                <a:spcPts val="2080"/>
              </a:lnSpc>
              <a:spcAft>
                <a:spcPts val="600"/>
              </a:spcAft>
            </a:pPr>
            <a:r>
              <a:rPr lang="ru-RU" sz="1400" b="0" i="0" dirty="0">
                <a:solidFill>
                  <a:srgbClr val="000000"/>
                </a:solidFill>
                <a:effectLst/>
                <a:latin typeface="Inter"/>
              </a:rPr>
              <a:t>            -</a:t>
            </a:r>
            <a:r>
              <a:rPr lang="ru-RU" sz="1400" i="0" dirty="0">
                <a:solidFill>
                  <a:srgbClr val="000000"/>
                </a:solidFill>
                <a:effectLst/>
                <a:latin typeface="Inter"/>
              </a:rPr>
              <a:t>Использование возможностей сети 5</a:t>
            </a:r>
            <a:r>
              <a:rPr lang="es-ES" sz="1400" i="0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G</a:t>
            </a:r>
            <a:endParaRPr lang="ru-RU" sz="1400" i="0" dirty="0">
              <a:solidFill>
                <a:srgbClr val="000000"/>
              </a:solidFill>
              <a:effectLst/>
              <a:latin typeface="Inter"/>
            </a:endParaRPr>
          </a:p>
          <a:p>
            <a:pPr>
              <a:lnSpc>
                <a:spcPts val="2080"/>
              </a:lnSpc>
              <a:spcAft>
                <a:spcPts val="600"/>
              </a:spcAft>
            </a:pPr>
            <a:r>
              <a:rPr lang="ru-RU" sz="1400" dirty="0">
                <a:solidFill>
                  <a:srgbClr val="000000"/>
                </a:solidFill>
                <a:latin typeface="Inter"/>
                <a:cs typeface="Arial" panose="020B0604020202020204" pitchFamily="34" charset="0"/>
              </a:rPr>
              <a:t>            -Безопасность</a:t>
            </a:r>
          </a:p>
          <a:p>
            <a:pPr>
              <a:lnSpc>
                <a:spcPts val="2080"/>
              </a:lnSpc>
              <a:spcAft>
                <a:spcPts val="600"/>
              </a:spcAft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         -</a:t>
            </a:r>
            <a:r>
              <a:rPr lang="ru-RU" sz="1400" i="0" dirty="0">
                <a:solidFill>
                  <a:srgbClr val="000000"/>
                </a:solidFill>
                <a:effectLst/>
                <a:latin typeface="Inter"/>
              </a:rPr>
              <a:t>Интеграция искусственного интеллекта</a:t>
            </a:r>
          </a:p>
          <a:p>
            <a:pPr>
              <a:lnSpc>
                <a:spcPts val="2080"/>
              </a:lnSpc>
              <a:spcAft>
                <a:spcPts val="600"/>
              </a:spcAft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         -Автоматизация написания кода</a:t>
            </a:r>
          </a:p>
          <a:p>
            <a:pPr>
              <a:lnSpc>
                <a:spcPts val="2080"/>
              </a:lnSpc>
              <a:spcAft>
                <a:spcPts val="600"/>
              </a:spcAft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marL="171450" indent="-171450">
              <a:lnSpc>
                <a:spcPts val="208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12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BCFF295-820E-7A43-9248-D53D344799B2}"/>
              </a:ext>
            </a:extLst>
          </p:cNvPr>
          <p:cNvSpPr/>
          <p:nvPr/>
        </p:nvSpPr>
        <p:spPr>
          <a:xfrm>
            <a:off x="826892" y="617817"/>
            <a:ext cx="3946358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60"/>
              </a:lnSpc>
            </a:pPr>
            <a:r>
              <a:rPr lang="ru-RU" sz="4800" b="1" dirty="0">
                <a:cs typeface="Arial" panose="020B0604020202020204" pitchFamily="34" charset="0"/>
              </a:rPr>
              <a:t>РЫНОК</a:t>
            </a:r>
            <a:endParaRPr lang="es-ES" sz="4800" b="1" dirty="0"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2479757-9714-BF4E-B845-A7603606AFF7}"/>
              </a:ext>
            </a:extLst>
          </p:cNvPr>
          <p:cNvSpPr/>
          <p:nvPr/>
        </p:nvSpPr>
        <p:spPr>
          <a:xfrm>
            <a:off x="568813" y="1541293"/>
            <a:ext cx="4663760" cy="651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Рынок с которым мы работаем— рынок мобильных приложений</a:t>
            </a:r>
            <a:endParaRPr lang="es-E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25039E8A-5D4A-4554-F4A9-95C13E8BB1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447" r="1447"/>
          <a:stretch/>
        </p:blipFill>
        <p:spPr/>
      </p:pic>
    </p:spTree>
    <p:extLst>
      <p:ext uri="{BB962C8B-B14F-4D97-AF65-F5344CB8AC3E}">
        <p14:creationId xmlns:p14="http://schemas.microsoft.com/office/powerpoint/2010/main" val="6454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1363A48-EBA3-9340-892B-A6DCDB1172AA}"/>
              </a:ext>
            </a:extLst>
          </p:cNvPr>
          <p:cNvSpPr/>
          <p:nvPr/>
        </p:nvSpPr>
        <p:spPr>
          <a:xfrm>
            <a:off x="0" y="0"/>
            <a:ext cx="7986532" cy="6858000"/>
          </a:xfrm>
          <a:prstGeom prst="rect">
            <a:avLst/>
          </a:prstGeom>
          <a:gradFill>
            <a:gsLst>
              <a:gs pos="0">
                <a:srgbClr val="EA8D8D">
                  <a:alpha val="30000"/>
                </a:srgbClr>
              </a:gs>
              <a:gs pos="99000">
                <a:srgbClr val="A890FE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texto 34">
            <a:extLst>
              <a:ext uri="{FF2B5EF4-FFF2-40B4-BE49-F238E27FC236}">
                <a16:creationId xmlns:a16="http://schemas.microsoft.com/office/drawing/2014/main" id="{579E0513-83FF-7C46-B894-D9AEF9CAFEE8}"/>
              </a:ext>
            </a:extLst>
          </p:cNvPr>
          <p:cNvSpPr txBox="1">
            <a:spLocks/>
          </p:cNvSpPr>
          <p:nvPr/>
        </p:nvSpPr>
        <p:spPr>
          <a:xfrm>
            <a:off x="8634124" y="3941370"/>
            <a:ext cx="3010008" cy="2055170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947"/>
              </a:lnSpc>
              <a:buNone/>
            </a:pP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lnSpc>
                <a:spcPts val="1947"/>
              </a:lnSpc>
              <a:buNone/>
            </a:pPr>
            <a:endParaRPr lang="es-E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ítulo 32">
            <a:extLst>
              <a:ext uri="{FF2B5EF4-FFF2-40B4-BE49-F238E27FC236}">
                <a16:creationId xmlns:a16="http://schemas.microsoft.com/office/drawing/2014/main" id="{12CF92FE-0F49-8C46-8583-6658CCC6049B}"/>
              </a:ext>
            </a:extLst>
          </p:cNvPr>
          <p:cNvSpPr txBox="1">
            <a:spLocks/>
          </p:cNvSpPr>
          <p:nvPr/>
        </p:nvSpPr>
        <p:spPr>
          <a:xfrm>
            <a:off x="8634124" y="3338913"/>
            <a:ext cx="3177838" cy="538163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133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3A751EA-BB1F-B64D-BC38-60699FDBC6B1}"/>
              </a:ext>
            </a:extLst>
          </p:cNvPr>
          <p:cNvSpPr/>
          <p:nvPr/>
        </p:nvSpPr>
        <p:spPr>
          <a:xfrm>
            <a:off x="8160517" y="552401"/>
            <a:ext cx="4125051" cy="618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80"/>
              </a:lnSpc>
              <a:spcAft>
                <a:spcPts val="1200"/>
              </a:spcAft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КОНКУРЕНТЫ</a:t>
            </a:r>
            <a:endParaRPr lang="es-ES" sz="40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162B171-C90B-365F-29B4-6EAA63F15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984963"/>
              </p:ext>
            </p:extLst>
          </p:nvPr>
        </p:nvGraphicFramePr>
        <p:xfrm>
          <a:off x="140607" y="552401"/>
          <a:ext cx="7705317" cy="6092742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2568439">
                  <a:extLst>
                    <a:ext uri="{9D8B030D-6E8A-4147-A177-3AD203B41FA5}">
                      <a16:colId xmlns:a16="http://schemas.microsoft.com/office/drawing/2014/main" val="2067756815"/>
                    </a:ext>
                  </a:extLst>
                </a:gridCol>
                <a:gridCol w="2568439">
                  <a:extLst>
                    <a:ext uri="{9D8B030D-6E8A-4147-A177-3AD203B41FA5}">
                      <a16:colId xmlns:a16="http://schemas.microsoft.com/office/drawing/2014/main" val="1305949553"/>
                    </a:ext>
                  </a:extLst>
                </a:gridCol>
                <a:gridCol w="2568439">
                  <a:extLst>
                    <a:ext uri="{9D8B030D-6E8A-4147-A177-3AD203B41FA5}">
                      <a16:colId xmlns:a16="http://schemas.microsoft.com/office/drawing/2014/main" val="3169721822"/>
                    </a:ext>
                  </a:extLst>
                </a:gridCol>
              </a:tblGrid>
              <a:tr h="880662">
                <a:tc>
                  <a:txBody>
                    <a:bodyPr/>
                    <a:lstStyle/>
                    <a:p>
                      <a:r>
                        <a:rPr lang="ru-RU" b="1" dirty="0"/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Спец. приложения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Ежедневник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214179"/>
                  </a:ext>
                </a:extLst>
              </a:tr>
              <a:tr h="880662">
                <a:tc>
                  <a:txBody>
                    <a:bodyPr/>
                    <a:lstStyle/>
                    <a:p>
                      <a:r>
                        <a:rPr lang="ru-RU" dirty="0"/>
                        <a:t>достоинства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•возможность чёткого планирования мелких задач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•возможность создания собственного стиля тайм-менеджмента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215861"/>
                  </a:ext>
                </a:extLst>
              </a:tr>
              <a:tr h="880662">
                <a:tc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•узкий функционал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• неудобно, если нужна быстрая запись</a:t>
                      </a:r>
                    </a:p>
                    <a:p>
                      <a:r>
                        <a:rPr lang="ru-RU" dirty="0"/>
                        <a:t>• в случае ошибки-нельзя исправить. Эстетически некрасиво</a:t>
                      </a:r>
                    </a:p>
                    <a:p>
                      <a:r>
                        <a:rPr lang="ru-RU" dirty="0"/>
                        <a:t>• если много дел, есть возможность забыть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827867"/>
                  </a:ext>
                </a:extLst>
              </a:tr>
              <a:tr h="880662">
                <a:tc>
                  <a:txBody>
                    <a:bodyPr/>
                    <a:lstStyle/>
                    <a:p>
                      <a:r>
                        <a:rPr lang="ru-RU" dirty="0"/>
                        <a:t>Наше преимущество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•широкий функционал</a:t>
                      </a:r>
                    </a:p>
                    <a:p>
                      <a:r>
                        <a:rPr lang="ru-RU" dirty="0"/>
                        <a:t>•возможность голосового ввода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• можно всегда скорректировать план</a:t>
                      </a:r>
                    </a:p>
                    <a:p>
                      <a:r>
                        <a:rPr lang="ru-RU" dirty="0"/>
                        <a:t>•быстрая запись</a:t>
                      </a:r>
                    </a:p>
                    <a:p>
                      <a:r>
                        <a:rPr lang="ru-RU" dirty="0"/>
                        <a:t>• напоминание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703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34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A8D8D">
                <a:alpha val="46000"/>
              </a:srgbClr>
            </a:gs>
            <a:gs pos="99000">
              <a:srgbClr val="A890FE">
                <a:alpha val="32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2AD0C8D2-3627-844B-87FC-301092CC8E2D}"/>
              </a:ext>
            </a:extLst>
          </p:cNvPr>
          <p:cNvGrpSpPr/>
          <p:nvPr/>
        </p:nvGrpSpPr>
        <p:grpSpPr>
          <a:xfrm rot="10159727">
            <a:off x="-3107958" y="-1454610"/>
            <a:ext cx="7298135" cy="5263379"/>
            <a:chOff x="6772072" y="986231"/>
            <a:chExt cx="4948764" cy="5380831"/>
          </a:xfrm>
        </p:grpSpPr>
        <p:sp>
          <p:nvSpPr>
            <p:cNvPr id="6" name="Elipse 17">
              <a:extLst>
                <a:ext uri="{FF2B5EF4-FFF2-40B4-BE49-F238E27FC236}">
                  <a16:creationId xmlns:a16="http://schemas.microsoft.com/office/drawing/2014/main" id="{1BDA6319-2F82-EA41-807E-A6A8B95BE775}"/>
                </a:ext>
              </a:extLst>
            </p:cNvPr>
            <p:cNvSpPr/>
            <p:nvPr/>
          </p:nvSpPr>
          <p:spPr>
            <a:xfrm rot="647877">
              <a:off x="6772072" y="986231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>
                    <a:alpha val="46000"/>
                  </a:srgbClr>
                </a:gs>
                <a:gs pos="99000">
                  <a:srgbClr val="A890FE">
                    <a:alpha val="3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17">
              <a:extLst>
                <a:ext uri="{FF2B5EF4-FFF2-40B4-BE49-F238E27FC236}">
                  <a16:creationId xmlns:a16="http://schemas.microsoft.com/office/drawing/2014/main" id="{2287FD1B-4EBC-2147-B3B3-DD82729CD43E}"/>
                </a:ext>
              </a:extLst>
            </p:cNvPr>
            <p:cNvSpPr/>
            <p:nvPr/>
          </p:nvSpPr>
          <p:spPr>
            <a:xfrm>
              <a:off x="6903721" y="1061895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/>
                </a:gs>
                <a:gs pos="99000">
                  <a:srgbClr val="A890F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293EE7F0-6DAB-0C43-AA4F-9498D1D8FE07}"/>
              </a:ext>
            </a:extLst>
          </p:cNvPr>
          <p:cNvSpPr txBox="1">
            <a:spLocks/>
          </p:cNvSpPr>
          <p:nvPr/>
        </p:nvSpPr>
        <p:spPr>
          <a:xfrm>
            <a:off x="2660191" y="3199294"/>
            <a:ext cx="8529886" cy="24748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Реклама в соц. сетях</a:t>
            </a:r>
          </a:p>
          <a:p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Запоминающийся логотип</a:t>
            </a:r>
          </a:p>
          <a:p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0" b="1" dirty="0">
              <a:gradFill>
                <a:gsLst>
                  <a:gs pos="0">
                    <a:srgbClr val="EA8D8D"/>
                  </a:gs>
                  <a:gs pos="99000">
                    <a:srgbClr val="A890FE">
                      <a:alpha val="32000"/>
                    </a:srgbClr>
                  </a:gs>
                </a:gsLst>
                <a:lin ang="54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gradFill>
                <a:gsLst>
                  <a:gs pos="0">
                    <a:srgbClr val="EA8D8D"/>
                  </a:gs>
                  <a:gs pos="99000">
                    <a:srgbClr val="A890FE">
                      <a:alpha val="32000"/>
                    </a:srgbClr>
                  </a:gs>
                </a:gsLst>
                <a:lin ang="54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E2594C0-8D6B-8C4F-8820-1324D60DEB30}"/>
              </a:ext>
            </a:extLst>
          </p:cNvPr>
          <p:cNvSpPr txBox="1">
            <a:spLocks/>
          </p:cNvSpPr>
          <p:nvPr/>
        </p:nvSpPr>
        <p:spPr>
          <a:xfrm>
            <a:off x="5905752" y="608532"/>
            <a:ext cx="6158678" cy="1609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ipse 17">
            <a:extLst>
              <a:ext uri="{FF2B5EF4-FFF2-40B4-BE49-F238E27FC236}">
                <a16:creationId xmlns:a16="http://schemas.microsoft.com/office/drawing/2014/main" id="{E8B9AE80-04AF-4644-8731-C8B893E02352}"/>
              </a:ext>
            </a:extLst>
          </p:cNvPr>
          <p:cNvSpPr/>
          <p:nvPr/>
        </p:nvSpPr>
        <p:spPr>
          <a:xfrm rot="14478672">
            <a:off x="10057437" y="5361805"/>
            <a:ext cx="1193498" cy="1314418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17">
            <a:extLst>
              <a:ext uri="{FF2B5EF4-FFF2-40B4-BE49-F238E27FC236}">
                <a16:creationId xmlns:a16="http://schemas.microsoft.com/office/drawing/2014/main" id="{EB160DBE-13CD-7B47-B633-BEA697380FA1}"/>
              </a:ext>
            </a:extLst>
          </p:cNvPr>
          <p:cNvSpPr/>
          <p:nvPr/>
        </p:nvSpPr>
        <p:spPr>
          <a:xfrm rot="18879614">
            <a:off x="11444240" y="4534776"/>
            <a:ext cx="498895" cy="549441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B50D1F-4F4D-F874-BFA8-F630D913FBD2}"/>
              </a:ext>
            </a:extLst>
          </p:cNvPr>
          <p:cNvSpPr txBox="1"/>
          <p:nvPr/>
        </p:nvSpPr>
        <p:spPr>
          <a:xfrm>
            <a:off x="1611772" y="3942461"/>
            <a:ext cx="78286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Развитие бренда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8646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000817A0-50F4-0944-B82B-F0753F278250}"/>
              </a:ext>
            </a:extLst>
          </p:cNvPr>
          <p:cNvSpPr txBox="1"/>
          <p:nvPr/>
        </p:nvSpPr>
        <p:spPr>
          <a:xfrm>
            <a:off x="9164506" y="-2986021"/>
            <a:ext cx="2729629" cy="48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40"/>
              </a:lnSpc>
            </a:pP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Duis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at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mauris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nec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lacinia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diam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Aenean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sagittis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sapien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sit</a:t>
            </a:r>
            <a:r>
              <a:rPr lang="es-E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743BD76-83DB-3B45-A120-62F835AFDA39}"/>
              </a:ext>
            </a:extLst>
          </p:cNvPr>
          <p:cNvSpPr txBox="1"/>
          <p:nvPr/>
        </p:nvSpPr>
        <p:spPr>
          <a:xfrm>
            <a:off x="6727486" y="-2761216"/>
            <a:ext cx="2255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Nam a erat sit amet finibus placerat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62DE5B8-1565-0640-B2DA-291CA655CFE8}"/>
              </a:ext>
            </a:extLst>
          </p:cNvPr>
          <p:cNvSpPr txBox="1"/>
          <p:nvPr/>
        </p:nvSpPr>
        <p:spPr>
          <a:xfrm>
            <a:off x="472591" y="2644183"/>
            <a:ext cx="6452830" cy="5662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Началась разработка бренда</a:t>
            </a: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Создан логотип приложения</a:t>
            </a: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Придумана основная концепция</a:t>
            </a: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ts val="1640"/>
              </a:lnSpc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ts val="164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1640"/>
              </a:lnSpc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694F279F-540A-0144-9C64-3981026A2E0D}"/>
              </a:ext>
            </a:extLst>
          </p:cNvPr>
          <p:cNvSpPr/>
          <p:nvPr/>
        </p:nvSpPr>
        <p:spPr>
          <a:xfrm>
            <a:off x="307558" y="602205"/>
            <a:ext cx="63203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cs typeface="Arial" panose="020B0604020202020204" pitchFamily="34" charset="0"/>
              </a:rPr>
              <a:t>ТЕКУЩИЕ РЕЗУЛЬТАТЫ</a:t>
            </a:r>
            <a:endParaRPr lang="es-ES" sz="4800" b="1" dirty="0">
              <a:cs typeface="Arial" panose="020B0604020202020204" pitchFamily="34" charset="0"/>
            </a:endParaRPr>
          </a:p>
        </p:txBody>
      </p:sp>
      <p:sp>
        <p:nvSpPr>
          <p:cNvPr id="8" name="Rectángulo 8">
            <a:extLst>
              <a:ext uri="{FF2B5EF4-FFF2-40B4-BE49-F238E27FC236}">
                <a16:creationId xmlns:a16="http://schemas.microsoft.com/office/drawing/2014/main" id="{16C66129-B3D9-22DA-E30F-7A682EB28641}"/>
              </a:ext>
            </a:extLst>
          </p:cNvPr>
          <p:cNvSpPr/>
          <p:nvPr/>
        </p:nvSpPr>
        <p:spPr>
          <a:xfrm>
            <a:off x="0" y="0"/>
            <a:ext cx="7398012" cy="6858000"/>
          </a:xfrm>
          <a:prstGeom prst="rect">
            <a:avLst/>
          </a:prstGeom>
          <a:gradFill>
            <a:gsLst>
              <a:gs pos="0">
                <a:srgbClr val="EA8D8D">
                  <a:alpha val="46000"/>
                </a:srgbClr>
              </a:gs>
              <a:gs pos="99000">
                <a:srgbClr val="A890FE">
                  <a:alpha val="3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" name="Рисунок 14">
            <a:extLst>
              <a:ext uri="{FF2B5EF4-FFF2-40B4-BE49-F238E27FC236}">
                <a16:creationId xmlns:a16="http://schemas.microsoft.com/office/drawing/2014/main" id="{D3BB512E-0DCF-673E-8B8E-C0C8DD719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936" y="1090605"/>
            <a:ext cx="4486983" cy="440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6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A8D8D">
                <a:alpha val="46000"/>
              </a:srgbClr>
            </a:gs>
            <a:gs pos="99000">
              <a:srgbClr val="A890FE">
                <a:alpha val="32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2AD0C8D2-3627-844B-87FC-301092CC8E2D}"/>
              </a:ext>
            </a:extLst>
          </p:cNvPr>
          <p:cNvGrpSpPr/>
          <p:nvPr/>
        </p:nvGrpSpPr>
        <p:grpSpPr>
          <a:xfrm rot="10159727">
            <a:off x="-3107958" y="-1454610"/>
            <a:ext cx="7298135" cy="5263379"/>
            <a:chOff x="6772072" y="986231"/>
            <a:chExt cx="4948764" cy="5380831"/>
          </a:xfrm>
        </p:grpSpPr>
        <p:sp>
          <p:nvSpPr>
            <p:cNvPr id="6" name="Elipse 17">
              <a:extLst>
                <a:ext uri="{FF2B5EF4-FFF2-40B4-BE49-F238E27FC236}">
                  <a16:creationId xmlns:a16="http://schemas.microsoft.com/office/drawing/2014/main" id="{1BDA6319-2F82-EA41-807E-A6A8B95BE775}"/>
                </a:ext>
              </a:extLst>
            </p:cNvPr>
            <p:cNvSpPr/>
            <p:nvPr/>
          </p:nvSpPr>
          <p:spPr>
            <a:xfrm rot="647877">
              <a:off x="6772072" y="986231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>
                    <a:alpha val="46000"/>
                  </a:srgbClr>
                </a:gs>
                <a:gs pos="99000">
                  <a:srgbClr val="A890FE">
                    <a:alpha val="3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17">
              <a:extLst>
                <a:ext uri="{FF2B5EF4-FFF2-40B4-BE49-F238E27FC236}">
                  <a16:creationId xmlns:a16="http://schemas.microsoft.com/office/drawing/2014/main" id="{2287FD1B-4EBC-2147-B3B3-DD82729CD43E}"/>
                </a:ext>
              </a:extLst>
            </p:cNvPr>
            <p:cNvSpPr/>
            <p:nvPr/>
          </p:nvSpPr>
          <p:spPr>
            <a:xfrm>
              <a:off x="6903721" y="1061895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/>
                </a:gs>
                <a:gs pos="99000">
                  <a:srgbClr val="A890F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DE2594C0-8D6B-8C4F-8820-1324D60DEB30}"/>
              </a:ext>
            </a:extLst>
          </p:cNvPr>
          <p:cNvSpPr txBox="1">
            <a:spLocks/>
          </p:cNvSpPr>
          <p:nvPr/>
        </p:nvSpPr>
        <p:spPr>
          <a:xfrm>
            <a:off x="2862313" y="390479"/>
            <a:ext cx="6158678" cy="1609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 </a:t>
            </a:r>
            <a:r>
              <a:rPr lang="ru-RU" sz="7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стартапа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ipse 17">
            <a:extLst>
              <a:ext uri="{FF2B5EF4-FFF2-40B4-BE49-F238E27FC236}">
                <a16:creationId xmlns:a16="http://schemas.microsoft.com/office/drawing/2014/main" id="{E8B9AE80-04AF-4644-8731-C8B893E02352}"/>
              </a:ext>
            </a:extLst>
          </p:cNvPr>
          <p:cNvSpPr/>
          <p:nvPr/>
        </p:nvSpPr>
        <p:spPr>
          <a:xfrm rot="14478672">
            <a:off x="10057437" y="5361805"/>
            <a:ext cx="1193498" cy="1314418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17">
            <a:extLst>
              <a:ext uri="{FF2B5EF4-FFF2-40B4-BE49-F238E27FC236}">
                <a16:creationId xmlns:a16="http://schemas.microsoft.com/office/drawing/2014/main" id="{EB160DBE-13CD-7B47-B633-BEA697380FA1}"/>
              </a:ext>
            </a:extLst>
          </p:cNvPr>
          <p:cNvSpPr/>
          <p:nvPr/>
        </p:nvSpPr>
        <p:spPr>
          <a:xfrm rot="18879614">
            <a:off x="11444240" y="4534776"/>
            <a:ext cx="498895" cy="549441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3" name="Таблица 13">
            <a:extLst>
              <a:ext uri="{FF2B5EF4-FFF2-40B4-BE49-F238E27FC236}">
                <a16:creationId xmlns:a16="http://schemas.microsoft.com/office/drawing/2014/main" id="{4844682F-65BD-3850-2C17-A7E7665AED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596378"/>
              </p:ext>
            </p:extLst>
          </p:nvPr>
        </p:nvGraphicFramePr>
        <p:xfrm>
          <a:off x="2563090" y="2188677"/>
          <a:ext cx="6757124" cy="41017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8562">
                  <a:extLst>
                    <a:ext uri="{9D8B030D-6E8A-4147-A177-3AD203B41FA5}">
                      <a16:colId xmlns:a16="http://schemas.microsoft.com/office/drawing/2014/main" val="1800521309"/>
                    </a:ext>
                  </a:extLst>
                </a:gridCol>
                <a:gridCol w="3378562">
                  <a:extLst>
                    <a:ext uri="{9D8B030D-6E8A-4147-A177-3AD203B41FA5}">
                      <a16:colId xmlns:a16="http://schemas.microsoft.com/office/drawing/2014/main" val="265537656"/>
                    </a:ext>
                  </a:extLst>
                </a:gridCol>
              </a:tblGrid>
              <a:tr h="683621">
                <a:tc>
                  <a:txBody>
                    <a:bodyPr/>
                    <a:lstStyle/>
                    <a:p>
                      <a:r>
                        <a:rPr lang="ru-RU" dirty="0"/>
                        <a:t>ДОЛЖНОСТЬ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197481"/>
                  </a:ext>
                </a:extLst>
              </a:tr>
              <a:tr h="683621">
                <a:tc>
                  <a:txBody>
                    <a:bodyPr/>
                    <a:lstStyle/>
                    <a:p>
                      <a:r>
                        <a:rPr lang="ru-RU" dirty="0"/>
                        <a:t>лидер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Хазиахмедова</a:t>
                      </a:r>
                      <a:r>
                        <a:rPr lang="ru-RU" dirty="0"/>
                        <a:t> Алина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57510"/>
                  </a:ext>
                </a:extLst>
              </a:tr>
              <a:tr h="683621">
                <a:tc>
                  <a:txBody>
                    <a:bodyPr/>
                    <a:lstStyle/>
                    <a:p>
                      <a:r>
                        <a:rPr lang="ru-RU" dirty="0"/>
                        <a:t>дизайнер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Шилова Диана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54695"/>
                  </a:ext>
                </a:extLst>
              </a:tr>
              <a:tr h="683621">
                <a:tc>
                  <a:txBody>
                    <a:bodyPr/>
                    <a:lstStyle/>
                    <a:p>
                      <a:r>
                        <a:rPr lang="ru-RU" dirty="0"/>
                        <a:t>аналитик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Аникусько</a:t>
                      </a:r>
                      <a:r>
                        <a:rPr lang="ru-RU" dirty="0"/>
                        <a:t> Юлия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088819"/>
                  </a:ext>
                </a:extLst>
              </a:tr>
              <a:tr h="683621">
                <a:tc>
                  <a:txBody>
                    <a:bodyPr/>
                    <a:lstStyle/>
                    <a:p>
                      <a:r>
                        <a:rPr lang="ru-RU" dirty="0"/>
                        <a:t>спикер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Горемыко</a:t>
                      </a:r>
                      <a:r>
                        <a:rPr lang="ru-RU" dirty="0"/>
                        <a:t> Александра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57932"/>
                  </a:ext>
                </a:extLst>
              </a:tr>
              <a:tr h="683621">
                <a:tc>
                  <a:txBody>
                    <a:bodyPr/>
                    <a:lstStyle/>
                    <a:p>
                      <a:r>
                        <a:rPr lang="ru-RU" dirty="0"/>
                        <a:t>аналитик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Саая</a:t>
                      </a:r>
                      <a:r>
                        <a:rPr lang="ru-RU" dirty="0"/>
                        <a:t> Анастасия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53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2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1858171-248F-D44A-A3D0-F2E21A0119DB}"/>
              </a:ext>
            </a:extLst>
          </p:cNvPr>
          <p:cNvSpPr/>
          <p:nvPr/>
        </p:nvSpPr>
        <p:spPr>
          <a:xfrm>
            <a:off x="1414671" y="495171"/>
            <a:ext cx="5266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cs typeface="Arial" panose="020B0604020202020204" pitchFamily="34" charset="0"/>
              </a:rPr>
              <a:t>План развития</a:t>
            </a:r>
            <a:endParaRPr lang="es-ES" sz="4800" b="1" dirty="0"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10F8E3F-8A5A-A74E-813E-10B19B8DFA0D}"/>
              </a:ext>
            </a:extLst>
          </p:cNvPr>
          <p:cNvSpPr/>
          <p:nvPr/>
        </p:nvSpPr>
        <p:spPr>
          <a:xfrm>
            <a:off x="1044120" y="1708128"/>
            <a:ext cx="769369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ES" sz="1600" dirty="0"/>
              <a:t> </a:t>
            </a:r>
            <a:r>
              <a:rPr lang="ru-RU" sz="1600" dirty="0"/>
              <a:t>Основные укрупненные задачи:</a:t>
            </a:r>
          </a:p>
          <a:p>
            <a:pPr marL="342900" indent="-342900" fontAlgn="base">
              <a:buAutoNum type="arabicParenR"/>
            </a:pPr>
            <a:r>
              <a:rPr lang="ru-RU" sz="1600" dirty="0"/>
              <a:t>Создание дизайна интерфейса приложения </a:t>
            </a:r>
          </a:p>
          <a:p>
            <a:pPr marL="342900" indent="-342900" fontAlgn="base">
              <a:buAutoNum type="arabicParenR"/>
            </a:pPr>
            <a:r>
              <a:rPr lang="ru-RU" sz="1600" dirty="0"/>
              <a:t>Создание особой стратегии тайм-менеджмента</a:t>
            </a:r>
          </a:p>
          <a:p>
            <a:pPr marL="342900" indent="-342900" fontAlgn="base">
              <a:buAutoNum type="arabicParenR"/>
            </a:pPr>
            <a:endParaRPr lang="ru-RU" sz="1600" dirty="0"/>
          </a:p>
          <a:p>
            <a:pPr marL="342900" indent="-342900" fontAlgn="base">
              <a:buAutoNum type="arabicParenR"/>
            </a:pPr>
            <a:r>
              <a:rPr lang="ru-RU" sz="1600" dirty="0"/>
              <a:t>Использование популярных </a:t>
            </a:r>
            <a:r>
              <a:rPr lang="ru-RU" sz="1600" dirty="0" err="1"/>
              <a:t>приëмов</a:t>
            </a:r>
            <a:r>
              <a:rPr lang="ru-RU" sz="1600" dirty="0"/>
              <a:t> тайм менеджмента</a:t>
            </a:r>
          </a:p>
          <a:p>
            <a:pPr marL="342900" indent="-342900" fontAlgn="base">
              <a:buAutoNum type="arabicParenR"/>
            </a:pPr>
            <a:endParaRPr lang="ru-RU" sz="1600" dirty="0"/>
          </a:p>
          <a:p>
            <a:pPr marL="342900" indent="-342900" fontAlgn="base">
              <a:buAutoNum type="arabicParenR"/>
            </a:pPr>
            <a:r>
              <a:rPr lang="ru-RU" sz="1600" dirty="0"/>
              <a:t>Формулирование чёткого принципа работы приложения</a:t>
            </a:r>
          </a:p>
          <a:p>
            <a:pPr marL="342900" indent="-342900" fontAlgn="base">
              <a:buAutoNum type="arabicParenR"/>
            </a:pPr>
            <a:r>
              <a:rPr lang="ru-RU" sz="1600" dirty="0"/>
              <a:t>Привлечение аудитории с помощью ВУЗа</a:t>
            </a:r>
          </a:p>
          <a:p>
            <a:pPr marL="342900" indent="-342900" fontAlgn="base">
              <a:buAutoNum type="arabicParenR"/>
            </a:pPr>
            <a:r>
              <a:rPr lang="ru-RU" sz="1600" dirty="0"/>
              <a:t>Разработка рекламной стратегии</a:t>
            </a:r>
          </a:p>
          <a:p>
            <a:pPr marL="342900" indent="-342900" fontAlgn="base">
              <a:buAutoNum type="arabicParenR"/>
            </a:pPr>
            <a:endParaRPr lang="ru-RU" sz="1600" dirty="0"/>
          </a:p>
          <a:p>
            <a:pPr fontAlgn="base"/>
            <a:endParaRPr lang="es-E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6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A8D8D">
                <a:alpha val="46000"/>
              </a:srgbClr>
            </a:gs>
            <a:gs pos="99000">
              <a:srgbClr val="A890FE">
                <a:alpha val="32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2AD0C8D2-3627-844B-87FC-301092CC8E2D}"/>
              </a:ext>
            </a:extLst>
          </p:cNvPr>
          <p:cNvGrpSpPr/>
          <p:nvPr/>
        </p:nvGrpSpPr>
        <p:grpSpPr>
          <a:xfrm rot="10159727">
            <a:off x="-3107958" y="-1454610"/>
            <a:ext cx="7298135" cy="5263379"/>
            <a:chOff x="6772072" y="986231"/>
            <a:chExt cx="4948764" cy="5380831"/>
          </a:xfrm>
        </p:grpSpPr>
        <p:sp>
          <p:nvSpPr>
            <p:cNvPr id="6" name="Elipse 17">
              <a:extLst>
                <a:ext uri="{FF2B5EF4-FFF2-40B4-BE49-F238E27FC236}">
                  <a16:creationId xmlns:a16="http://schemas.microsoft.com/office/drawing/2014/main" id="{1BDA6319-2F82-EA41-807E-A6A8B95BE775}"/>
                </a:ext>
              </a:extLst>
            </p:cNvPr>
            <p:cNvSpPr/>
            <p:nvPr/>
          </p:nvSpPr>
          <p:spPr>
            <a:xfrm rot="647877">
              <a:off x="6772072" y="986231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>
                    <a:alpha val="46000"/>
                  </a:srgbClr>
                </a:gs>
                <a:gs pos="99000">
                  <a:srgbClr val="A890FE">
                    <a:alpha val="3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17">
              <a:extLst>
                <a:ext uri="{FF2B5EF4-FFF2-40B4-BE49-F238E27FC236}">
                  <a16:creationId xmlns:a16="http://schemas.microsoft.com/office/drawing/2014/main" id="{2287FD1B-4EBC-2147-B3B3-DD82729CD43E}"/>
                </a:ext>
              </a:extLst>
            </p:cNvPr>
            <p:cNvSpPr/>
            <p:nvPr/>
          </p:nvSpPr>
          <p:spPr>
            <a:xfrm>
              <a:off x="6903721" y="1061895"/>
              <a:ext cx="4817115" cy="5305167"/>
            </a:xfrm>
            <a:custGeom>
              <a:avLst/>
              <a:gdLst>
                <a:gd name="connsiteX0" fmla="*/ 0 w 4109987"/>
                <a:gd name="connsiteY0" fmla="*/ 2054994 h 4109987"/>
                <a:gd name="connsiteX1" fmla="*/ 2054994 w 4109987"/>
                <a:gd name="connsiteY1" fmla="*/ 0 h 4109987"/>
                <a:gd name="connsiteX2" fmla="*/ 4109988 w 4109987"/>
                <a:gd name="connsiteY2" fmla="*/ 2054994 h 4109987"/>
                <a:gd name="connsiteX3" fmla="*/ 2054994 w 4109987"/>
                <a:gd name="connsiteY3" fmla="*/ 4109988 h 4109987"/>
                <a:gd name="connsiteX4" fmla="*/ 0 w 4109987"/>
                <a:gd name="connsiteY4" fmla="*/ 2054994 h 4109987"/>
                <a:gd name="connsiteX0" fmla="*/ 8389 w 4118377"/>
                <a:gd name="connsiteY0" fmla="*/ 2536257 h 4591251"/>
                <a:gd name="connsiteX1" fmla="*/ 2737151 w 4118377"/>
                <a:gd name="connsiteY1" fmla="*/ 0 h 4591251"/>
                <a:gd name="connsiteX2" fmla="*/ 4118377 w 4118377"/>
                <a:gd name="connsiteY2" fmla="*/ 2536257 h 4591251"/>
                <a:gd name="connsiteX3" fmla="*/ 2063383 w 4118377"/>
                <a:gd name="connsiteY3" fmla="*/ 4591251 h 4591251"/>
                <a:gd name="connsiteX4" fmla="*/ 8389 w 4118377"/>
                <a:gd name="connsiteY4" fmla="*/ 2536257 h 4591251"/>
                <a:gd name="connsiteX0" fmla="*/ 3220 w 4142130"/>
                <a:gd name="connsiteY0" fmla="*/ 2536257 h 4860759"/>
                <a:gd name="connsiteX1" fmla="*/ 2731982 w 4142130"/>
                <a:gd name="connsiteY1" fmla="*/ 0 h 4860759"/>
                <a:gd name="connsiteX2" fmla="*/ 4113208 w 4142130"/>
                <a:gd name="connsiteY2" fmla="*/ 2536257 h 4860759"/>
                <a:gd name="connsiteX3" fmla="*/ 3251747 w 4142130"/>
                <a:gd name="connsiteY3" fmla="*/ 4860759 h 4860759"/>
                <a:gd name="connsiteX4" fmla="*/ 3220 w 4142130"/>
                <a:gd name="connsiteY4" fmla="*/ 2536257 h 4860759"/>
                <a:gd name="connsiteX0" fmla="*/ 274681 w 4413591"/>
                <a:gd name="connsiteY0" fmla="*/ 2536257 h 4860759"/>
                <a:gd name="connsiteX1" fmla="*/ 3003443 w 4413591"/>
                <a:gd name="connsiteY1" fmla="*/ 0 h 4860759"/>
                <a:gd name="connsiteX2" fmla="*/ 4384669 w 4413591"/>
                <a:gd name="connsiteY2" fmla="*/ 2536257 h 4860759"/>
                <a:gd name="connsiteX3" fmla="*/ 3523208 w 4413591"/>
                <a:gd name="connsiteY3" fmla="*/ 4860759 h 4860759"/>
                <a:gd name="connsiteX4" fmla="*/ 274681 w 4413591"/>
                <a:gd name="connsiteY4" fmla="*/ 2536257 h 48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591" h="4860759">
                  <a:moveTo>
                    <a:pt x="274681" y="2536257"/>
                  </a:moveTo>
                  <a:cubicBezTo>
                    <a:pt x="1525966" y="705853"/>
                    <a:pt x="1868501" y="0"/>
                    <a:pt x="3003443" y="0"/>
                  </a:cubicBezTo>
                  <a:cubicBezTo>
                    <a:pt x="4138385" y="0"/>
                    <a:pt x="4384669" y="1401315"/>
                    <a:pt x="4384669" y="2536257"/>
                  </a:cubicBezTo>
                  <a:cubicBezTo>
                    <a:pt x="4384669" y="3671199"/>
                    <a:pt x="4658150" y="4860759"/>
                    <a:pt x="3523208" y="4860759"/>
                  </a:cubicBezTo>
                  <a:cubicBezTo>
                    <a:pt x="2388266" y="4860759"/>
                    <a:pt x="-976604" y="4366661"/>
                    <a:pt x="274681" y="2536257"/>
                  </a:cubicBezTo>
                  <a:close/>
                </a:path>
              </a:pathLst>
            </a:custGeom>
            <a:gradFill>
              <a:gsLst>
                <a:gs pos="0">
                  <a:srgbClr val="EA8D8D"/>
                </a:gs>
                <a:gs pos="99000">
                  <a:srgbClr val="A890F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DE2594C0-8D6B-8C4F-8820-1324D60DEB30}"/>
              </a:ext>
            </a:extLst>
          </p:cNvPr>
          <p:cNvSpPr txBox="1">
            <a:spLocks/>
          </p:cNvSpPr>
          <p:nvPr/>
        </p:nvSpPr>
        <p:spPr>
          <a:xfrm>
            <a:off x="4102984" y="400728"/>
            <a:ext cx="6158678" cy="1609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 лидера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ipse 17">
            <a:extLst>
              <a:ext uri="{FF2B5EF4-FFF2-40B4-BE49-F238E27FC236}">
                <a16:creationId xmlns:a16="http://schemas.microsoft.com/office/drawing/2014/main" id="{E8B9AE80-04AF-4644-8731-C8B893E02352}"/>
              </a:ext>
            </a:extLst>
          </p:cNvPr>
          <p:cNvSpPr/>
          <p:nvPr/>
        </p:nvSpPr>
        <p:spPr>
          <a:xfrm rot="14478672">
            <a:off x="10057437" y="5361805"/>
            <a:ext cx="1193498" cy="1314418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17">
            <a:extLst>
              <a:ext uri="{FF2B5EF4-FFF2-40B4-BE49-F238E27FC236}">
                <a16:creationId xmlns:a16="http://schemas.microsoft.com/office/drawing/2014/main" id="{EB160DBE-13CD-7B47-B633-BEA697380FA1}"/>
              </a:ext>
            </a:extLst>
          </p:cNvPr>
          <p:cNvSpPr/>
          <p:nvPr/>
        </p:nvSpPr>
        <p:spPr>
          <a:xfrm rot="18879614">
            <a:off x="11444240" y="4534776"/>
            <a:ext cx="498895" cy="549441"/>
          </a:xfrm>
          <a:custGeom>
            <a:avLst/>
            <a:gdLst>
              <a:gd name="connsiteX0" fmla="*/ 0 w 4109987"/>
              <a:gd name="connsiteY0" fmla="*/ 2054994 h 4109987"/>
              <a:gd name="connsiteX1" fmla="*/ 2054994 w 4109987"/>
              <a:gd name="connsiteY1" fmla="*/ 0 h 4109987"/>
              <a:gd name="connsiteX2" fmla="*/ 4109988 w 4109987"/>
              <a:gd name="connsiteY2" fmla="*/ 2054994 h 4109987"/>
              <a:gd name="connsiteX3" fmla="*/ 2054994 w 4109987"/>
              <a:gd name="connsiteY3" fmla="*/ 4109988 h 4109987"/>
              <a:gd name="connsiteX4" fmla="*/ 0 w 4109987"/>
              <a:gd name="connsiteY4" fmla="*/ 2054994 h 4109987"/>
              <a:gd name="connsiteX0" fmla="*/ 8389 w 4118377"/>
              <a:gd name="connsiteY0" fmla="*/ 2536257 h 4591251"/>
              <a:gd name="connsiteX1" fmla="*/ 2737151 w 4118377"/>
              <a:gd name="connsiteY1" fmla="*/ 0 h 4591251"/>
              <a:gd name="connsiteX2" fmla="*/ 4118377 w 4118377"/>
              <a:gd name="connsiteY2" fmla="*/ 2536257 h 4591251"/>
              <a:gd name="connsiteX3" fmla="*/ 2063383 w 4118377"/>
              <a:gd name="connsiteY3" fmla="*/ 4591251 h 4591251"/>
              <a:gd name="connsiteX4" fmla="*/ 8389 w 4118377"/>
              <a:gd name="connsiteY4" fmla="*/ 2536257 h 4591251"/>
              <a:gd name="connsiteX0" fmla="*/ 3220 w 4142130"/>
              <a:gd name="connsiteY0" fmla="*/ 2536257 h 4860759"/>
              <a:gd name="connsiteX1" fmla="*/ 2731982 w 4142130"/>
              <a:gd name="connsiteY1" fmla="*/ 0 h 4860759"/>
              <a:gd name="connsiteX2" fmla="*/ 4113208 w 4142130"/>
              <a:gd name="connsiteY2" fmla="*/ 2536257 h 4860759"/>
              <a:gd name="connsiteX3" fmla="*/ 3251747 w 4142130"/>
              <a:gd name="connsiteY3" fmla="*/ 4860759 h 4860759"/>
              <a:gd name="connsiteX4" fmla="*/ 3220 w 4142130"/>
              <a:gd name="connsiteY4" fmla="*/ 2536257 h 4860759"/>
              <a:gd name="connsiteX0" fmla="*/ 274681 w 4413591"/>
              <a:gd name="connsiteY0" fmla="*/ 2536257 h 4860759"/>
              <a:gd name="connsiteX1" fmla="*/ 3003443 w 4413591"/>
              <a:gd name="connsiteY1" fmla="*/ 0 h 4860759"/>
              <a:gd name="connsiteX2" fmla="*/ 4384669 w 4413591"/>
              <a:gd name="connsiteY2" fmla="*/ 2536257 h 4860759"/>
              <a:gd name="connsiteX3" fmla="*/ 3523208 w 4413591"/>
              <a:gd name="connsiteY3" fmla="*/ 4860759 h 4860759"/>
              <a:gd name="connsiteX4" fmla="*/ 274681 w 4413591"/>
              <a:gd name="connsiteY4" fmla="*/ 2536257 h 48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591" h="4860759">
                <a:moveTo>
                  <a:pt x="274681" y="2536257"/>
                </a:moveTo>
                <a:cubicBezTo>
                  <a:pt x="1525966" y="705853"/>
                  <a:pt x="1868501" y="0"/>
                  <a:pt x="3003443" y="0"/>
                </a:cubicBezTo>
                <a:cubicBezTo>
                  <a:pt x="4138385" y="0"/>
                  <a:pt x="4384669" y="1401315"/>
                  <a:pt x="4384669" y="2536257"/>
                </a:cubicBezTo>
                <a:cubicBezTo>
                  <a:pt x="4384669" y="3671199"/>
                  <a:pt x="4658150" y="4860759"/>
                  <a:pt x="3523208" y="4860759"/>
                </a:cubicBezTo>
                <a:cubicBezTo>
                  <a:pt x="2388266" y="4860759"/>
                  <a:pt x="-976604" y="4366661"/>
                  <a:pt x="274681" y="2536257"/>
                </a:cubicBezTo>
                <a:close/>
              </a:path>
            </a:pathLst>
          </a:custGeom>
          <a:gradFill>
            <a:gsLst>
              <a:gs pos="0">
                <a:srgbClr val="EA8D8D"/>
              </a:gs>
              <a:gs pos="99000">
                <a:srgbClr val="A890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0F5BA5-BE04-5C50-F387-50C43EADF760}"/>
              </a:ext>
            </a:extLst>
          </p:cNvPr>
          <p:cNvSpPr txBox="1"/>
          <p:nvPr/>
        </p:nvSpPr>
        <p:spPr>
          <a:xfrm>
            <a:off x="1448378" y="3937780"/>
            <a:ext cx="615867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4400" dirty="0">
                <a:solidFill>
                  <a:schemeClr val="bg1"/>
                </a:solidFill>
              </a:rPr>
              <a:t>Номер телефона</a:t>
            </a:r>
          </a:p>
          <a:p>
            <a:pPr fontAlgn="base"/>
            <a:r>
              <a:rPr lang="ru-RU" sz="4400" dirty="0">
                <a:solidFill>
                  <a:schemeClr val="bg1"/>
                </a:solidFill>
              </a:rPr>
              <a:t>89516083408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B9F6A0-25B7-CEBF-DA84-6772CA6C6484}"/>
              </a:ext>
            </a:extLst>
          </p:cNvPr>
          <p:cNvSpPr txBox="1"/>
          <p:nvPr/>
        </p:nvSpPr>
        <p:spPr>
          <a:xfrm>
            <a:off x="3494341" y="2371994"/>
            <a:ext cx="782860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3600" dirty="0">
                <a:solidFill>
                  <a:schemeClr val="bg1"/>
                </a:solidFill>
              </a:rPr>
              <a:t> эл. почта</a:t>
            </a:r>
          </a:p>
          <a:p>
            <a:pPr fontAlgn="base"/>
            <a:r>
              <a:rPr lang="ru-RU" sz="3600" dirty="0">
                <a:solidFill>
                  <a:schemeClr val="bg1"/>
                </a:solidFill>
              </a:rPr>
              <a:t> akhaziakhmedova@mail.ru</a:t>
            </a:r>
          </a:p>
          <a:p>
            <a:pPr fontAlgn="base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3CE0F5-B51E-8E21-1F24-876119405A7D}"/>
              </a:ext>
            </a:extLst>
          </p:cNvPr>
          <p:cNvSpPr txBox="1"/>
          <p:nvPr/>
        </p:nvSpPr>
        <p:spPr>
          <a:xfrm>
            <a:off x="674813" y="5809119"/>
            <a:ext cx="7828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*в команду требуется разработчик приложений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37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2135</TotalTime>
  <Words>1380</Words>
  <Application>Microsoft Office PowerPoint</Application>
  <PresentationFormat>Широкоэкранный</PresentationFormat>
  <Paragraphs>282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Tema de Office</vt:lpstr>
      <vt:lpstr>Diseño personalizado</vt:lpstr>
      <vt:lpstr>Презентация PowerPoint</vt:lpstr>
      <vt:lpstr>Презентация PowerPoint</vt:lpstr>
      <vt:lpstr>ЦЕЛЕВАЯ АУДИТОРИЯ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akhaziakhmedova@mail.ru</cp:lastModifiedBy>
  <cp:revision>169</cp:revision>
  <dcterms:created xsi:type="dcterms:W3CDTF">2019-06-04T18:27:26Z</dcterms:created>
  <dcterms:modified xsi:type="dcterms:W3CDTF">2023-10-27T10:30:11Z</dcterms:modified>
</cp:coreProperties>
</file>