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103" autoAdjust="0"/>
  </p:normalViewPr>
  <p:slideViewPr>
    <p:cSldViewPr>
      <p:cViewPr varScale="1">
        <p:scale>
          <a:sx n="95" d="100"/>
          <a:sy n="95" d="100"/>
        </p:scale>
        <p:origin x="734" y="43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 smtClean="0"/>
            <a:t>Онлайн карты;</a:t>
          </a:r>
          <a:endParaRPr lang="ru-RU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Яндекс;</a:t>
          </a:r>
          <a:endParaRPr lang="ru-RU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smtClean="0"/>
            <a:t>Удобство;</a:t>
          </a:r>
          <a:endParaRPr lang="ru-RU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7751751-DCB7-42AB-B6CD-2FA6E6A771F0}">
      <dgm:prSet phldrT="[Текст]"/>
      <dgm:spPr>
        <a:solidFill>
          <a:srgbClr val="A4D4E2"/>
        </a:solidFill>
      </dgm:spPr>
      <dgm:t>
        <a:bodyPr/>
        <a:lstStyle/>
        <a:p>
          <a:r>
            <a:rPr lang="ru-RU" dirty="0" smtClean="0"/>
            <a:t>Путеводители</a:t>
          </a:r>
          <a:r>
            <a:rPr lang="en-US" dirty="0" smtClean="0"/>
            <a:t>.</a:t>
          </a:r>
          <a:endParaRPr lang="ru-RU" dirty="0"/>
        </a:p>
      </dgm:t>
    </dgm:pt>
    <dgm:pt modelId="{DA8147DE-9EF0-45AF-9084-12AF4B5676FA}" type="parTrans" cxnId="{E1A67766-F73F-4904-ABD8-F021E7485E11}">
      <dgm:prSet/>
      <dgm:spPr/>
    </dgm:pt>
    <dgm:pt modelId="{747BD828-1AF3-4632-BE2B-51DF56FBE7EC}" type="sibTrans" cxnId="{E1A67766-F73F-4904-ABD8-F021E7485E11}">
      <dgm:prSet/>
      <dgm:spPr/>
    </dgm:pt>
    <dgm:pt modelId="{716CAD2E-C103-4FF5-A0EB-D3E6B9D8D6E4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en-US" dirty="0" smtClean="0"/>
            <a:t>Google.</a:t>
          </a:r>
          <a:endParaRPr lang="ru-RU" dirty="0"/>
        </a:p>
      </dgm:t>
    </dgm:pt>
    <dgm:pt modelId="{E5F4117B-0D94-459C-88F1-E8B4148F65E6}" type="parTrans" cxnId="{F4405D2B-C197-4280-91EE-16BAC0D23983}">
      <dgm:prSet/>
      <dgm:spPr/>
    </dgm:pt>
    <dgm:pt modelId="{7924C6E9-1753-4E0F-96E7-A0E13014B9E2}" type="sibTrans" cxnId="{F4405D2B-C197-4280-91EE-16BAC0D23983}">
      <dgm:prSet/>
      <dgm:spPr/>
    </dgm:pt>
    <dgm:pt modelId="{553EA0EC-0988-46B0-952F-5082F37E0241}">
      <dgm:prSet phldrT="[Текст]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dirty="0" err="1" smtClean="0"/>
            <a:t>Интерактив</a:t>
          </a:r>
          <a:r>
            <a:rPr lang="ru-RU" dirty="0" smtClean="0"/>
            <a:t>.</a:t>
          </a:r>
          <a:endParaRPr lang="ru-RU" dirty="0"/>
        </a:p>
      </dgm:t>
    </dgm:pt>
    <dgm:pt modelId="{1F350843-931B-4C42-A581-61D68337E0A6}" type="parTrans" cxnId="{3AA34843-4E6C-474C-AF25-9CECFE4ED5A1}">
      <dgm:prSet/>
      <dgm:spPr/>
    </dgm:pt>
    <dgm:pt modelId="{D346FEEE-F101-46B5-A8E9-B62364153F0F}" type="sibTrans" cxnId="{3AA34843-4E6C-474C-AF25-9CECFE4ED5A1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F4405D2B-C197-4280-91EE-16BAC0D23983}" srcId="{FD45624C-83CF-47B9-8EDE-C4DE60E9F279}" destId="{716CAD2E-C103-4FF5-A0EB-D3E6B9D8D6E4}" srcOrd="1" destOrd="0" parTransId="{E5F4117B-0D94-459C-88F1-E8B4148F65E6}" sibTransId="{7924C6E9-1753-4E0F-96E7-A0E13014B9E2}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78A40067-36B1-4B76-B5FC-0FA9C7A59513}" type="presOf" srcId="{553EA0EC-0988-46B0-952F-5082F37E0241}" destId="{0C85A15E-56D2-44B3-8E52-7FFFB1AE2983}" srcOrd="0" destOrd="1" presId="urn:microsoft.com/office/officeart/2005/8/layout/hList1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32F51FE5-2E0B-40CD-9A2B-DCFA2740D3F1}" type="presOf" srcId="{E7751751-DCB7-42AB-B6CD-2FA6E6A771F0}" destId="{B206DAC4-D1DF-4053-8506-5DE426BC8BEF}" srcOrd="0" destOrd="1" presId="urn:microsoft.com/office/officeart/2005/8/layout/hList1"/>
    <dgm:cxn modelId="{E1A67766-F73F-4904-ABD8-F021E7485E11}" srcId="{861A968E-9660-4770-82EB-9C2FFC889440}" destId="{E7751751-DCB7-42AB-B6CD-2FA6E6A771F0}" srcOrd="1" destOrd="0" parTransId="{DA8147DE-9EF0-45AF-9084-12AF4B5676FA}" sibTransId="{747BD828-1AF3-4632-BE2B-51DF56FBE7EC}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0AC0B148-2871-489D-A82E-A32F84D17410}" type="presOf" srcId="{716CAD2E-C103-4FF5-A0EB-D3E6B9D8D6E4}" destId="{400F4E5D-F016-41EA-97FB-BF5BA36522C2}" srcOrd="0" destOrd="1" presId="urn:microsoft.com/office/officeart/2005/8/layout/hList1"/>
    <dgm:cxn modelId="{3AA34843-4E6C-474C-AF25-9CECFE4ED5A1}" srcId="{C1DCF8D2-41C8-416E-B988-A9BFE3AC37E6}" destId="{553EA0EC-0988-46B0-952F-5082F37E0241}" srcOrd="1" destOrd="0" parTransId="{1F350843-931B-4C42-A581-61D68337E0A6}" sibTransId="{D346FEEE-F101-46B5-A8E9-B62364153F0F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92099" y="0"/>
          <a:ext cx="3912098" cy="3912098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1901237" y="195604"/>
        <a:ext cx="1093822" cy="586814"/>
      </dsp:txXfrm>
    </dsp:sp>
    <dsp:sp modelId="{71F9D321-AD24-4B2F-9858-808383740F5B}">
      <dsp:nvSpPr>
        <dsp:cNvPr id="0" name=""/>
        <dsp:cNvSpPr/>
      </dsp:nvSpPr>
      <dsp:spPr>
        <a:xfrm>
          <a:off x="883309" y="782419"/>
          <a:ext cx="3129678" cy="3129678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1901237" y="970200"/>
        <a:ext cx="1093822" cy="563342"/>
      </dsp:txXfrm>
    </dsp:sp>
    <dsp:sp modelId="{F4F73ED0-32D2-41A1-B72D-C2D81FC80C1A}">
      <dsp:nvSpPr>
        <dsp:cNvPr id="0" name=""/>
        <dsp:cNvSpPr/>
      </dsp:nvSpPr>
      <dsp:spPr>
        <a:xfrm>
          <a:off x="1274519" y="1564839"/>
          <a:ext cx="2347258" cy="2347258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1901237" y="1740883"/>
        <a:ext cx="1093822" cy="528133"/>
      </dsp:txXfrm>
    </dsp:sp>
    <dsp:sp modelId="{C12AB981-CE2A-46AD-A1EC-BC438E315F66}">
      <dsp:nvSpPr>
        <dsp:cNvPr id="0" name=""/>
        <dsp:cNvSpPr/>
      </dsp:nvSpPr>
      <dsp:spPr>
        <a:xfrm>
          <a:off x="1665728" y="2347258"/>
          <a:ext cx="1564839" cy="1564839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1894894" y="2738468"/>
        <a:ext cx="1106508" cy="7824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1360651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Конкуренты Продукты/Услуги</a:t>
          </a:r>
        </a:p>
      </dsp:txBody>
      <dsp:txXfrm>
        <a:off x="3137" y="1360651"/>
        <a:ext cx="3059169" cy="897196"/>
      </dsp:txXfrm>
    </dsp:sp>
    <dsp:sp modelId="{B206DAC4-D1DF-4053-8506-5DE426BC8BEF}">
      <dsp:nvSpPr>
        <dsp:cNvPr id="0" name=""/>
        <dsp:cNvSpPr/>
      </dsp:nvSpPr>
      <dsp:spPr>
        <a:xfrm>
          <a:off x="0" y="2240136"/>
          <a:ext cx="3059169" cy="1141920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Онлайн карты;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Путеводители</a:t>
          </a:r>
          <a:r>
            <a:rPr lang="en-US" sz="2600" kern="1200" dirty="0" smtClean="0"/>
            <a:t>.</a:t>
          </a:r>
          <a:endParaRPr lang="ru-RU" sz="2600" kern="1200" dirty="0"/>
        </a:p>
      </dsp:txBody>
      <dsp:txXfrm>
        <a:off x="0" y="2240136"/>
        <a:ext cx="3059169" cy="1141920"/>
      </dsp:txXfrm>
    </dsp:sp>
    <dsp:sp modelId="{34E68AF3-FEED-4A3D-869A-6E2B7BBFBA4D}">
      <dsp:nvSpPr>
        <dsp:cNvPr id="0" name=""/>
        <dsp:cNvSpPr/>
      </dsp:nvSpPr>
      <dsp:spPr>
        <a:xfrm>
          <a:off x="3490590" y="1360651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Фирмы конкуренты</a:t>
          </a:r>
        </a:p>
      </dsp:txBody>
      <dsp:txXfrm>
        <a:off x="3490590" y="1360651"/>
        <a:ext cx="3059169" cy="897196"/>
      </dsp:txXfrm>
    </dsp:sp>
    <dsp:sp modelId="{400F4E5D-F016-41EA-97FB-BF5BA36522C2}">
      <dsp:nvSpPr>
        <dsp:cNvPr id="0" name=""/>
        <dsp:cNvSpPr/>
      </dsp:nvSpPr>
      <dsp:spPr>
        <a:xfrm>
          <a:off x="3490590" y="2257847"/>
          <a:ext cx="3059169" cy="114192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Яндекс;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Google.</a:t>
          </a:r>
          <a:endParaRPr lang="ru-RU" sz="2600" kern="1200" dirty="0"/>
        </a:p>
      </dsp:txBody>
      <dsp:txXfrm>
        <a:off x="3490590" y="2257847"/>
        <a:ext cx="3059169" cy="1141920"/>
      </dsp:txXfrm>
    </dsp:sp>
    <dsp:sp modelId="{869E6585-1C72-4E82-914E-39E2C4E28665}">
      <dsp:nvSpPr>
        <dsp:cNvPr id="0" name=""/>
        <dsp:cNvSpPr/>
      </dsp:nvSpPr>
      <dsp:spPr>
        <a:xfrm>
          <a:off x="6981180" y="1353222"/>
          <a:ext cx="3059169" cy="897196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Наши преимущества</a:t>
          </a:r>
        </a:p>
      </dsp:txBody>
      <dsp:txXfrm>
        <a:off x="6981180" y="1353222"/>
        <a:ext cx="3059169" cy="897196"/>
      </dsp:txXfrm>
    </dsp:sp>
    <dsp:sp modelId="{0C85A15E-56D2-44B3-8E52-7FFFB1AE2983}">
      <dsp:nvSpPr>
        <dsp:cNvPr id="0" name=""/>
        <dsp:cNvSpPr/>
      </dsp:nvSpPr>
      <dsp:spPr>
        <a:xfrm>
          <a:off x="6978043" y="2257847"/>
          <a:ext cx="3059169" cy="1141920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Удобство;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err="1" smtClean="0"/>
            <a:t>Интерактив</a:t>
          </a:r>
          <a:r>
            <a:rPr lang="ru-RU" sz="2600" kern="1200" dirty="0" smtClean="0"/>
            <a:t>.</a:t>
          </a:r>
          <a:endParaRPr lang="ru-RU" sz="2600" kern="1200" dirty="0"/>
        </a:p>
      </dsp:txBody>
      <dsp:txXfrm>
        <a:off x="6978043" y="2257847"/>
        <a:ext cx="3059169" cy="1141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mailto:kirmar2345@gmail.com" TargetMode="External"/><Relationship Id="rId3" Type="http://schemas.openxmlformats.org/officeDocument/2006/relationships/image" Target="../media/image4.jpg"/><Relationship Id="rId7" Type="http://schemas.openxmlformats.org/officeDocument/2006/relationships/hyperlink" Target="mailto:Saveliev1985@list.ru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hyperlink" Target="file:///C:\Users\Admin\Downloads\max_krutox@mail.ru" TargetMode="Externa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504000" y="1602587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квест – экскурсии «По следам истории»</a:t>
            </a:r>
            <a:endParaRPr lang="ru-RU" sz="4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931" y="3199831"/>
            <a:ext cx="3901778" cy="20423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Команда проекта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651937" y="4510192"/>
            <a:ext cx="2376000" cy="917371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Новокрещенов Максим</a:t>
            </a:r>
          </a:p>
          <a:p>
            <a:pPr algn="ctr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Экономист проекта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78" y="1091360"/>
            <a:ext cx="2376000" cy="316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8862" y="1089165"/>
            <a:ext cx="2377646" cy="3170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9792" y="1089166"/>
            <a:ext cx="2377646" cy="317019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878862" y="4484436"/>
            <a:ext cx="2377646" cy="94312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Савельев Андрей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 проекта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119792" y="4510192"/>
            <a:ext cx="23776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Марков Кирилл</a:t>
            </a:r>
          </a:p>
          <a:p>
            <a:pPr algn="ctr">
              <a:lnSpc>
                <a:spcPct val="8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PR-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18395" y="1107047"/>
            <a:ext cx="8890243" cy="2250456"/>
          </a:xfrm>
        </p:spPr>
        <p:txBody>
          <a:bodyPr/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актуальной проблемой развития регионального туризма в стране является сохранение культурного наследия малых городов России и одновременно его востребованность.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28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Решение проблемы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1267656"/>
          </a:xfrm>
          <a:prstGeom prst="rect">
            <a:avLst/>
          </a:prstGeom>
        </p:spPr>
        <p:txBody>
          <a:bodyPr lIns="0" tIns="0" rIns="0" bIns="0">
            <a:normAutofit fontScale="56000" lnSpcReduction="20000"/>
          </a:bodyPr>
          <a:lstStyle/>
          <a:p>
            <a:pPr lvl="0">
              <a:lnSpc>
                <a:spcPct val="120000"/>
              </a:lnSpc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приложения для смартфонов, в котором предлагаем использование элементов квеста для проведения экскурсии в игровой форме с загадками и головоломками по экскурсионной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тематике.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Проблема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94869" y="353794"/>
            <a:ext cx="4816291" cy="984250"/>
          </a:xfrm>
        </p:spPr>
        <p:txBody>
          <a:bodyPr lIns="720000"/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проекте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сейчас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215776" y="153913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8584" y="1230492"/>
            <a:ext cx="2120562" cy="42411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4328" y="1248948"/>
            <a:ext cx="2102105" cy="420420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98608" y="1741101"/>
            <a:ext cx="4025353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данный момент мы занимаемся разработкой чернового варианта приложения, а именно написанием кода, его отладкой и тестированием реализованного функционала.</a:t>
            </a:r>
          </a:p>
          <a:p>
            <a:pPr>
              <a:spcBef>
                <a:spcPts val="600"/>
              </a:spcBef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экране вы можете увидеть макет приложения.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Роль проекта в обеспечении </a:t>
            </a:r>
            <a:r>
              <a:rPr lang="ru-RU" sz="28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технологического суверенитета страны</a:t>
            </a:r>
            <a:endParaRPr sz="28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892026"/>
              </p:ext>
            </p:extLst>
          </p:nvPr>
        </p:nvGraphicFramePr>
        <p:xfrm>
          <a:off x="503808" y="1251099"/>
          <a:ext cx="9217024" cy="3908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6480968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Инновационность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(отметьте нужное)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Инновация мирового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уровня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2000" b="1" u="sn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Импортозамещение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Рынок 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НТИ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EduNet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использует 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6336" y="4707483"/>
            <a:ext cx="330037" cy="24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2" y="209454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проекта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235369" y="1401708"/>
            <a:ext cx="515052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Люди,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любят путешествовать и ищут новые впечатления и интересные маршруты.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Туристические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компании, которые заинтересованы в расширении своей линейки туров и предложении необычных маршрутов своим клиентам.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Организаторы мероприятий, которые ищут интересные и необычные места для проведения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тимбилдингов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корпоративных встреч и других мероприятий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444" y="1200610"/>
            <a:ext cx="4011516" cy="31823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25586" y="4499640"/>
            <a:ext cx="40303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Женщина в возрасте 30-45 лет, которая ищет как провести досуг семьи с пользой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Потенциальный объем рынка</a:t>
            </a:r>
            <a:endParaRPr sz="44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3564463"/>
              </p:ext>
            </p:extLst>
          </p:nvPr>
        </p:nvGraphicFramePr>
        <p:xfrm>
          <a:off x="-288280" y="1311274"/>
          <a:ext cx="4896297" cy="391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4248224" y="1190923"/>
            <a:ext cx="5610685" cy="41646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Bef>
                <a:spcPts val="600"/>
              </a:spcBef>
            </a:pP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PAM (</a:t>
            </a:r>
            <a:r>
              <a:rPr lang="ru-RU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Potential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оценить как высокий и продолжающий расти. Бизнес в этой области может быть перспективным, если продукция будет отвечать ожиданиям в связи с новыми требованиями и потребностями клиентов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 (</a:t>
            </a:r>
            <a:r>
              <a:rPr lang="ru-RU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Total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Addressable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оценен как люди, имеющие потенциальную потребность в таком виде досуга, но не обязательно готовые платить за это. Однако TAM может существенно повлиять на потенциальные ожидания и требования клиентов в отношении квест-экскурсий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 (</a:t>
            </a:r>
            <a:r>
              <a:rPr lang="ru-RU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Serviceable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как доступная часть рынка, занятая как компаниями-конкурентами, так и собственными продуктами. Однако компании в этой области могут расширять свою долю на рынке, участвуя в рекламных кампаниях, наращивая количество и качество услуг или создавая уникальные маршруты, которые будут привлекать все больше клиентов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 (</a:t>
            </a:r>
            <a:r>
              <a:rPr lang="ru-RU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Serviceable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ru-RU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Obtainable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необходимом для нас рынке возможен значительный рост и расширение аудитории. SOM будет зависеть от географического расположения и наличия конкурентов в данном регионе. Поэтому мы имеем все возможности захватить данный рынок в Удмуртии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431800" y="279504"/>
            <a:ext cx="10060487" cy="982800"/>
          </a:xfrm>
        </p:spPr>
        <p:txBody>
          <a:bodyPr/>
          <a:lstStyle/>
          <a:p>
            <a:r>
              <a:rPr lang="ru-RU" sz="40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Анализ конкурентов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2778020"/>
              </p:ext>
            </p:extLst>
          </p:nvPr>
        </p:nvGraphicFramePr>
        <p:xfrm>
          <a:off x="20138" y="595135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18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20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10950"/>
              </p:ext>
            </p:extLst>
          </p:nvPr>
        </p:nvGraphicFramePr>
        <p:xfrm>
          <a:off x="53006" y="931307"/>
          <a:ext cx="991723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3447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1983447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991724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991724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1983447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1983447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2015089"/>
            <a:ext cx="1871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Массовый рынок и многопрофильные платформы</a:t>
            </a:r>
            <a:endParaRPr lang="ru-RU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825061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lang="ru-RU" sz="1200" dirty="0" smtClean="0"/>
              <a:t>Новизна</a:t>
            </a:r>
            <a:endParaRPr lang="ru-RU" sz="1200" dirty="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ru-RU" sz="1200" dirty="0"/>
              <a:t>Производительность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ru-RU" sz="1200" dirty="0" smtClean="0"/>
              <a:t>Цена</a:t>
            </a:r>
            <a:endParaRPr lang="ru-RU" sz="1200" dirty="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ru-RU" sz="1200" dirty="0" smtClean="0"/>
              <a:t>Доступность</a:t>
            </a:r>
            <a:endParaRPr lang="ru-RU" sz="1200" dirty="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ru-RU" sz="1200" dirty="0"/>
              <a:t>Удобство при использовании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098323" y="2903871"/>
            <a:ext cx="187196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dirty="0" smtClean="0"/>
              <a:t>Прямые </a:t>
            </a:r>
            <a:r>
              <a:rPr lang="ru-RU" sz="1200" dirty="0" smtClean="0"/>
              <a:t>(продажи </a:t>
            </a:r>
            <a:r>
              <a:rPr lang="ru-RU" sz="1200" dirty="0"/>
              <a:t>через </a:t>
            </a:r>
            <a:r>
              <a:rPr lang="ru-RU" sz="1200" dirty="0" smtClean="0"/>
              <a:t>интернет)</a:t>
            </a:r>
            <a:endParaRPr lang="ru-RU" sz="1200" dirty="0"/>
          </a:p>
          <a:p>
            <a:r>
              <a:rPr lang="ru-RU" sz="1200" b="1" dirty="0"/>
              <a:t>Непрямые </a:t>
            </a:r>
            <a:r>
              <a:rPr lang="ru-RU" sz="1200" dirty="0"/>
              <a:t>(музеи и дома культуры)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590067"/>
            <a:ext cx="19789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 smtClean="0"/>
              <a:t>Автоматизированное обслуживание</a:t>
            </a:r>
            <a:endParaRPr lang="ru-RU" sz="1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073601" y="4375856"/>
            <a:ext cx="5040314" cy="1080000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265113" indent="-176213">
              <a:buFont typeface="Arial" panose="020B0604020202020204" pitchFamily="34" charset="0"/>
              <a:buChar char="•"/>
            </a:pPr>
            <a:r>
              <a:rPr lang="ru-RU" sz="1400" dirty="0" smtClean="0"/>
              <a:t>Регулярные </a:t>
            </a:r>
            <a:r>
              <a:rPr lang="ru-RU" sz="1400" dirty="0"/>
              <a:t>доходы от периодических платежей</a:t>
            </a:r>
          </a:p>
          <a:p>
            <a:pPr marL="265113" indent="-176213">
              <a:buFont typeface="Arial" panose="020B0604020202020204" pitchFamily="34" charset="0"/>
              <a:buChar char="•"/>
            </a:pPr>
            <a:r>
              <a:rPr lang="ru-RU" sz="1400" dirty="0" smtClean="0"/>
              <a:t>Плата </a:t>
            </a:r>
            <a:r>
              <a:rPr lang="ru-RU" sz="1400" dirty="0"/>
              <a:t>за использование</a:t>
            </a:r>
          </a:p>
          <a:p>
            <a:pPr marL="265113" indent="-176213">
              <a:buFont typeface="Arial" panose="020B0604020202020204" pitchFamily="34" charset="0"/>
              <a:buChar char="•"/>
            </a:pPr>
            <a:r>
              <a:rPr lang="ru-RU" sz="1400" dirty="0"/>
              <a:t>Оплата подписки</a:t>
            </a:r>
          </a:p>
          <a:p>
            <a:pPr marL="265113" indent="-176213">
              <a:buFont typeface="Arial" panose="020B0604020202020204" pitchFamily="34" charset="0"/>
              <a:buChar char="•"/>
            </a:pPr>
            <a:r>
              <a:rPr lang="ru-RU" sz="1400" dirty="0" smtClean="0"/>
              <a:t>Реклама</a:t>
            </a:r>
            <a:endParaRPr lang="ru-RU" sz="1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9291" y="2903871"/>
            <a:ext cx="18719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65113" indent="-176213">
              <a:buFont typeface="Arial" panose="020B0604020202020204" pitchFamily="34" charset="0"/>
              <a:buChar char="•"/>
            </a:pPr>
            <a:r>
              <a:rPr lang="ru-RU" sz="1200" dirty="0" smtClean="0"/>
              <a:t>Интеллектуальные </a:t>
            </a:r>
            <a:r>
              <a:rPr lang="ru-RU" sz="1200" dirty="0"/>
              <a:t>ресурсы</a:t>
            </a:r>
          </a:p>
          <a:p>
            <a:pPr marL="265113" indent="-176213">
              <a:buFont typeface="Arial" panose="020B0604020202020204" pitchFamily="34" charset="0"/>
              <a:buChar char="•"/>
            </a:pPr>
            <a:r>
              <a:rPr lang="ru-RU" sz="1200" dirty="0"/>
              <a:t>Персонал</a:t>
            </a:r>
          </a:p>
          <a:p>
            <a:pPr marL="265113" indent="-176213">
              <a:buFont typeface="Arial" panose="020B0604020202020204" pitchFamily="34" charset="0"/>
              <a:buChar char="•"/>
            </a:pPr>
            <a:r>
              <a:rPr lang="ru-RU" sz="1200" dirty="0" smtClean="0"/>
              <a:t>Интернет</a:t>
            </a:r>
            <a:endParaRPr lang="ru-RU" sz="1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/>
              <a:t>Развлекательно-интеллектуальное времяпрепровождение </a:t>
            </a:r>
            <a:endParaRPr lang="ru-RU" sz="1200" i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Музеи и дома культуры Удмуртской республики</a:t>
            </a:r>
            <a:endParaRPr lang="ru-RU" sz="1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379758"/>
            <a:ext cx="5040314" cy="2154436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76213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Фиксированные (постоянные)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издержки:</a:t>
            </a:r>
          </a:p>
          <a:p>
            <a:pPr marL="176213" font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Аренда;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font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работнику;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font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 расходы </a:t>
            </a:r>
          </a:p>
          <a:p>
            <a:pPr marL="176213"/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76213"/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76213"/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76213"/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176213"/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176213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Переменные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издержки:</a:t>
            </a:r>
          </a:p>
          <a:p>
            <a:pPr marL="176213" font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данных и получение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разрешений;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font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font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</a:t>
            </a: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43768" y="280055"/>
            <a:ext cx="7517614" cy="982800"/>
          </a:xfrm>
        </p:spPr>
        <p:txBody>
          <a:bodyPr lIns="720000"/>
          <a:lstStyle/>
          <a:p>
            <a:pPr algn="l"/>
            <a:r>
              <a:rPr lang="ru-RU" sz="37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Процесс производства товара (оказания услуги)</a:t>
            </a:r>
            <a:endParaRPr sz="37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832" y="1611139"/>
            <a:ext cx="8249483" cy="380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9507" y="290762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 по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SMART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7824" y="1467123"/>
            <a:ext cx="878497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мобильное приложение-квест</a:t>
            </a:r>
          </a:p>
          <a:p>
            <a:pPr>
              <a:spcAft>
                <a:spcPts val="600"/>
              </a:spcAf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увеличение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прибыли от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количество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положительных отзывов от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клиентов</a:t>
            </a:r>
          </a:p>
          <a:p>
            <a:pPr>
              <a:spcAft>
                <a:spcPts val="600"/>
              </a:spcAf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 все необходимые ресурсы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ктуальны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время, потому что они позволяют объединить в себе элементы приключения, развлечения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достигнем поставленную цель за 6 месяцев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6102614"/>
              </p:ext>
            </p:extLst>
          </p:nvPr>
        </p:nvGraphicFramePr>
        <p:xfrm>
          <a:off x="1" y="1080000"/>
          <a:ext cx="10080624" cy="4590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0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0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9974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48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Подбор кадров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0р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71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Поиск и аренда помещения/офиса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тыс.р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в месяц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</a:t>
                      </a:r>
                    </a:p>
                  </a:txBody>
                  <a:tcPr marL="96128" marR="96128" marT="48064" marB="48064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71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Обсуждение концепта, дизайна, функций приложения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0р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335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Разработка и тесты приложения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350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тыс.р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кредит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  <a:tr h="38248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контента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тыс.р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</a:t>
                      </a:r>
                    </a:p>
                  </a:txBody>
                  <a:tcPr marL="96128" marR="96128" marT="48064" marB="48064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924063"/>
                  </a:ext>
                </a:extLst>
              </a:tr>
              <a:tr h="38248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Доработка приложения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тыс.р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</a:t>
                      </a:r>
                    </a:p>
                  </a:txBody>
                  <a:tcPr marL="96128" marR="96128" marT="48064" marB="48064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863538"/>
                  </a:ext>
                </a:extLst>
              </a:tr>
              <a:tr h="38248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Реклама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тыс.р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</a:t>
                      </a:r>
                    </a:p>
                  </a:txBody>
                  <a:tcPr marL="96128" marR="96128" marT="48064" marB="48064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812903"/>
                  </a:ext>
                </a:extLst>
              </a:tr>
              <a:tr h="38248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Поддержка приложения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тыс.р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в месяц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</a:t>
                      </a:r>
                    </a:p>
                  </a:txBody>
                  <a:tcPr marL="96128" marR="96128" marT="48064" marB="48064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698299"/>
                  </a:ext>
                </a:extLst>
              </a:tr>
              <a:tr h="45335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570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тыс.р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кредит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128" marR="96128" marT="48064" marB="48064"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358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59793" y="1080000"/>
            <a:ext cx="8819848" cy="4347563"/>
          </a:xfrm>
          <a:prstGeom prst="rect">
            <a:avLst/>
          </a:prstGeom>
        </p:spPr>
        <p:txBody>
          <a:bodyPr lIns="0" tIns="0" rIns="0" bIns="0">
            <a:normAutofit fontScale="56000" lnSpcReduction="20000"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организационно-правовой формы мы выбираем ООО. Особенность 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этой организационно-правовой формы в том, что участники могут определять свои роли и обязанности, а также принимать решения совместно или делегировать право принимать решения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руководительному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органу, а так же участники не несут личной ответственности за долги 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компании.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Выбранная система налогообложение – УСН.</a:t>
            </a:r>
          </a:p>
          <a:p>
            <a:pPr marL="360363">
              <a:lnSpc>
                <a:spcPct val="120000"/>
              </a:lnSpc>
              <a:spcAft>
                <a:spcPts val="600"/>
              </a:spcAft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обоснован следующими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причинами:</a:t>
            </a:r>
          </a:p>
          <a:p>
            <a:pPr marL="720725" indent="-514350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Налоговая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ставка по УСН для оказания услуг составляет всего 6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%;</a:t>
            </a:r>
          </a:p>
          <a:p>
            <a:pPr marL="720725" indent="-514350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УСН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упростить учетную и налоговую отчетность, что экономит время и уменьшает затраты на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бухгалтерию;</a:t>
            </a:r>
          </a:p>
          <a:p>
            <a:pPr marL="720725" indent="-514350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УСН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освободиться от некоторых платежей в бюджет, таких как налог на имущество и землю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6" y="-189061"/>
            <a:ext cx="10064899" cy="982800"/>
          </a:xfrm>
        </p:spPr>
        <p:txBody>
          <a:bodyPr lIns="720000"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план</a:t>
            </a:r>
            <a:endParaRPr sz="32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242657"/>
              </p:ext>
            </p:extLst>
          </p:nvPr>
        </p:nvGraphicFramePr>
        <p:xfrm>
          <a:off x="0" y="704678"/>
          <a:ext cx="10064902" cy="5132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26197">
                  <a:extLst>
                    <a:ext uri="{9D8B030D-6E8A-4147-A177-3AD203B41FA5}">
                      <a16:colId xmlns:a16="http://schemas.microsoft.com/office/drawing/2014/main" val="441652786"/>
                    </a:ext>
                  </a:extLst>
                </a:gridCol>
                <a:gridCol w="2249490">
                  <a:extLst>
                    <a:ext uri="{9D8B030D-6E8A-4147-A177-3AD203B41FA5}">
                      <a16:colId xmlns:a16="http://schemas.microsoft.com/office/drawing/2014/main" val="1366937287"/>
                    </a:ext>
                  </a:extLst>
                </a:gridCol>
                <a:gridCol w="1437843">
                  <a:extLst>
                    <a:ext uri="{9D8B030D-6E8A-4147-A177-3AD203B41FA5}">
                      <a16:colId xmlns:a16="http://schemas.microsoft.com/office/drawing/2014/main" val="3111378169"/>
                    </a:ext>
                  </a:extLst>
                </a:gridCol>
                <a:gridCol w="1437843">
                  <a:extLst>
                    <a:ext uri="{9D8B030D-6E8A-4147-A177-3AD203B41FA5}">
                      <a16:colId xmlns:a16="http://schemas.microsoft.com/office/drawing/2014/main" val="2642225667"/>
                    </a:ext>
                  </a:extLst>
                </a:gridCol>
                <a:gridCol w="1437843">
                  <a:extLst>
                    <a:ext uri="{9D8B030D-6E8A-4147-A177-3AD203B41FA5}">
                      <a16:colId xmlns:a16="http://schemas.microsoft.com/office/drawing/2014/main" val="2896894407"/>
                    </a:ext>
                  </a:extLst>
                </a:gridCol>
                <a:gridCol w="1437843">
                  <a:extLst>
                    <a:ext uri="{9D8B030D-6E8A-4147-A177-3AD203B41FA5}">
                      <a16:colId xmlns:a16="http://schemas.microsoft.com/office/drawing/2014/main" val="1320032417"/>
                    </a:ext>
                  </a:extLst>
                </a:gridCol>
                <a:gridCol w="1437843">
                  <a:extLst>
                    <a:ext uri="{9D8B030D-6E8A-4147-A177-3AD203B41FA5}">
                      <a16:colId xmlns:a16="http://schemas.microsoft.com/office/drawing/2014/main" val="1331104088"/>
                    </a:ext>
                  </a:extLst>
                </a:gridCol>
              </a:tblGrid>
              <a:tr h="22250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№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БЮДЖЕТ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Ед. </a:t>
                      </a:r>
                      <a:r>
                        <a:rPr lang="ru-RU" sz="1200" dirty="0" err="1"/>
                        <a:t>изм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/>
                        <a:t>янв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/>
                        <a:t>фев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…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ИТОГО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extLst>
                  <a:ext uri="{0D108BD9-81ED-4DB2-BD59-A6C34878D82A}">
                    <a16:rowId xmlns:a16="http://schemas.microsoft.com/office/drawing/2014/main" val="3864610111"/>
                  </a:ext>
                </a:extLst>
              </a:tr>
              <a:tr h="236131">
                <a:tc gridSpan="7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БЮДЖЕТ ОПЕРАЦИОННОЙ</a:t>
                      </a:r>
                      <a:r>
                        <a:rPr lang="ru-RU" sz="1200" baseline="0" dirty="0" smtClean="0"/>
                        <a:t> ДЕЯТЕЛЬНОСТИ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037998"/>
                  </a:ext>
                </a:extLst>
              </a:tr>
              <a:tr h="53734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ДОХОДЫ ОТ ОПЕРАЦИОННОЙ</a:t>
                      </a:r>
                      <a:r>
                        <a:rPr lang="ru-RU" sz="1200" baseline="0" dirty="0"/>
                        <a:t> ДЕЯТЕЛЬНОСТИ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 РУБ.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40 000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40 000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650 000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730 000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6656707"/>
                  </a:ext>
                </a:extLst>
              </a:tr>
              <a:tr h="53734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РАСХОДЫ НА ОПЕРАЦИОННУЮ ДЕЯТЕЛЬНОСТЬ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 РУБ.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50 000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60 000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2955930"/>
                  </a:ext>
                </a:extLst>
              </a:tr>
              <a:tr h="2361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Постоянные</a:t>
                      </a:r>
                      <a:r>
                        <a:rPr lang="ru-RU" sz="1200" baseline="0" dirty="0"/>
                        <a:t> расходы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 </a:t>
                      </a:r>
                      <a:r>
                        <a:rPr lang="ru-RU" sz="1200" dirty="0" smtClean="0"/>
                        <a:t>руб.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38 000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38 000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380 000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456 000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2434235"/>
                  </a:ext>
                </a:extLst>
              </a:tr>
              <a:tr h="2361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3.1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Аренда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 Руб.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15 000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15 000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150 000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180 000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6964509"/>
                  </a:ext>
                </a:extLst>
              </a:tr>
              <a:tr h="2361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3.2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Заработная плата работнику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 </a:t>
                      </a:r>
                      <a:r>
                        <a:rPr lang="ru-RU" sz="1200" dirty="0" smtClean="0"/>
                        <a:t>руб.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21 000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21 000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210 000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252 000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7949460"/>
                  </a:ext>
                </a:extLst>
              </a:tr>
              <a:tr h="2361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3.3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Коммунальные расходы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 </a:t>
                      </a:r>
                      <a:r>
                        <a:rPr lang="ru-RU" sz="1200" dirty="0" smtClean="0"/>
                        <a:t>руб.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24 000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7090861"/>
                  </a:ext>
                </a:extLst>
              </a:tr>
              <a:tr h="2361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Переменные расходы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 Руб</a:t>
                      </a:r>
                      <a:r>
                        <a:rPr lang="ru-RU" sz="1200" dirty="0"/>
                        <a:t>.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51 000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24 000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125 000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200 000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9428476"/>
                  </a:ext>
                </a:extLst>
              </a:tr>
              <a:tr h="37992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4.1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Поиск данных</a:t>
                      </a:r>
                      <a:r>
                        <a:rPr lang="ru-RU" sz="1200" baseline="0" dirty="0" smtClean="0"/>
                        <a:t> и получение разрешений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 Руб</a:t>
                      </a:r>
                      <a:r>
                        <a:rPr lang="ru-RU" sz="1200" dirty="0"/>
                        <a:t>.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14 000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57 000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91 000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4038953"/>
                  </a:ext>
                </a:extLst>
              </a:tr>
              <a:tr h="2361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4.2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Обновления приложения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 </a:t>
                      </a:r>
                      <a:r>
                        <a:rPr lang="ru-RU" sz="1200" dirty="0" smtClean="0"/>
                        <a:t>руб.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0608887"/>
                  </a:ext>
                </a:extLst>
              </a:tr>
              <a:tr h="2361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4.3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Реклама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 </a:t>
                      </a:r>
                      <a:r>
                        <a:rPr lang="ru-RU" sz="1200" dirty="0" smtClean="0"/>
                        <a:t>руб.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30 000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65 000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105 000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8079523"/>
                  </a:ext>
                </a:extLst>
              </a:tr>
              <a:tr h="2361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4.4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Налог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 Руб</a:t>
                      </a:r>
                      <a:r>
                        <a:rPr lang="ru-RU" sz="1200" dirty="0"/>
                        <a:t>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2 400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2 400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39 000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43 800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2782111"/>
                  </a:ext>
                </a:extLst>
              </a:tr>
              <a:tr h="2361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ПРИБЫЛЬ 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 </a:t>
                      </a:r>
                      <a:r>
                        <a:rPr lang="ru-RU" sz="1200" dirty="0" smtClean="0"/>
                        <a:t>руб.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-49 000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-22 000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145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30 200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2537155"/>
                  </a:ext>
                </a:extLst>
              </a:tr>
              <a:tr h="2361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Стартовые инвестиции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 Руб.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06" marR="100806" marT="37804" marB="37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350 000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150 000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70 000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570 000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662117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Экономика </a:t>
            </a:r>
            <a:r>
              <a:rPr lang="ru-RU" sz="40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проекта</a:t>
            </a:r>
            <a:endParaRPr sz="1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075361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730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699 800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-74" t="12803" r="1" b="30282"/>
          <a:stretch/>
        </p:blipFill>
        <p:spPr>
          <a:xfrm>
            <a:off x="503808" y="1378116"/>
            <a:ext cx="8778551" cy="34563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872" y="1387828"/>
            <a:ext cx="1553809" cy="343695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31800" y="1251099"/>
            <a:ext cx="648072" cy="359311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079872" y="1323107"/>
            <a:ext cx="0" cy="3511393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3884" y="1353047"/>
            <a:ext cx="30483" cy="3535986"/>
          </a:xfrm>
          <a:prstGeom prst="rect">
            <a:avLst/>
          </a:prstGeom>
        </p:spPr>
      </p:pic>
      <p:cxnSp>
        <p:nvCxnSpPr>
          <p:cNvPr id="17" name="Прямая соединительная линия 16"/>
          <p:cNvCxnSpPr>
            <a:endCxn id="14" idx="2"/>
          </p:cNvCxnSpPr>
          <p:nvPr/>
        </p:nvCxnSpPr>
        <p:spPr>
          <a:xfrm>
            <a:off x="1064631" y="4864440"/>
            <a:ext cx="8274495" cy="24593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203" y="1326863"/>
            <a:ext cx="8297375" cy="6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359792" y="170979"/>
            <a:ext cx="9825572" cy="620144"/>
          </a:xfrm>
        </p:spPr>
        <p:txBody>
          <a:bodyPr/>
          <a:lstStyle/>
          <a:p>
            <a:r>
              <a:rPr lang="ru-RU" altLang="ru-RU" sz="40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Координаты команды проекта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08" y="1179091"/>
            <a:ext cx="2026610" cy="2702146"/>
          </a:xfrm>
          <a:prstGeom prst="rect">
            <a:avLst/>
          </a:prstGeom>
        </p:spPr>
      </p:pic>
      <p:pic>
        <p:nvPicPr>
          <p:cNvPr id="13" name="Picture 2" descr="https://sun9-73.userapi.com/impg/jeCJNcErxtGpuv0N1p05AadFKcflck8vSvyiqg/4YlUKL_dLLk.jpg?size=810x1080&amp;quality=95&amp;sign=e2ca8549bba205b245baef6da101ebb2&amp;type=album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644" y="1179091"/>
            <a:ext cx="1914826" cy="2702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s://sun9-53.userapi.com/impg/1LS6ekoJG5a3cij-9fLyUVd1yJva0ZoHCVjlcA/EnSZwJEnCRY.jpg?size=810x1080&amp;quality=95&amp;sign=c75d2c6f8652c62a1447d228b0fbd4df&amp;type=album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696" y="1179091"/>
            <a:ext cx="1914826" cy="2702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59792" y="4269205"/>
            <a:ext cx="25922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Новокрещенов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+79641837777</a:t>
            </a:r>
          </a:p>
          <a:p>
            <a:pPr algn="ctr" fontAlgn="t"/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max_krutox@mail.ru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672160" y="4269205"/>
            <a:ext cx="2664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Савельев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Андрей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+79199169876</a:t>
            </a:r>
          </a:p>
          <a:p>
            <a:pPr algn="ctr"/>
            <a:r>
              <a:rPr lang="ru-RU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Saveliev1985@list.ru</a:t>
            </a:r>
            <a:endParaRPr lang="ru-RU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984528" y="4269205"/>
            <a:ext cx="2664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Кирилл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+7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9508154714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kirmar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2345@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gmail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.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com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8126</TotalTime>
  <Words>1067</Words>
  <Application>Microsoft Office PowerPoint</Application>
  <PresentationFormat>Произвольный</PresentationFormat>
  <Paragraphs>300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MS Gothic</vt:lpstr>
      <vt:lpstr>Arial</vt:lpstr>
      <vt:lpstr>DejaVu Sans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В настоящее время актуальной проблемой развития регионального туризма в стране является сохранение культурного наследия малых городов России и одновременно его востребованность. </vt:lpstr>
      <vt:lpstr>О проекте Что есть сейчас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Кирил</cp:lastModifiedBy>
  <cp:revision>56</cp:revision>
  <dcterms:created xsi:type="dcterms:W3CDTF">2022-10-14T10:42:52Z</dcterms:created>
  <dcterms:modified xsi:type="dcterms:W3CDTF">2023-06-08T23:39:18Z</dcterms:modified>
  <dc:language>ru-RU</dc:language>
</cp:coreProperties>
</file>