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07" r:id="rId2"/>
    <p:sldId id="281" r:id="rId3"/>
    <p:sldId id="286" r:id="rId4"/>
    <p:sldId id="301" r:id="rId5"/>
    <p:sldId id="291" r:id="rId6"/>
    <p:sldId id="296" r:id="rId7"/>
    <p:sldId id="267" r:id="rId8"/>
    <p:sldId id="268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FBB3C1"/>
    <a:srgbClr val="B5D8E1"/>
    <a:srgbClr val="FD493D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9" autoAdjust="0"/>
    <p:restoredTop sz="94666"/>
  </p:normalViewPr>
  <p:slideViewPr>
    <p:cSldViewPr snapToGrid="0" snapToObjects="1" showGuides="1">
      <p:cViewPr varScale="1">
        <p:scale>
          <a:sx n="70" d="100"/>
          <a:sy n="70" d="100"/>
        </p:scale>
        <p:origin x="864" y="6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95400000000003E-2"/>
          <c:y val="3.4485799999999997E-2"/>
          <c:w val="0.93565600000000004"/>
          <c:h val="0.8843400000000000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План</c:v>
                </c:pt>
              </c:strCache>
            </c:strRef>
          </c:tx>
          <c:spPr>
            <a:ln w="63500" cap="flat">
              <a:solidFill>
                <a:srgbClr val="FD493D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CAF17"/>
              </a:solidFill>
              <a:ln w="6350" cap="flat">
                <a:solidFill>
                  <a:srgbClr val="FD493D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Sheet1!$B$1:$M$1</c:f>
              <c:strCache>
                <c:ptCount val="12"/>
                <c:pt idx="0">
                  <c:v>Май</c:v>
                </c:pt>
                <c:pt idx="1">
                  <c:v>Июнь</c:v>
                </c:pt>
                <c:pt idx="2">
                  <c:v>Июль</c:v>
                </c:pt>
                <c:pt idx="3">
                  <c:v>Август</c:v>
                </c:pt>
                <c:pt idx="4">
                  <c:v>Сентябрь</c:v>
                </c:pt>
                <c:pt idx="5">
                  <c:v>Октябрь</c:v>
                </c:pt>
                <c:pt idx="6">
                  <c:v>Ноябрь</c:v>
                </c:pt>
                <c:pt idx="7">
                  <c:v>Декабрь</c:v>
                </c:pt>
                <c:pt idx="8">
                  <c:v>Январь</c:v>
                </c:pt>
                <c:pt idx="9">
                  <c:v>Февраль</c:v>
                </c:pt>
                <c:pt idx="10">
                  <c:v>Март</c:v>
                </c:pt>
                <c:pt idx="11">
                  <c:v>Апрель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10</c:v>
                </c:pt>
                <c:pt idx="4">
                  <c:v>10</c:v>
                </c:pt>
                <c:pt idx="5">
                  <c:v>11</c:v>
                </c:pt>
                <c:pt idx="6">
                  <c:v>11</c:v>
                </c:pt>
                <c:pt idx="7">
                  <c:v>15</c:v>
                </c:pt>
                <c:pt idx="8">
                  <c:v>17</c:v>
                </c:pt>
                <c:pt idx="9">
                  <c:v>20</c:v>
                </c:pt>
                <c:pt idx="10">
                  <c:v>21</c:v>
                </c:pt>
                <c:pt idx="11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45-4D70-88AF-F6969EE53A2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Факт</c:v>
                </c:pt>
              </c:strCache>
            </c:strRef>
          </c:tx>
          <c:spPr>
            <a:ln w="63500" cap="flat">
              <a:solidFill>
                <a:srgbClr val="FCAF17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D493D"/>
              </a:solidFill>
              <a:ln w="6350" cap="flat">
                <a:solidFill>
                  <a:srgbClr val="FCAF17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Sheet1!$B$1:$M$1</c:f>
              <c:strCache>
                <c:ptCount val="12"/>
                <c:pt idx="0">
                  <c:v>Май</c:v>
                </c:pt>
                <c:pt idx="1">
                  <c:v>Июнь</c:v>
                </c:pt>
                <c:pt idx="2">
                  <c:v>Июль</c:v>
                </c:pt>
                <c:pt idx="3">
                  <c:v>Август</c:v>
                </c:pt>
                <c:pt idx="4">
                  <c:v>Сентябрь</c:v>
                </c:pt>
                <c:pt idx="5">
                  <c:v>Октябрь</c:v>
                </c:pt>
                <c:pt idx="6">
                  <c:v>Ноябрь</c:v>
                </c:pt>
                <c:pt idx="7">
                  <c:v>Декабрь</c:v>
                </c:pt>
                <c:pt idx="8">
                  <c:v>Январь</c:v>
                </c:pt>
                <c:pt idx="9">
                  <c:v>Февраль</c:v>
                </c:pt>
                <c:pt idx="10">
                  <c:v>Март</c:v>
                </c:pt>
                <c:pt idx="11">
                  <c:v>Апрель</c:v>
                </c:pt>
              </c:strCache>
            </c:strRef>
          </c:cat>
          <c:val>
            <c:numRef>
              <c:f>Sheet1!$B$3:$M$3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45-4D70-88AF-F6969EE53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miter lim="800000"/>
            </a:ln>
          </c:spPr>
        </c:majorGridlines>
        <c:numFmt formatCode="0" sourceLinked="0"/>
        <c:majorTickMark val="out"/>
        <c:minorTickMark val="none"/>
        <c:tickLblPos val="nextTo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2094734552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041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1.svg"/><Relationship Id="rId21" Type="http://schemas.openxmlformats.org/officeDocument/2006/relationships/image" Target="../media/image18.png"/><Relationship Id="rId42" Type="http://schemas.openxmlformats.org/officeDocument/2006/relationships/image" Target="../media/image47.svg"/><Relationship Id="rId47" Type="http://schemas.openxmlformats.org/officeDocument/2006/relationships/image" Target="../media/image31.png"/><Relationship Id="rId63" Type="http://schemas.openxmlformats.org/officeDocument/2006/relationships/image" Target="../media/image39.png"/><Relationship Id="rId68" Type="http://schemas.openxmlformats.org/officeDocument/2006/relationships/image" Target="../media/image73.svg"/><Relationship Id="rId84" Type="http://schemas.openxmlformats.org/officeDocument/2006/relationships/image" Target="../media/image89.svg"/><Relationship Id="rId89" Type="http://schemas.openxmlformats.org/officeDocument/2006/relationships/image" Target="../media/image52.png"/><Relationship Id="rId16" Type="http://schemas.openxmlformats.org/officeDocument/2006/relationships/image" Target="../media/image21.svg"/><Relationship Id="rId11" Type="http://schemas.openxmlformats.org/officeDocument/2006/relationships/image" Target="../media/image13.png"/><Relationship Id="rId32" Type="http://schemas.openxmlformats.org/officeDocument/2006/relationships/image" Target="../media/image37.svg"/><Relationship Id="rId37" Type="http://schemas.openxmlformats.org/officeDocument/2006/relationships/image" Target="../media/image26.png"/><Relationship Id="rId53" Type="http://schemas.openxmlformats.org/officeDocument/2006/relationships/image" Target="../media/image34.png"/><Relationship Id="rId58" Type="http://schemas.openxmlformats.org/officeDocument/2006/relationships/image" Target="../media/image63.svg"/><Relationship Id="rId74" Type="http://schemas.openxmlformats.org/officeDocument/2006/relationships/image" Target="../media/image79.svg"/><Relationship Id="rId79" Type="http://schemas.openxmlformats.org/officeDocument/2006/relationships/image" Target="../media/image47.png"/><Relationship Id="rId5" Type="http://schemas.openxmlformats.org/officeDocument/2006/relationships/image" Target="../media/image10.png"/><Relationship Id="rId90" Type="http://schemas.openxmlformats.org/officeDocument/2006/relationships/image" Target="../media/image95.svg"/><Relationship Id="rId14" Type="http://schemas.openxmlformats.org/officeDocument/2006/relationships/image" Target="../media/image19.svg"/><Relationship Id="rId22" Type="http://schemas.openxmlformats.org/officeDocument/2006/relationships/image" Target="../media/image27.svg"/><Relationship Id="rId27" Type="http://schemas.openxmlformats.org/officeDocument/2006/relationships/image" Target="../media/image21.png"/><Relationship Id="rId30" Type="http://schemas.openxmlformats.org/officeDocument/2006/relationships/image" Target="../media/image35.svg"/><Relationship Id="rId35" Type="http://schemas.openxmlformats.org/officeDocument/2006/relationships/image" Target="../media/image25.png"/><Relationship Id="rId43" Type="http://schemas.openxmlformats.org/officeDocument/2006/relationships/image" Target="../media/image29.png"/><Relationship Id="rId48" Type="http://schemas.openxmlformats.org/officeDocument/2006/relationships/image" Target="../media/image53.svg"/><Relationship Id="rId56" Type="http://schemas.openxmlformats.org/officeDocument/2006/relationships/image" Target="../media/image61.svg"/><Relationship Id="rId64" Type="http://schemas.openxmlformats.org/officeDocument/2006/relationships/image" Target="../media/image69.svg"/><Relationship Id="rId69" Type="http://schemas.openxmlformats.org/officeDocument/2006/relationships/image" Target="../media/image42.png"/><Relationship Id="rId77" Type="http://schemas.openxmlformats.org/officeDocument/2006/relationships/image" Target="../media/image46.png"/><Relationship Id="rId8" Type="http://schemas.openxmlformats.org/officeDocument/2006/relationships/image" Target="../media/image13.svg"/><Relationship Id="rId51" Type="http://schemas.openxmlformats.org/officeDocument/2006/relationships/image" Target="../media/image33.png"/><Relationship Id="rId72" Type="http://schemas.openxmlformats.org/officeDocument/2006/relationships/image" Target="../media/image77.svg"/><Relationship Id="rId80" Type="http://schemas.openxmlformats.org/officeDocument/2006/relationships/image" Target="../media/image85.svg"/><Relationship Id="rId85" Type="http://schemas.openxmlformats.org/officeDocument/2006/relationships/image" Target="../media/image50.png"/><Relationship Id="rId3" Type="http://schemas.openxmlformats.org/officeDocument/2006/relationships/image" Target="../media/image9.png"/><Relationship Id="rId12" Type="http://schemas.openxmlformats.org/officeDocument/2006/relationships/image" Target="../media/image17.svg"/><Relationship Id="rId17" Type="http://schemas.openxmlformats.org/officeDocument/2006/relationships/image" Target="../media/image16.png"/><Relationship Id="rId25" Type="http://schemas.openxmlformats.org/officeDocument/2006/relationships/image" Target="../media/image20.png"/><Relationship Id="rId33" Type="http://schemas.openxmlformats.org/officeDocument/2006/relationships/image" Target="../media/image24.png"/><Relationship Id="rId38" Type="http://schemas.openxmlformats.org/officeDocument/2006/relationships/image" Target="../media/image43.svg"/><Relationship Id="rId46" Type="http://schemas.openxmlformats.org/officeDocument/2006/relationships/image" Target="../media/image51.svg"/><Relationship Id="rId59" Type="http://schemas.openxmlformats.org/officeDocument/2006/relationships/image" Target="../media/image37.png"/><Relationship Id="rId67" Type="http://schemas.openxmlformats.org/officeDocument/2006/relationships/image" Target="../media/image41.png"/><Relationship Id="rId20" Type="http://schemas.openxmlformats.org/officeDocument/2006/relationships/image" Target="../media/image25.svg"/><Relationship Id="rId41" Type="http://schemas.openxmlformats.org/officeDocument/2006/relationships/image" Target="../media/image28.png"/><Relationship Id="rId54" Type="http://schemas.openxmlformats.org/officeDocument/2006/relationships/image" Target="../media/image59.svg"/><Relationship Id="rId62" Type="http://schemas.openxmlformats.org/officeDocument/2006/relationships/image" Target="../media/image67.svg"/><Relationship Id="rId70" Type="http://schemas.openxmlformats.org/officeDocument/2006/relationships/image" Target="../media/image75.svg"/><Relationship Id="rId75" Type="http://schemas.openxmlformats.org/officeDocument/2006/relationships/image" Target="../media/image45.png"/><Relationship Id="rId83" Type="http://schemas.openxmlformats.org/officeDocument/2006/relationships/image" Target="../media/image49.png"/><Relationship Id="rId88" Type="http://schemas.openxmlformats.org/officeDocument/2006/relationships/image" Target="../media/image93.svg"/><Relationship Id="rId91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5" Type="http://schemas.openxmlformats.org/officeDocument/2006/relationships/image" Target="../media/image15.png"/><Relationship Id="rId23" Type="http://schemas.openxmlformats.org/officeDocument/2006/relationships/image" Target="../media/image19.png"/><Relationship Id="rId28" Type="http://schemas.openxmlformats.org/officeDocument/2006/relationships/image" Target="../media/image33.svg"/><Relationship Id="rId36" Type="http://schemas.openxmlformats.org/officeDocument/2006/relationships/image" Target="../media/image41.svg"/><Relationship Id="rId49" Type="http://schemas.openxmlformats.org/officeDocument/2006/relationships/image" Target="../media/image32.png"/><Relationship Id="rId57" Type="http://schemas.openxmlformats.org/officeDocument/2006/relationships/image" Target="../media/image36.png"/><Relationship Id="rId10" Type="http://schemas.openxmlformats.org/officeDocument/2006/relationships/image" Target="../media/image15.svg"/><Relationship Id="rId31" Type="http://schemas.openxmlformats.org/officeDocument/2006/relationships/image" Target="../media/image23.png"/><Relationship Id="rId44" Type="http://schemas.openxmlformats.org/officeDocument/2006/relationships/image" Target="../media/image49.svg"/><Relationship Id="rId52" Type="http://schemas.openxmlformats.org/officeDocument/2006/relationships/image" Target="../media/image57.svg"/><Relationship Id="rId60" Type="http://schemas.openxmlformats.org/officeDocument/2006/relationships/image" Target="../media/image65.svg"/><Relationship Id="rId65" Type="http://schemas.openxmlformats.org/officeDocument/2006/relationships/image" Target="../media/image40.png"/><Relationship Id="rId73" Type="http://schemas.openxmlformats.org/officeDocument/2006/relationships/image" Target="../media/image44.png"/><Relationship Id="rId78" Type="http://schemas.openxmlformats.org/officeDocument/2006/relationships/image" Target="../media/image83.svg"/><Relationship Id="rId81" Type="http://schemas.openxmlformats.org/officeDocument/2006/relationships/image" Target="../media/image48.png"/><Relationship Id="rId86" Type="http://schemas.openxmlformats.org/officeDocument/2006/relationships/image" Target="../media/image91.svg"/><Relationship Id="rId4" Type="http://schemas.openxmlformats.org/officeDocument/2006/relationships/image" Target="../media/image9.svg"/><Relationship Id="rId9" Type="http://schemas.openxmlformats.org/officeDocument/2006/relationships/image" Target="../media/image12.png"/><Relationship Id="rId13" Type="http://schemas.openxmlformats.org/officeDocument/2006/relationships/image" Target="../media/image14.png"/><Relationship Id="rId18" Type="http://schemas.openxmlformats.org/officeDocument/2006/relationships/image" Target="../media/image23.svg"/><Relationship Id="rId39" Type="http://schemas.openxmlformats.org/officeDocument/2006/relationships/image" Target="../media/image27.png"/><Relationship Id="rId34" Type="http://schemas.openxmlformats.org/officeDocument/2006/relationships/image" Target="../media/image39.svg"/><Relationship Id="rId50" Type="http://schemas.openxmlformats.org/officeDocument/2006/relationships/image" Target="../media/image55.svg"/><Relationship Id="rId55" Type="http://schemas.openxmlformats.org/officeDocument/2006/relationships/image" Target="../media/image35.png"/><Relationship Id="rId76" Type="http://schemas.openxmlformats.org/officeDocument/2006/relationships/image" Target="../media/image81.svg"/><Relationship Id="rId7" Type="http://schemas.openxmlformats.org/officeDocument/2006/relationships/image" Target="../media/image11.png"/><Relationship Id="rId71" Type="http://schemas.openxmlformats.org/officeDocument/2006/relationships/image" Target="../media/image43.png"/><Relationship Id="rId92" Type="http://schemas.openxmlformats.org/officeDocument/2006/relationships/image" Target="../media/image54.png"/><Relationship Id="rId2" Type="http://schemas.openxmlformats.org/officeDocument/2006/relationships/image" Target="../media/image8.png"/><Relationship Id="rId29" Type="http://schemas.openxmlformats.org/officeDocument/2006/relationships/image" Target="../media/image22.png"/><Relationship Id="rId24" Type="http://schemas.openxmlformats.org/officeDocument/2006/relationships/image" Target="../media/image29.svg"/><Relationship Id="rId40" Type="http://schemas.openxmlformats.org/officeDocument/2006/relationships/image" Target="../media/image45.svg"/><Relationship Id="rId45" Type="http://schemas.openxmlformats.org/officeDocument/2006/relationships/image" Target="../media/image30.png"/><Relationship Id="rId66" Type="http://schemas.openxmlformats.org/officeDocument/2006/relationships/image" Target="../media/image71.svg"/><Relationship Id="rId87" Type="http://schemas.openxmlformats.org/officeDocument/2006/relationships/image" Target="../media/image51.png"/><Relationship Id="rId61" Type="http://schemas.openxmlformats.org/officeDocument/2006/relationships/image" Target="../media/image38.png"/><Relationship Id="rId82" Type="http://schemas.openxmlformats.org/officeDocument/2006/relationships/image" Target="../media/image87.svg"/><Relationship Id="rId1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3137" y="4245030"/>
            <a:ext cx="2923665" cy="2612970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9055"/>
            <a:ext cx="6121526" cy="197793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3137" y="1957210"/>
            <a:ext cx="6121526" cy="2343952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E3980D-51DC-A0D5-4625-DC3895EDFDCC}"/>
              </a:ext>
            </a:extLst>
          </p:cNvPr>
          <p:cNvSpPr txBox="1"/>
          <p:nvPr/>
        </p:nvSpPr>
        <p:spPr>
          <a:xfrm>
            <a:off x="6570946" y="1979134"/>
            <a:ext cx="420991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5400" dirty="0">
                <a:solidFill>
                  <a:schemeClr val="bg1"/>
                </a:solidFill>
                <a:latin typeface="Conthrax Sb" panose="020B0707020201080204" pitchFamily="34" charset="0"/>
              </a:rPr>
              <a:t>20.35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AF1B7F-21E6-8E79-97B5-91D7B8F9223E}"/>
              </a:ext>
            </a:extLst>
          </p:cNvPr>
          <p:cNvSpPr txBox="1"/>
          <p:nvPr/>
        </p:nvSpPr>
        <p:spPr>
          <a:xfrm>
            <a:off x="6541986" y="525204"/>
            <a:ext cx="6122342" cy="83099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 err="1">
                <a:solidFill>
                  <a:schemeClr val="bg1"/>
                </a:solidFill>
                <a:latin typeface="Conthrax Sb" panose="020B0707020201080204" pitchFamily="34" charset="0"/>
              </a:rPr>
              <a:t>Т</a:t>
            </a:r>
            <a:r>
              <a:rPr lang="ru-RU" sz="4800" dirty="0" err="1">
                <a:solidFill>
                  <a:schemeClr val="bg1"/>
                </a:solidFill>
                <a:latin typeface="Conthrax Sb" panose="020B0707020201080204" pitchFamily="34" charset="0"/>
              </a:rPr>
              <a:t>ехноДрайв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9" name="Рисунок 8" descr="Изображение выглядит как текст, часы, знак&#10;&#10;Автоматически созданное описание">
            <a:extLst>
              <a:ext uri="{FF2B5EF4-FFF2-40B4-BE49-F238E27FC236}">
                <a16:creationId xmlns:a16="http://schemas.microsoft.com/office/drawing/2014/main" id="{0D8A1056-3D47-01F2-28ED-96A1BF01F1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699" y="4311413"/>
            <a:ext cx="3351658" cy="26129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6166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209287-A413-1037-CA7D-05FD0E55A9BB}"/>
              </a:ext>
            </a:extLst>
          </p:cNvPr>
          <p:cNvSpPr txBox="1"/>
          <p:nvPr/>
        </p:nvSpPr>
        <p:spPr>
          <a:xfrm>
            <a:off x="6570946" y="2890716"/>
            <a:ext cx="4215252" cy="147732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Conthrax Sb" panose="020B0707020201080204" pitchFamily="34" charset="0"/>
              </a:rPr>
              <a:t>НАЦИОНАЛЬНАЯ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Conthrax Sb" panose="020B0707020201080204" pitchFamily="34" charset="0"/>
              </a:rPr>
              <a:t>ТЕХНОЛОГИЧЕСКАЯ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Conthrax Sb" panose="020B0707020201080204" pitchFamily="34" charset="0"/>
              </a:rPr>
              <a:t>ИНИЦИАТИВА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72AE674-8281-F9A4-EB40-D4386CB96D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716" y="-226149"/>
            <a:ext cx="6303853" cy="2522431"/>
          </a:xfrm>
          <a:prstGeom prst="rect">
            <a:avLst/>
          </a:prstGeom>
          <a:effectLst>
            <a:outerShdw blurRad="50800" dist="38100" dir="2700000" sx="99580" sy="99580" algn="tl" rotWithShape="0">
              <a:prstClr val="black">
                <a:alpha val="5932"/>
              </a:prstClr>
            </a:outerShdw>
          </a:effectLst>
        </p:spPr>
      </p:pic>
      <p:sp>
        <p:nvSpPr>
          <p:cNvPr id="2" name="Текст 2">
            <a:extLst>
              <a:ext uri="{FF2B5EF4-FFF2-40B4-BE49-F238E27FC236}">
                <a16:creationId xmlns:a16="http://schemas.microsoft.com/office/drawing/2014/main" id="{EAB7549E-5C5F-9CEC-FE4E-031C05C57330}"/>
              </a:ext>
            </a:extLst>
          </p:cNvPr>
          <p:cNvSpPr txBox="1"/>
          <p:nvPr/>
        </p:nvSpPr>
        <p:spPr>
          <a:xfrm>
            <a:off x="486564" y="1633989"/>
            <a:ext cx="4831212" cy="4356668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solidFill>
                  <a:srgbClr val="8F00FF"/>
                </a:solidFill>
                <a:latin typeface="Roboto"/>
                <a:ea typeface="Gilroy-ExtraBold"/>
                <a:cs typeface="Gilroy-ExtraBold"/>
              </a:rPr>
              <a:t>Визуализация услуг </a:t>
            </a:r>
            <a:r>
              <a:rPr lang="ru-RU" sz="4000" dirty="0" smtClean="0">
                <a:solidFill>
                  <a:srgbClr val="8F00FF"/>
                </a:solidFill>
                <a:latin typeface="Roboto"/>
                <a:ea typeface="Gilroy-ExtraBold"/>
                <a:cs typeface="Gilroy-ExtraBold"/>
              </a:rPr>
              <a:t>СТО</a:t>
            </a:r>
            <a:endParaRPr dirty="0">
              <a:latin typeface="Robo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4815AE-2279-F7B2-6965-F04C684C4F89}"/>
              </a:ext>
            </a:extLst>
          </p:cNvPr>
          <p:cNvSpPr txBox="1"/>
          <p:nvPr/>
        </p:nvSpPr>
        <p:spPr>
          <a:xfrm>
            <a:off x="486564" y="4786224"/>
            <a:ext cx="2179439" cy="19620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Агашков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Андрей </a:t>
            </a:r>
            <a:endParaRPr lang="ru-RU" sz="60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7032152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ЦЕЛЬ</a:t>
            </a:r>
            <a:r>
              <a:rPr lang="en-US" sz="3600" dirty="0" smtClean="0"/>
              <a:t>: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2225680" y="2006980"/>
            <a:ext cx="4989789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Roboto"/>
                <a:cs typeface="Times New Roman" panose="02020603050405020304" pitchFamily="18" charset="0"/>
              </a:rPr>
              <a:t>Визуализация единой базы компаний, в том числе локальных, предоставляющих услуги СТО и вывести данные в формате сайта </a:t>
            </a:r>
            <a:r>
              <a:rPr dirty="0">
                <a:latin typeface="Roboto"/>
              </a:rPr>
              <a:t> 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0633" y="6361790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559690" y="2870349"/>
            <a:ext cx="11133937" cy="376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ts val="460"/>
              </a:spcBef>
              <a:buClr>
                <a:schemeClr val="dk1"/>
              </a:buClr>
              <a:buSzPts val="1900"/>
            </a:pPr>
            <a:r>
              <a:rPr lang="ru-RU" sz="3600" dirty="0" smtClean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Times New Roman"/>
              </a:rPr>
              <a:t>Задачи:</a:t>
            </a:r>
          </a:p>
          <a:p>
            <a:pPr marL="114300"/>
            <a:r>
              <a:rPr lang="ru-RU" sz="1600" dirty="0" smtClean="0">
                <a:latin typeface="Roboto"/>
              </a:rPr>
              <a:t>1)Обзор аналогов и прототипов ИС;</a:t>
            </a:r>
          </a:p>
          <a:p>
            <a:pPr marL="114300"/>
            <a:r>
              <a:rPr lang="ru-RU" sz="1600" dirty="0" smtClean="0">
                <a:latin typeface="Roboto"/>
              </a:rPr>
              <a:t>2) Обзор языков программирования;</a:t>
            </a:r>
          </a:p>
          <a:p>
            <a:pPr marL="114300"/>
            <a:r>
              <a:rPr lang="ru-RU" sz="1600" dirty="0" smtClean="0">
                <a:latin typeface="Roboto"/>
              </a:rPr>
              <a:t>3) Обзор СУБД;</a:t>
            </a:r>
          </a:p>
          <a:p>
            <a:pPr marL="114300"/>
            <a:r>
              <a:rPr lang="ru-RU" sz="1600" dirty="0" smtClean="0">
                <a:latin typeface="Roboto"/>
              </a:rPr>
              <a:t>4) Разработка технического задания;</a:t>
            </a:r>
          </a:p>
          <a:p>
            <a:pPr marL="114300"/>
            <a:r>
              <a:rPr lang="ru-RU" sz="1600" dirty="0" smtClean="0">
                <a:latin typeface="Roboto"/>
              </a:rPr>
              <a:t>5)Объектно-ориентированное проектирование;</a:t>
            </a:r>
          </a:p>
          <a:p>
            <a:pPr marL="114300"/>
            <a:r>
              <a:rPr lang="ru-RU" sz="1600" dirty="0" smtClean="0">
                <a:latin typeface="Roboto"/>
              </a:rPr>
              <a:t>6)Разработка реляционной базы данных информационной системы;</a:t>
            </a:r>
          </a:p>
          <a:p>
            <a:pPr marL="114300"/>
            <a:r>
              <a:rPr lang="ru-RU" sz="1600" dirty="0" smtClean="0">
                <a:latin typeface="Roboto"/>
              </a:rPr>
              <a:t>7)Разработка интерфейса взаимодействия пользователя с системой;</a:t>
            </a:r>
          </a:p>
          <a:p>
            <a:pPr marL="114300"/>
            <a:r>
              <a:rPr lang="ru-RU" sz="1600" dirty="0" smtClean="0">
                <a:latin typeface="Roboto"/>
              </a:rPr>
              <a:t>8)Расчет трудоемкости создания и внедрения системы;</a:t>
            </a:r>
          </a:p>
          <a:p>
            <a:pPr marL="114300"/>
            <a:r>
              <a:rPr lang="ru-RU" sz="1600" dirty="0" smtClean="0">
                <a:latin typeface="Roboto"/>
              </a:rPr>
              <a:t>9)Определение себестоимости разработки и внедрения  системы;</a:t>
            </a:r>
          </a:p>
          <a:p>
            <a:pPr marL="114300"/>
            <a:r>
              <a:rPr lang="ru-RU" sz="1600" dirty="0" smtClean="0">
                <a:latin typeface="Roboto"/>
              </a:rPr>
              <a:t>10)Описание применения</a:t>
            </a:r>
            <a:r>
              <a:rPr lang="ru-RU" dirty="0" smtClean="0">
                <a:latin typeface="Roboto"/>
              </a:rPr>
              <a:t>.</a:t>
            </a:r>
          </a:p>
          <a:p>
            <a:pPr marL="342900" lvl="0" indent="450215" algn="just">
              <a:lnSpc>
                <a:spcPct val="140000"/>
              </a:lnSpc>
              <a:spcBef>
                <a:spcPts val="360"/>
              </a:spcBef>
              <a:buClr>
                <a:schemeClr val="dk1"/>
              </a:buClr>
              <a:buSzPts val="1800"/>
            </a:pPr>
            <a:endParaRPr lang="ru-RU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 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901DFD4-BC88-BEC8-2442-9530B73541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dirty="0"/>
              <a:t>Описание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2677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Wingdings" panose="05000000000000000000" pitchFamily="2" charset="2"/>
              <a:buChar char="Ø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 smtClean="0"/>
              <a:t>Плюсы</a:t>
            </a:r>
            <a:endParaRPr lang="ru-RU" dirty="0" smtClean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en-US" dirty="0" smtClean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ym typeface="Gilroy-Regular"/>
              </a:rPr>
              <a:t>1) Удаленное расположение</a:t>
            </a:r>
            <a:r>
              <a:rPr lang="ru-RU" sz="1600" dirty="0" smtClean="0">
                <a:sym typeface="Gilroy-Regular"/>
              </a:rPr>
              <a:t>.</a:t>
            </a:r>
            <a:endParaRPr lang="en-US" sz="1600" dirty="0" smtClean="0">
              <a:sym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2</a:t>
            </a:r>
            <a:r>
              <a:rPr lang="ru-RU" sz="1600" dirty="0">
                <a:sym typeface="Gilroy-Regular"/>
              </a:rPr>
              <a:t>) Отсутствие рекламы.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Wingdings" panose="05000000000000000000" pitchFamily="2" charset="2"/>
              <a:buChar char="Ø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 smtClean="0"/>
              <a:t>Минусы</a:t>
            </a:r>
            <a:endParaRPr lang="en-US" dirty="0" smtClean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 smtClean="0">
              <a:sym typeface="Gilroy-Regular"/>
            </a:endParaRPr>
          </a:p>
          <a:p>
            <a:pPr marL="285750" lvl="2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Нехватка </a:t>
            </a:r>
            <a:r>
              <a:rPr lang="ru-RU" sz="1600" dirty="0">
                <a:sym typeface="Gilroy-Regular"/>
              </a:rPr>
              <a:t>заинтересованных </a:t>
            </a:r>
            <a:r>
              <a:rPr lang="ru-RU" sz="1600" dirty="0" smtClean="0">
                <a:sym typeface="Gilroy-Regular"/>
              </a:rPr>
              <a:t>пользователей</a:t>
            </a:r>
            <a:endParaRPr lang="ru-RU" sz="1200" dirty="0">
              <a:sym typeface="Gilroy-Regular"/>
            </a:endParaRPr>
          </a:p>
          <a:p>
            <a:pPr marL="285750" lvl="2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rPr>
              <a:t>Конкуренция</a:t>
            </a:r>
            <a:endParaRPr sz="1600" dirty="0">
              <a:solidFill>
                <a:srgbClr val="8F00FF"/>
              </a:solidFill>
              <a:latin typeface="Gilroy-Regular"/>
              <a:ea typeface="Gilroy-Regular"/>
              <a:cs typeface="Gilroy-Regular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59690" y="2226764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latin typeface="Roboto"/>
                <a:sym typeface="Gilroy-Light"/>
              </a:rPr>
              <a:t>                                                     появилась </a:t>
            </a:r>
            <a:r>
              <a:rPr lang="ru-RU" sz="1600" dirty="0">
                <a:latin typeface="Roboto"/>
                <a:sym typeface="Gilroy-Light"/>
              </a:rPr>
              <a:t>по итогам анализа предоставления услуг в разных городах РФ. Планируется визуализировать локальные, предоставляющие услуги СТО и вывести данные в формате сайта</a:t>
            </a:r>
            <a:endParaRPr dirty="0">
              <a:latin typeface="Roboto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latin typeface="Roboto"/>
                <a:sym typeface="Gilroy-Light"/>
              </a:rPr>
              <a:t>Идея проекта</a:t>
            </a:r>
            <a:endParaRPr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0564D20A-6B69-E2A7-E80E-35078CEF7BFD}"/>
              </a:ext>
            </a:extLst>
          </p:cNvPr>
          <p:cNvGrpSpPr/>
          <p:nvPr/>
        </p:nvGrpSpPr>
        <p:grpSpPr>
          <a:xfrm>
            <a:off x="-10633" y="6361790"/>
            <a:ext cx="542262" cy="506843"/>
            <a:chOff x="-1" y="0"/>
            <a:chExt cx="542260" cy="506841"/>
          </a:xfrm>
          <a:solidFill>
            <a:srgbClr val="FCAF17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A486F812-6C18-776F-FAA4-1A45F60F6099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6212DBF9-B74B-00F8-4499-22F39F49FCD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D9341D-DD3B-8FB2-F444-7D55A1DF2D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0" y="18082"/>
            <a:ext cx="12192000" cy="6858000"/>
          </a:xfrm>
          <a:prstGeom prst="rect">
            <a:avLst/>
          </a:prstGeom>
        </p:spPr>
      </p:pic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2966573" y="1076785"/>
            <a:ext cx="759795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10000" dirty="0">
                <a:solidFill>
                  <a:srgbClr val="9F00FF"/>
                </a:solidFill>
              </a:rPr>
              <a:t>1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498427" y="4412956"/>
            <a:ext cx="759794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0000" dirty="0">
                <a:solidFill>
                  <a:srgbClr val="9F00FF"/>
                </a:solidFill>
              </a:rPr>
              <a:t>2</a:t>
            </a:r>
            <a:endParaRPr sz="10000" dirty="0">
              <a:solidFill>
                <a:srgbClr val="9F00FF"/>
              </a:solidFill>
            </a:endParaRP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dirty="0" smtClean="0"/>
              <a:t>, 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3820886" y="1928656"/>
            <a:ext cx="2312364" cy="624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54705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3" y="3188386"/>
            <a:ext cx="3505648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1. Сайт </a:t>
            </a:r>
            <a:r>
              <a:rPr lang="ru-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компании </a:t>
            </a:r>
            <a:r>
              <a:rPr lang="ru-RU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JMZ</a:t>
            </a:r>
            <a:r>
              <a:rPr lang="ru-RU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lang="ru-RU" dirty="0"/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>
              <a:solidFill>
                <a:srgbClr val="888888"/>
              </a:solidFill>
            </a:endParaRP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2.</a:t>
            </a:r>
            <a:r>
              <a:rPr lang="ru-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 Сайт компании «UZAO</a:t>
            </a:r>
            <a:r>
              <a:rPr lang="ru-RU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lang="ru-RU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Аналоги</a:t>
            </a:r>
            <a:endParaRPr sz="3600" dirty="0"/>
          </a:p>
        </p:txBody>
      </p:sp>
      <p:pic>
        <p:nvPicPr>
          <p:cNvPr id="20" name="Рисунок 2">
            <a:extLst>
              <a:ext uri="{FF2B5EF4-FFF2-40B4-BE49-F238E27FC236}">
                <a16:creationId xmlns:a16="http://schemas.microsoft.com/office/drawing/2014/main" id="{BA067592-BA7E-457E-B382-C26F8309C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250" y="700621"/>
            <a:ext cx="5443706" cy="2842367"/>
          </a:xfrm>
          <a:prstGeom prst="rect">
            <a:avLst/>
          </a:prstGeom>
        </p:spPr>
      </p:pic>
      <p:sp>
        <p:nvSpPr>
          <p:cNvPr id="32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 flipV="1">
            <a:off x="1265000" y="4544437"/>
            <a:ext cx="2849801" cy="826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33" name="Рисунок 2" descr="Изображение выглядит как автомобиль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B6411DA6-6495-4265-9719-0C21C77A4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7590" y="3989055"/>
            <a:ext cx="5548833" cy="242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B18669-E017-20BA-1C57-C4D6186080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План работ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54705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6553520"/>
              </p:ext>
            </p:extLst>
          </p:nvPr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Описание работ</a:t>
                      </a:r>
                      <a:endParaRPr b="0" dirty="0">
                        <a:solidFill>
                          <a:schemeClr val="tx1"/>
                        </a:solidFill>
                        <a:latin typeface="Roboto"/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01.05.2023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– 05.05.2023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kumimoji="0" lang="en-US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ilroy-Bold"/>
                          <a:sym typeface="Gilroy-Bold"/>
                        </a:rPr>
                        <a:t>06.05.2023 – 10.05.2023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roy-Bold"/>
                        <a:sym typeface="Gilroy-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kumimoji="0" lang="en-US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ilroy-Bold"/>
                          <a:sym typeface="Gilroy-Bold"/>
                        </a:rPr>
                        <a:t>11.05.2023 – 15.05.2023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roy-Bold"/>
                        <a:sym typeface="Gilroy-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kumimoji="0" lang="en-US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ilroy-Bold"/>
                          <a:sym typeface="Gilroy-Bold"/>
                        </a:rPr>
                        <a:t>16.05.2023 – 20.05.2023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roy-Bold"/>
                        <a:sym typeface="Gilroy-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kumimoji="0" lang="en-US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ilroy-Bold"/>
                          <a:sym typeface="Gilroy-Bold"/>
                        </a:rPr>
                        <a:t>21.05.2023 – 25.05.2023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roy-Bold"/>
                        <a:sym typeface="Gilroy-Bold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Roboto"/>
                          <a:ea typeface="+mj-ea"/>
                          <a:cs typeface="+mj-cs"/>
                          <a:sym typeface="Calibri"/>
                        </a:rPr>
                        <a:t>Анализ</a:t>
                      </a:r>
                      <a:endParaRPr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Roboto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Roboto"/>
                          <a:ea typeface="+mj-ea"/>
                          <a:cs typeface="+mj-cs"/>
                          <a:sym typeface="Calibri"/>
                        </a:rPr>
                        <a:t>Дизайн</a:t>
                      </a:r>
                      <a:endParaRPr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Roboto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Roboto"/>
                          <a:ea typeface="+mj-ea"/>
                          <a:cs typeface="+mj-cs"/>
                          <a:sym typeface="Calibri"/>
                        </a:rPr>
                        <a:t>Составление ТЗ</a:t>
                      </a:r>
                      <a:endParaRPr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Roboto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Roboto"/>
                          <a:ea typeface="+mj-ea"/>
                          <a:cs typeface="+mj-cs"/>
                          <a:sym typeface="Calibri"/>
                        </a:rPr>
                        <a:t>Разработка</a:t>
                      </a:r>
                      <a:endParaRPr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Roboto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Roboto"/>
                          <a:ea typeface="+mj-ea"/>
                          <a:cs typeface="+mj-cs"/>
                          <a:sym typeface="Calibri"/>
                        </a:rPr>
                        <a:t>Тестирование</a:t>
                      </a:r>
                      <a:endParaRPr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Roboto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D62948-2DA8-0B53-C3FA-A138BE1EAA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54705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graphicFrame>
        <p:nvGraphicFramePr>
          <p:cNvPr id="18" name="2D‑линейная диаграмма">
            <a:extLst>
              <a:ext uri="{FF2B5EF4-FFF2-40B4-BE49-F238E27FC236}">
                <a16:creationId xmlns:a16="http://schemas.microsoft.com/office/drawing/2014/main" id="{DCD9AA97-C031-F9F7-F20D-EECE32690A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7772942"/>
              </p:ext>
            </p:extLst>
          </p:nvPr>
        </p:nvGraphicFramePr>
        <p:xfrm>
          <a:off x="612408" y="1626134"/>
          <a:ext cx="10682357" cy="427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Жизненный цикл проекта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299211" y="259622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ПИКТОГРАММЫ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D1D111-85CC-60AC-4889-68DD04E6BBE2}"/>
              </a:ext>
            </a:extLst>
          </p:cNvPr>
          <p:cNvSpPr txBox="1"/>
          <p:nvPr/>
        </p:nvSpPr>
        <p:spPr>
          <a:xfrm>
            <a:off x="7962644" y="1229176"/>
            <a:ext cx="4072326" cy="646327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 err="1">
                <a:solidFill>
                  <a:srgbClr val="9F00FF"/>
                </a:solidFill>
                <a:latin typeface="Conthrax Sb" panose="020B0707020201080204" pitchFamily="34" charset="0"/>
              </a:rPr>
              <a:t>Т</a:t>
            </a:r>
            <a:r>
              <a:rPr lang="ru-RU" sz="3600" dirty="0" err="1">
                <a:solidFill>
                  <a:srgbClr val="9F00FF"/>
                </a:solidFill>
                <a:latin typeface="Conthrax Sb" panose="020B0707020201080204" pitchFamily="34" charset="0"/>
              </a:rPr>
              <a:t>ехноДрайв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9F00FF"/>
              </a:solidFill>
              <a:effectLst/>
              <a:uFillTx/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5" name="Рисунок 4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B3233277-8303-D840-3E21-C8804C8BBA67}"/>
              </a:ext>
            </a:extLst>
          </p:cNvPr>
          <p:cNvPicPr>
            <a:picLocks noChangeAspect="1"/>
          </p:cNvPicPr>
          <p:nvPr/>
        </p:nvPicPr>
        <p:blipFill>
          <a:blip r:embed="rId9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781" y="932743"/>
            <a:ext cx="1098034" cy="1098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9952ACC-33FE-5CDC-8F92-ABC18BEB6443}"/>
              </a:ext>
            </a:extLst>
          </p:cNvPr>
          <p:cNvPicPr>
            <a:picLocks noChangeAspect="1"/>
          </p:cNvPicPr>
          <p:nvPr/>
        </p:nvPicPr>
        <p:blipFill>
          <a:blip r:embed="rId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1093"/>
            <a:ext cx="6269365" cy="130077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r>
              <a:t/>
            </a:r>
            <a:br/>
            <a:endParaRPr/>
          </a:p>
        </p:txBody>
      </p:sp>
      <p:sp>
        <p:nvSpPr>
          <p:cNvPr id="277" name="Квадрат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8" name="Квадрат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9" name="Прямоугольник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#B5D8E1</a:t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#8F00FF</a:t>
            </a:r>
            <a:br/>
            <a:r>
              <a:t/>
            </a:r>
            <a:br/>
            <a:endParaRPr/>
          </a:p>
        </p:txBody>
      </p:sp>
      <p:sp>
        <p:nvSpPr>
          <p:cNvPr id="282" name="Квадрат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#FBB3C1</a:t>
            </a:r>
            <a:br/>
            <a:r>
              <a:t/>
            </a:r>
            <a:br/>
            <a:endParaRP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#1B1B1B</a:t>
            </a:r>
            <a:br/>
            <a:r>
              <a:t/>
            </a:r>
            <a:br/>
            <a:endParaRP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#FD493D</a:t>
            </a:r>
            <a:br/>
            <a:r>
              <a:t/>
            </a:r>
            <a:br/>
            <a:endParaRPr/>
          </a:p>
        </p:txBody>
      </p:sp>
      <p:sp>
        <p:nvSpPr>
          <p:cNvPr id="286" name="TextBox 28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070474" y="-22963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088864" y="1777364"/>
            <a:ext cx="2372738" cy="5097352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461601" y="0"/>
            <a:ext cx="3746729" cy="1777363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721517" y="1920152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8 888 888 88 88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email</a:t>
            </a:r>
          </a:p>
        </p:txBody>
      </p:sp>
      <p:sp>
        <p:nvSpPr>
          <p:cNvPr id="2" name="Прямоугольник 10">
            <a:extLst>
              <a:ext uri="{FF2B5EF4-FFF2-40B4-BE49-F238E27FC236}">
                <a16:creationId xmlns:a16="http://schemas.microsoft.com/office/drawing/2014/main" id="{41563707-6EBE-5523-607D-35571DB35E50}"/>
              </a:ext>
            </a:extLst>
          </p:cNvPr>
          <p:cNvSpPr/>
          <p:nvPr/>
        </p:nvSpPr>
        <p:spPr>
          <a:xfrm>
            <a:off x="6088579" y="4529332"/>
            <a:ext cx="6136081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40EA9A-D39D-2053-9259-FA0ECE97682B}"/>
              </a:ext>
            </a:extLst>
          </p:cNvPr>
          <p:cNvSpPr txBox="1"/>
          <p:nvPr/>
        </p:nvSpPr>
        <p:spPr>
          <a:xfrm>
            <a:off x="6474963" y="5286527"/>
            <a:ext cx="6238748" cy="83099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 err="1">
                <a:solidFill>
                  <a:schemeClr val="bg1"/>
                </a:solidFill>
                <a:latin typeface="Conthrax Sb" panose="020B0707020201080204" pitchFamily="34" charset="0"/>
              </a:rPr>
              <a:t>Т</a:t>
            </a:r>
            <a:r>
              <a:rPr lang="ru-RU" sz="4800" dirty="0" err="1">
                <a:solidFill>
                  <a:schemeClr val="bg1"/>
                </a:solidFill>
                <a:latin typeface="Conthrax Sb" panose="020B0707020201080204" pitchFamily="34" charset="0"/>
              </a:rPr>
              <a:t>ехноДрайв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F308958-39E9-5AB9-989F-A1E3F8022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717" y="-266097"/>
            <a:ext cx="6303853" cy="25224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3504</TotalTime>
  <Words>243</Words>
  <Application>Microsoft Office PowerPoint</Application>
  <PresentationFormat>Широкоэкранный</PresentationFormat>
  <Paragraphs>84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3" baseType="lpstr">
      <vt:lpstr>Arial</vt:lpstr>
      <vt:lpstr>Calibri</vt:lpstr>
      <vt:lpstr>Calibri Light</vt:lpstr>
      <vt:lpstr>Conthrax Sb</vt:lpstr>
      <vt:lpstr>Gilroy-Bold</vt:lpstr>
      <vt:lpstr>Gilroy-ExtraBold</vt:lpstr>
      <vt:lpstr>Gilroy-Light</vt:lpstr>
      <vt:lpstr>Gilroy-Regular</vt:lpstr>
      <vt:lpstr>Helvetica</vt:lpstr>
      <vt:lpstr>Helvetica Neue</vt:lpstr>
      <vt:lpstr>Roboto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Агашков Андрей Романович</cp:lastModifiedBy>
  <cp:revision>33</cp:revision>
  <dcterms:modified xsi:type="dcterms:W3CDTF">2023-06-21T14:25:44Z</dcterms:modified>
</cp:coreProperties>
</file>